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>
        <p:scale>
          <a:sx n="93" d="100"/>
          <a:sy n="93" d="100"/>
        </p:scale>
        <p:origin x="426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27E99-7395-466A-8A09-12CD20149CC5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691DE0-4DF2-47B7-BB7F-5218EB640E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27E99-7395-466A-8A09-12CD20149CC5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691DE0-4DF2-47B7-BB7F-5218EB640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27E99-7395-466A-8A09-12CD20149CC5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691DE0-4DF2-47B7-BB7F-5218EB640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27E99-7395-466A-8A09-12CD20149CC5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691DE0-4DF2-47B7-BB7F-5218EB640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27E99-7395-466A-8A09-12CD20149CC5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691DE0-4DF2-47B7-BB7F-5218EB640E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27E99-7395-466A-8A09-12CD20149CC5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691DE0-4DF2-47B7-BB7F-5218EB640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27E99-7395-466A-8A09-12CD20149CC5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691DE0-4DF2-47B7-BB7F-5218EB640E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27E99-7395-466A-8A09-12CD20149CC5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691DE0-4DF2-47B7-BB7F-5218EB640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27E99-7395-466A-8A09-12CD20149CC5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691DE0-4DF2-47B7-BB7F-5218EB640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27E99-7395-466A-8A09-12CD20149CC5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691DE0-4DF2-47B7-BB7F-5218EB640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6A27E99-7395-466A-8A09-12CD20149CC5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E691DE0-4DF2-47B7-BB7F-5218EB640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6A27E99-7395-466A-8A09-12CD20149CC5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E691DE0-4DF2-47B7-BB7F-5218EB640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533400"/>
            <a:ext cx="4343400" cy="1219200"/>
          </a:xfrm>
          <a:solidFill>
            <a:srgbClr val="00B0F0"/>
          </a:solidFill>
        </p:spPr>
        <p:txBody>
          <a:bodyPr/>
          <a:lstStyle/>
          <a:p>
            <a:r>
              <a:rPr lang="en-US" dirty="0" err="1" smtClean="0"/>
              <a:t>WelCOME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514600"/>
            <a:ext cx="4038600" cy="3267075"/>
          </a:xfrm>
          <a:prstGeom prst="rect">
            <a:avLst/>
          </a:prstGeom>
          <a:solidFill>
            <a:srgbClr val="00B0F0"/>
          </a:solidFill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895600"/>
            <a:ext cx="89916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                                                                      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Degree comes from  adjective or adverb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Degree </a:t>
            </a:r>
            <a:r>
              <a:rPr lang="en-US" sz="3200" dirty="0" err="1" smtClean="0">
                <a:solidFill>
                  <a:srgbClr val="FFFF00"/>
                </a:solidFill>
              </a:rPr>
              <a:t>সাধারণত</a:t>
            </a:r>
            <a:r>
              <a:rPr lang="en-US" sz="3200" dirty="0" smtClean="0">
                <a:solidFill>
                  <a:srgbClr val="FFFF00"/>
                </a:solidFill>
              </a:rPr>
              <a:t>   </a:t>
            </a:r>
            <a:r>
              <a:rPr lang="en-US" sz="3200" dirty="0" err="1" smtClean="0">
                <a:solidFill>
                  <a:srgbClr val="FFFF00"/>
                </a:solidFill>
              </a:rPr>
              <a:t>adj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অথবা</a:t>
            </a:r>
            <a:r>
              <a:rPr lang="en-US" sz="3200" dirty="0" smtClean="0">
                <a:solidFill>
                  <a:srgbClr val="FFFF00"/>
                </a:solidFill>
              </a:rPr>
              <a:t> adverb </a:t>
            </a:r>
            <a:r>
              <a:rPr lang="en-US" sz="3200" dirty="0" err="1" smtClean="0">
                <a:solidFill>
                  <a:srgbClr val="FFFF00"/>
                </a:solidFill>
              </a:rPr>
              <a:t>থেকে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আসে</a:t>
            </a:r>
            <a:r>
              <a:rPr lang="en-US" sz="3200" dirty="0" smtClean="0">
                <a:solidFill>
                  <a:srgbClr val="FFFF00"/>
                </a:solidFill>
              </a:rPr>
              <a:t>।</a:t>
            </a:r>
          </a:p>
          <a:p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Degree means </a:t>
            </a:r>
            <a:r>
              <a:rPr lang="en-US" sz="3200" dirty="0" err="1" smtClean="0">
                <a:solidFill>
                  <a:srgbClr val="FFFF00"/>
                </a:solidFill>
              </a:rPr>
              <a:t>comparision</a:t>
            </a:r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Degree </a:t>
            </a:r>
            <a:r>
              <a:rPr lang="en-US" sz="3200" dirty="0" err="1" smtClean="0">
                <a:solidFill>
                  <a:srgbClr val="FFFF00"/>
                </a:solidFill>
              </a:rPr>
              <a:t>মানে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তুলনা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</a:p>
          <a:p>
            <a:endParaRPr lang="en-US" dirty="0" smtClean="0"/>
          </a:p>
          <a:p>
            <a:pPr marL="342900" indent="-342900"/>
            <a:r>
              <a:rPr lang="en-US" dirty="0" smtClean="0"/>
              <a:t>                                         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219200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FF00"/>
                </a:solidFill>
              </a:rPr>
              <a:t>DEGREE</a:t>
            </a:r>
            <a:endParaRPr lang="en-US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6764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400" y="1143000"/>
            <a:ext cx="8991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indent="-49213" defTabSz="1198563"/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3200" dirty="0" err="1" smtClean="0">
                <a:solidFill>
                  <a:srgbClr val="FFFF00"/>
                </a:solidFill>
              </a:rPr>
              <a:t>এখন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প্রশ্ন</a:t>
            </a:r>
            <a:r>
              <a:rPr lang="en-US" sz="3200" dirty="0" smtClean="0">
                <a:solidFill>
                  <a:srgbClr val="FFFF00"/>
                </a:solidFill>
              </a:rPr>
              <a:t>  degree </a:t>
            </a:r>
            <a:r>
              <a:rPr lang="en-US" sz="3200" dirty="0" err="1" smtClean="0">
                <a:solidFill>
                  <a:srgbClr val="FFFF00"/>
                </a:solidFill>
              </a:rPr>
              <a:t>আমরা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চিনব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কিভাবে</a:t>
            </a:r>
            <a:r>
              <a:rPr lang="en-US" sz="3200" dirty="0" smtClean="0">
                <a:solidFill>
                  <a:srgbClr val="FFFF00"/>
                </a:solidFill>
              </a:rPr>
              <a:t>? degree </a:t>
            </a:r>
            <a:r>
              <a:rPr lang="en-US" sz="3200" dirty="0" err="1" smtClean="0">
                <a:solidFill>
                  <a:srgbClr val="FFFF00"/>
                </a:solidFill>
              </a:rPr>
              <a:t>কত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প্রকার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এবং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কী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কী</a:t>
            </a:r>
            <a:r>
              <a:rPr lang="en-US" sz="3200" dirty="0" smtClean="0">
                <a:solidFill>
                  <a:srgbClr val="FFFF00"/>
                </a:solidFill>
              </a:rPr>
              <a:t>?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Degree is of three kinds</a:t>
            </a:r>
          </a:p>
          <a:p>
            <a:pPr marL="342900" indent="-342900">
              <a:buAutoNum type="arabicPeriod"/>
            </a:pPr>
            <a:r>
              <a:rPr lang="en-US" sz="3200" dirty="0" smtClean="0">
                <a:solidFill>
                  <a:srgbClr val="FFFF00"/>
                </a:solidFill>
              </a:rPr>
              <a:t>Positive  </a:t>
            </a:r>
            <a:r>
              <a:rPr lang="en-US" sz="3200" dirty="0" smtClean="0">
                <a:solidFill>
                  <a:srgbClr val="FF0000"/>
                </a:solidFill>
              </a:rPr>
              <a:t>( just </a:t>
            </a:r>
            <a:r>
              <a:rPr lang="en-US" sz="3200" dirty="0" err="1" smtClean="0">
                <a:solidFill>
                  <a:srgbClr val="FF0000"/>
                </a:solidFill>
              </a:rPr>
              <a:t>একজনের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দোষ</a:t>
            </a:r>
            <a:r>
              <a:rPr lang="en-US" sz="3200" dirty="0" smtClean="0">
                <a:solidFill>
                  <a:srgbClr val="FF0000"/>
                </a:solidFill>
              </a:rPr>
              <a:t>  </a:t>
            </a:r>
            <a:r>
              <a:rPr lang="en-US" sz="3200" dirty="0" err="1" smtClean="0">
                <a:solidFill>
                  <a:srgbClr val="FF0000"/>
                </a:solidFill>
              </a:rPr>
              <a:t>অথবা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গুন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বোঝাবে</a:t>
            </a:r>
            <a:r>
              <a:rPr lang="en-US" sz="3200" dirty="0" smtClean="0">
                <a:solidFill>
                  <a:srgbClr val="FFFF00"/>
                </a:solidFill>
              </a:rPr>
              <a:t>)</a:t>
            </a:r>
          </a:p>
          <a:p>
            <a:pPr marL="342900" indent="-342900">
              <a:buAutoNum type="arabicPeriod"/>
            </a:pPr>
            <a:r>
              <a:rPr lang="en-US" sz="3200" dirty="0" smtClean="0">
                <a:solidFill>
                  <a:srgbClr val="FFFF00"/>
                </a:solidFill>
              </a:rPr>
              <a:t>Comparative   ( </a:t>
            </a:r>
            <a:r>
              <a:rPr lang="en-US" sz="3200" dirty="0" smtClean="0">
                <a:solidFill>
                  <a:srgbClr val="FF0000"/>
                </a:solidFill>
              </a:rPr>
              <a:t>২ </a:t>
            </a:r>
            <a:r>
              <a:rPr lang="en-US" sz="3200" dirty="0" err="1" smtClean="0">
                <a:solidFill>
                  <a:srgbClr val="FF0000"/>
                </a:solidFill>
              </a:rPr>
              <a:t>জনের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মধ্যে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তুলনা</a:t>
            </a:r>
            <a:r>
              <a:rPr lang="en-US" sz="3200" dirty="0" smtClean="0">
                <a:solidFill>
                  <a:srgbClr val="FFFF00"/>
                </a:solidFill>
              </a:rPr>
              <a:t>)</a:t>
            </a:r>
          </a:p>
          <a:p>
            <a:pPr marL="342900" indent="-342900">
              <a:buAutoNum type="arabicPeriod"/>
            </a:pPr>
            <a:r>
              <a:rPr lang="en-US" sz="3200" dirty="0" smtClean="0">
                <a:solidFill>
                  <a:srgbClr val="FFFF00"/>
                </a:solidFill>
              </a:rPr>
              <a:t>Superlative      ( </a:t>
            </a:r>
            <a:r>
              <a:rPr lang="en-US" sz="3200" dirty="0" err="1" smtClean="0">
                <a:solidFill>
                  <a:srgbClr val="FF0000"/>
                </a:solidFill>
              </a:rPr>
              <a:t>তিন</a:t>
            </a:r>
            <a:r>
              <a:rPr lang="en-US" sz="3200" dirty="0" smtClean="0">
                <a:solidFill>
                  <a:srgbClr val="FF0000"/>
                </a:solidFill>
              </a:rPr>
              <a:t> ও </a:t>
            </a:r>
            <a:r>
              <a:rPr lang="en-US" sz="3200" dirty="0" err="1" smtClean="0">
                <a:solidFill>
                  <a:srgbClr val="FF0000"/>
                </a:solidFill>
              </a:rPr>
              <a:t>তার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অধিকের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মধ্যে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তুলনা</a:t>
            </a:r>
            <a:r>
              <a:rPr lang="en-US" sz="3200" dirty="0" smtClean="0">
                <a:solidFill>
                  <a:srgbClr val="FFFF00"/>
                </a:solidFill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3820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2800" dirty="0" err="1" smtClean="0">
                <a:solidFill>
                  <a:srgbClr val="FFFF00"/>
                </a:solidFill>
              </a:rPr>
              <a:t>এখন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আমরা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যেটা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জানব</a:t>
            </a:r>
            <a:endParaRPr lang="en-US" sz="2800" dirty="0" smtClean="0">
              <a:solidFill>
                <a:srgbClr val="FFFF00"/>
              </a:solidFill>
            </a:endParaRPr>
          </a:p>
          <a:p>
            <a:pPr marL="342900" indent="-342900"/>
            <a:r>
              <a:rPr lang="en-US" sz="2800" dirty="0" smtClean="0">
                <a:solidFill>
                  <a:srgbClr val="FFFF00"/>
                </a:solidFill>
              </a:rPr>
              <a:t>Positive                              </a:t>
            </a:r>
            <a:r>
              <a:rPr lang="en-US" sz="2800" dirty="0" err="1" smtClean="0">
                <a:solidFill>
                  <a:srgbClr val="FFFF00"/>
                </a:solidFill>
              </a:rPr>
              <a:t>compeerative</a:t>
            </a:r>
            <a:r>
              <a:rPr lang="en-US" sz="2800" dirty="0" smtClean="0">
                <a:solidFill>
                  <a:srgbClr val="FFFF00"/>
                </a:solidFill>
              </a:rPr>
              <a:t>                     superlative</a:t>
            </a:r>
          </a:p>
          <a:p>
            <a:pPr marL="342900" indent="-342900"/>
            <a:r>
              <a:rPr lang="en-US" sz="2800" dirty="0" smtClean="0">
                <a:solidFill>
                  <a:srgbClr val="FFFF00"/>
                </a:solidFill>
              </a:rPr>
              <a:t>                                                 </a:t>
            </a:r>
            <a:r>
              <a:rPr lang="en-US" sz="2800" dirty="0" err="1" smtClean="0">
                <a:solidFill>
                  <a:srgbClr val="FFFF00"/>
                </a:solidFill>
              </a:rPr>
              <a:t>P+er</a:t>
            </a:r>
            <a:r>
              <a:rPr lang="en-US" sz="2800" dirty="0" smtClean="0">
                <a:solidFill>
                  <a:srgbClr val="FFFF00"/>
                </a:solidFill>
              </a:rPr>
              <a:t>                                </a:t>
            </a:r>
            <a:r>
              <a:rPr lang="en-US" sz="2800" dirty="0" err="1" smtClean="0">
                <a:solidFill>
                  <a:srgbClr val="FFFF00"/>
                </a:solidFill>
              </a:rPr>
              <a:t>p_est</a:t>
            </a:r>
            <a:endParaRPr lang="en-US" sz="2800" dirty="0" smtClean="0">
              <a:solidFill>
                <a:srgbClr val="FFFF00"/>
              </a:solidFill>
            </a:endParaRPr>
          </a:p>
          <a:p>
            <a:pPr marL="342900" indent="-342900"/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এখানে</a:t>
            </a:r>
            <a:r>
              <a:rPr lang="en-US" sz="2800" dirty="0" smtClean="0">
                <a:solidFill>
                  <a:srgbClr val="FFFF00"/>
                </a:solidFill>
              </a:rPr>
              <a:t> p  </a:t>
            </a:r>
            <a:r>
              <a:rPr lang="en-US" sz="2800" dirty="0" err="1" smtClean="0">
                <a:solidFill>
                  <a:srgbClr val="FFFF00"/>
                </a:solidFill>
              </a:rPr>
              <a:t>মানে</a:t>
            </a:r>
            <a:r>
              <a:rPr lang="en-US" sz="2800" dirty="0" smtClean="0">
                <a:solidFill>
                  <a:srgbClr val="FFFF00"/>
                </a:solidFill>
              </a:rPr>
              <a:t> positive </a:t>
            </a:r>
            <a:r>
              <a:rPr lang="en-US" sz="2800" dirty="0" err="1" smtClean="0">
                <a:solidFill>
                  <a:srgbClr val="FFFF00"/>
                </a:solidFill>
              </a:rPr>
              <a:t>তার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সাথে</a:t>
            </a:r>
            <a:r>
              <a:rPr lang="en-US" sz="2800" dirty="0" smtClean="0">
                <a:solidFill>
                  <a:srgbClr val="FFFF00"/>
                </a:solidFill>
              </a:rPr>
              <a:t>  </a:t>
            </a:r>
            <a:r>
              <a:rPr lang="en-US" sz="2800" dirty="0" err="1" smtClean="0">
                <a:solidFill>
                  <a:srgbClr val="FFFF00"/>
                </a:solidFill>
              </a:rPr>
              <a:t>er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যোগ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করলে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comperative</a:t>
            </a:r>
            <a:endParaRPr lang="en-US" sz="2800" dirty="0" smtClean="0">
              <a:solidFill>
                <a:srgbClr val="FFFF00"/>
              </a:solidFill>
            </a:endParaRPr>
          </a:p>
          <a:p>
            <a:pPr marL="342900" indent="-342900"/>
            <a:r>
              <a:rPr lang="en-US" sz="2800" dirty="0" err="1" smtClean="0">
                <a:solidFill>
                  <a:srgbClr val="FFFF00"/>
                </a:solidFill>
              </a:rPr>
              <a:t>এখানে</a:t>
            </a:r>
            <a:r>
              <a:rPr lang="en-US" sz="2800" dirty="0" smtClean="0">
                <a:solidFill>
                  <a:srgbClr val="FFFF00"/>
                </a:solidFill>
              </a:rPr>
              <a:t> p </a:t>
            </a:r>
            <a:r>
              <a:rPr lang="en-US" sz="2800" dirty="0" err="1" smtClean="0">
                <a:solidFill>
                  <a:srgbClr val="FFFF00"/>
                </a:solidFill>
              </a:rPr>
              <a:t>মানে</a:t>
            </a:r>
            <a:r>
              <a:rPr lang="en-US" sz="2800" dirty="0" smtClean="0">
                <a:solidFill>
                  <a:srgbClr val="FFFF00"/>
                </a:solidFill>
              </a:rPr>
              <a:t>  positive </a:t>
            </a:r>
            <a:r>
              <a:rPr lang="en-US" sz="2800" dirty="0" err="1" smtClean="0">
                <a:solidFill>
                  <a:srgbClr val="FFFF00"/>
                </a:solidFill>
              </a:rPr>
              <a:t>তার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সাথে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est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যোগ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করলে</a:t>
            </a:r>
            <a:r>
              <a:rPr lang="en-US" sz="2800" dirty="0" smtClean="0">
                <a:solidFill>
                  <a:srgbClr val="FFFF00"/>
                </a:solidFill>
              </a:rPr>
              <a:t> superlative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3810000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Exception</a:t>
            </a:r>
          </a:p>
          <a:p>
            <a:endParaRPr lang="en-US" sz="2800" dirty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Good /well                                      better                            best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Bad /badly                                       worse                            worst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Little                                                  less                                 least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Much/many                                     more                              most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99060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How to form comparative and superlative</a:t>
            </a:r>
          </a:p>
          <a:p>
            <a:endParaRPr lang="en-US" sz="2800" dirty="0">
              <a:solidFill>
                <a:srgbClr val="FFFF00"/>
              </a:solidFill>
            </a:endParaRPr>
          </a:p>
          <a:p>
            <a:r>
              <a:rPr lang="en-US" sz="2800" dirty="0" err="1" smtClean="0">
                <a:solidFill>
                  <a:srgbClr val="FFFF00"/>
                </a:solidFill>
              </a:rPr>
              <a:t>Comarative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</a:p>
          <a:p>
            <a:endParaRPr lang="en-US" sz="2800" dirty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S + v + </a:t>
            </a:r>
            <a:r>
              <a:rPr lang="en-US" sz="2800" dirty="0" err="1" smtClean="0">
                <a:solidFill>
                  <a:srgbClr val="FFFF00"/>
                </a:solidFill>
              </a:rPr>
              <a:t>adj</a:t>
            </a:r>
            <a:r>
              <a:rPr lang="en-US" sz="2800" dirty="0" smtClean="0">
                <a:solidFill>
                  <a:srgbClr val="FFFF00"/>
                </a:solidFill>
              </a:rPr>
              <a:t>   </a:t>
            </a:r>
            <a:r>
              <a:rPr lang="en-US" sz="2800" dirty="0" err="1" smtClean="0">
                <a:solidFill>
                  <a:srgbClr val="FFFF00"/>
                </a:solidFill>
              </a:rPr>
              <a:t>অথবা</a:t>
            </a:r>
            <a:r>
              <a:rPr lang="en-US" sz="2800" dirty="0" smtClean="0">
                <a:solidFill>
                  <a:srgbClr val="FFFF00"/>
                </a:solidFill>
              </a:rPr>
              <a:t> adv </a:t>
            </a:r>
            <a:r>
              <a:rPr lang="en-US" sz="2800" dirty="0" err="1" smtClean="0">
                <a:solidFill>
                  <a:srgbClr val="FFFF00"/>
                </a:solidFill>
              </a:rPr>
              <a:t>এর</a:t>
            </a:r>
            <a:r>
              <a:rPr lang="en-US" sz="2800" dirty="0" smtClean="0">
                <a:solidFill>
                  <a:srgbClr val="FFFF00"/>
                </a:solidFill>
              </a:rPr>
              <a:t> comparative form+ than + </a:t>
            </a:r>
            <a:r>
              <a:rPr lang="en-US" sz="2800" dirty="0" err="1" smtClean="0">
                <a:solidFill>
                  <a:srgbClr val="FFFF00"/>
                </a:solidFill>
              </a:rPr>
              <a:t>যার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সাথে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তুলনা</a:t>
            </a:r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                                              adjective /adverb+ </a:t>
            </a:r>
            <a:r>
              <a:rPr lang="en-US" sz="2800" dirty="0" err="1" smtClean="0">
                <a:solidFill>
                  <a:srgbClr val="FFFF00"/>
                </a:solidFill>
              </a:rPr>
              <a:t>er</a:t>
            </a:r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Example :</a:t>
            </a:r>
          </a:p>
          <a:p>
            <a:r>
              <a:rPr lang="en-US" sz="2800" dirty="0" err="1" smtClean="0">
                <a:solidFill>
                  <a:srgbClr val="FFFF00"/>
                </a:solidFill>
              </a:rPr>
              <a:t>সে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আমার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চাইতে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শক্তিশালী</a:t>
            </a:r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He is stronger than I</a:t>
            </a:r>
          </a:p>
          <a:p>
            <a:endParaRPr lang="en-US" dirty="0"/>
          </a:p>
        </p:txBody>
      </p:sp>
      <p:sp>
        <p:nvSpPr>
          <p:cNvPr id="3" name="Down Arrow 2"/>
          <p:cNvSpPr/>
          <p:nvPr/>
        </p:nvSpPr>
        <p:spPr>
          <a:xfrm>
            <a:off x="4724400" y="2590800"/>
            <a:ext cx="76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609600" y="228600"/>
            <a:ext cx="97536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Superlative degree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Sub+ v + the+  </a:t>
            </a:r>
            <a:r>
              <a:rPr lang="en-US" sz="2800" dirty="0" err="1" smtClean="0">
                <a:solidFill>
                  <a:srgbClr val="FFFF00"/>
                </a:solidFill>
              </a:rPr>
              <a:t>adj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অথবা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adv </a:t>
            </a:r>
            <a:r>
              <a:rPr lang="en-US" sz="2800" dirty="0" err="1" smtClean="0">
                <a:solidFill>
                  <a:srgbClr val="FFFF00"/>
                </a:solidFill>
              </a:rPr>
              <a:t>এর</a:t>
            </a:r>
            <a:r>
              <a:rPr lang="en-US" sz="2800" dirty="0" smtClean="0">
                <a:solidFill>
                  <a:srgbClr val="FFFF00"/>
                </a:solidFill>
              </a:rPr>
              <a:t> superlative form + of/ in + </a:t>
            </a:r>
            <a:r>
              <a:rPr lang="en-US" sz="2800" dirty="0" err="1" smtClean="0">
                <a:solidFill>
                  <a:srgbClr val="FFFF00"/>
                </a:solidFill>
              </a:rPr>
              <a:t>যাদের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মধ্যে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তুলনা</a:t>
            </a:r>
            <a:r>
              <a:rPr lang="en-US" sz="2800" dirty="0" smtClean="0">
                <a:solidFill>
                  <a:srgbClr val="FFFF00"/>
                </a:solidFill>
              </a:rPr>
              <a:t>।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            </a:t>
            </a:r>
            <a:r>
              <a:rPr lang="en-US" sz="2800" dirty="0" err="1" smtClean="0">
                <a:solidFill>
                  <a:srgbClr val="FFFF00"/>
                </a:solidFill>
              </a:rPr>
              <a:t>সে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এই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ক্লাসের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মধ্যে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সবচাইতে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ভাল</a:t>
            </a:r>
            <a:r>
              <a:rPr lang="en-US" sz="2800" dirty="0" smtClean="0">
                <a:solidFill>
                  <a:srgbClr val="FFFF00"/>
                </a:solidFill>
              </a:rPr>
              <a:t>/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             He is the best in the class.</a:t>
            </a:r>
          </a:p>
          <a:p>
            <a:endParaRPr lang="en-US" sz="2800" dirty="0" smtClean="0">
              <a:solidFill>
                <a:srgbClr val="FFFF00"/>
              </a:solidFill>
            </a:endParaRPr>
          </a:p>
          <a:p>
            <a:endParaRPr lang="en-US" sz="2800" dirty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           NB: degree, </a:t>
            </a:r>
            <a:r>
              <a:rPr lang="en-US" sz="2800" dirty="0" err="1" smtClean="0">
                <a:solidFill>
                  <a:srgbClr val="FFFF00"/>
                </a:solidFill>
              </a:rPr>
              <a:t>যদি</a:t>
            </a:r>
            <a:r>
              <a:rPr lang="en-US" sz="2800" dirty="0" smtClean="0">
                <a:solidFill>
                  <a:srgbClr val="FFFF00"/>
                </a:solidFill>
              </a:rPr>
              <a:t> adv </a:t>
            </a:r>
            <a:r>
              <a:rPr lang="en-US" sz="2800" dirty="0" err="1" smtClean="0">
                <a:solidFill>
                  <a:srgbClr val="FFFF00"/>
                </a:solidFill>
              </a:rPr>
              <a:t>থেকে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আসে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তাহলে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কিন্তু</a:t>
            </a:r>
            <a:r>
              <a:rPr lang="en-US" sz="2800" dirty="0" smtClean="0">
                <a:solidFill>
                  <a:srgbClr val="FFFF00"/>
                </a:solidFill>
              </a:rPr>
              <a:t> the </a:t>
            </a:r>
            <a:r>
              <a:rPr lang="en-US" sz="2800" dirty="0" err="1" smtClean="0">
                <a:solidFill>
                  <a:srgbClr val="FFFF00"/>
                </a:solidFill>
              </a:rPr>
              <a:t>বসবে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না</a:t>
            </a:r>
            <a:r>
              <a:rPr lang="en-US" sz="2800" dirty="0" smtClean="0">
                <a:solidFill>
                  <a:srgbClr val="FFFF00"/>
                </a:solidFill>
              </a:rPr>
              <a:t>।</a:t>
            </a:r>
          </a:p>
          <a:p>
            <a:endParaRPr lang="en-US" sz="2800" dirty="0" smtClean="0">
              <a:solidFill>
                <a:srgbClr val="FFFF00"/>
              </a:solidFill>
            </a:endParaRPr>
          </a:p>
          <a:p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                                                      Of / in  :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                            of + </a:t>
            </a:r>
            <a:r>
              <a:rPr lang="en-US" sz="2800" dirty="0" err="1" smtClean="0">
                <a:solidFill>
                  <a:srgbClr val="FFFF00"/>
                </a:solidFill>
              </a:rPr>
              <a:t>ব্যাক্তি</a:t>
            </a:r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                            In +   </a:t>
            </a:r>
            <a:r>
              <a:rPr lang="en-US" sz="2800" dirty="0" err="1" smtClean="0">
                <a:solidFill>
                  <a:srgbClr val="FFFF00"/>
                </a:solidFill>
              </a:rPr>
              <a:t>স্থান</a:t>
            </a:r>
            <a:r>
              <a:rPr lang="en-US" sz="2800" dirty="0" smtClean="0">
                <a:solidFill>
                  <a:srgbClr val="FFFF00"/>
                </a:solidFill>
              </a:rPr>
              <a:t> 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80</TotalTime>
  <Words>224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Metro</vt:lpstr>
      <vt:lpstr>WelCOME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 COME</dc:title>
  <dc:creator>USER</dc:creator>
  <cp:lastModifiedBy>USER</cp:lastModifiedBy>
  <cp:revision>11</cp:revision>
  <dcterms:created xsi:type="dcterms:W3CDTF">2020-05-15T00:05:37Z</dcterms:created>
  <dcterms:modified xsi:type="dcterms:W3CDTF">2020-05-18T02:05:25Z</dcterms:modified>
</cp:coreProperties>
</file>