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0"/>
  </p:notesMasterIdLst>
  <p:sldIdLst>
    <p:sldId id="275" r:id="rId2"/>
    <p:sldId id="258" r:id="rId3"/>
    <p:sldId id="259" r:id="rId4"/>
    <p:sldId id="270" r:id="rId5"/>
    <p:sldId id="292" r:id="rId6"/>
    <p:sldId id="293" r:id="rId7"/>
    <p:sldId id="307" r:id="rId8"/>
    <p:sldId id="277" r:id="rId9"/>
    <p:sldId id="295" r:id="rId10"/>
    <p:sldId id="286" r:id="rId11"/>
    <p:sldId id="278" r:id="rId12"/>
    <p:sldId id="296" r:id="rId13"/>
    <p:sldId id="281" r:id="rId14"/>
    <p:sldId id="282" r:id="rId15"/>
    <p:sldId id="299" r:id="rId16"/>
    <p:sldId id="300" r:id="rId17"/>
    <p:sldId id="302" r:id="rId18"/>
    <p:sldId id="301" r:id="rId19"/>
    <p:sldId id="287" r:id="rId20"/>
    <p:sldId id="303" r:id="rId21"/>
    <p:sldId id="289" r:id="rId22"/>
    <p:sldId id="284" r:id="rId23"/>
    <p:sldId id="285" r:id="rId24"/>
    <p:sldId id="304" r:id="rId25"/>
    <p:sldId id="305" r:id="rId26"/>
    <p:sldId id="306" r:id="rId27"/>
    <p:sldId id="264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B1601-C317-4D5B-8478-87B1AA0DB3B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5A54E-BC8C-4F7A-BFCF-009F738F6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A54E-BC8C-4F7A-BFCF-009F738F6F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2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0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6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34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2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1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5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2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7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9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0DB0-C8E5-4AF7-BBC1-0A0F176B727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09600" y="762000"/>
            <a:ext cx="2133600" cy="533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 এককঃ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29000" y="1243191"/>
                <a:ext cx="2971800" cy="896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চাপ=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বল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ক্ষেত্রফল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243191"/>
                <a:ext cx="2971800" cy="896656"/>
              </a:xfrm>
              <a:prstGeom prst="rect">
                <a:avLst/>
              </a:prstGeom>
              <a:blipFill rotWithShape="1">
                <a:blip r:embed="rId2"/>
                <a:stretch>
                  <a:fillRect l="-6366" r="-5339" b="-27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05200" y="2280285"/>
                <a:ext cx="2286000" cy="96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P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280285"/>
                <a:ext cx="2286000" cy="963149"/>
              </a:xfrm>
              <a:prstGeom prst="rect">
                <a:avLst/>
              </a:prstGeom>
              <a:blipFill rotWithShape="1">
                <a:blip r:embed="rId3"/>
                <a:stretch>
                  <a:fillRect l="-9333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05200" y="3581400"/>
                <a:ext cx="2057400" cy="79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581400"/>
                <a:ext cx="2057400" cy="791692"/>
              </a:xfrm>
              <a:prstGeom prst="rect">
                <a:avLst/>
              </a:prstGeom>
              <a:blipFill rotWithShape="1">
                <a:blip r:embed="rId4"/>
                <a:stretch>
                  <a:fillRect l="-7396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05200" y="5029200"/>
                <a:ext cx="2819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  = 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029200"/>
                <a:ext cx="28194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5400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24600" y="2743200"/>
                <a:ext cx="259080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,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বলের একক =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 একক=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743200"/>
                <a:ext cx="25908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3765" t="-4061" r="-706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12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1600" y="2397129"/>
            <a:ext cx="6324600" cy="3492179"/>
            <a:chOff x="2590323" y="4609147"/>
            <a:chExt cx="2081690" cy="1100138"/>
          </a:xfrm>
          <a:solidFill>
            <a:schemeClr val="accent3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2602468" y="4609148"/>
              <a:ext cx="2057400" cy="10858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90323" y="4874895"/>
              <a:ext cx="2057400" cy="571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614613" y="5123498"/>
              <a:ext cx="2057400" cy="571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614613" y="5409248"/>
              <a:ext cx="2057400" cy="571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96076" y="4620577"/>
              <a:ext cx="0" cy="108299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4686" y="4626292"/>
              <a:ext cx="0" cy="108299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476" y="4620577"/>
              <a:ext cx="0" cy="108299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96226" y="4620577"/>
              <a:ext cx="0" cy="108299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81976" y="4620577"/>
              <a:ext cx="0" cy="108299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90436" y="4609147"/>
              <a:ext cx="0" cy="108299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5" name="Down Arrow 14"/>
          <p:cNvSpPr/>
          <p:nvPr/>
        </p:nvSpPr>
        <p:spPr>
          <a:xfrm>
            <a:off x="4433461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Down Arrow 15"/>
          <p:cNvSpPr/>
          <p:nvPr/>
        </p:nvSpPr>
        <p:spPr>
          <a:xfrm>
            <a:off x="4495800" y="56556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Down Arrow 16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Down Arrow 17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Down Arrow 18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Down Arrow 19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Down Arrow 20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Down Arrow 21"/>
          <p:cNvSpPr/>
          <p:nvPr/>
        </p:nvSpPr>
        <p:spPr>
          <a:xfrm>
            <a:off x="4433461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Down Arrow 22"/>
          <p:cNvSpPr/>
          <p:nvPr/>
        </p:nvSpPr>
        <p:spPr>
          <a:xfrm>
            <a:off x="4495800" y="82383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4" name="Down Arrow 23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5" name="Down Arrow 24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6" name="Down Arrow 25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7" name="Down Arrow 26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8" name="Down Arrow 27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9" name="Down Arrow 28"/>
          <p:cNvSpPr/>
          <p:nvPr/>
        </p:nvSpPr>
        <p:spPr>
          <a:xfrm>
            <a:off x="4447322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0" name="Down Arrow 29"/>
          <p:cNvSpPr/>
          <p:nvPr/>
        </p:nvSpPr>
        <p:spPr>
          <a:xfrm>
            <a:off x="4509661" y="48936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Down Arrow 30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2" name="Down Arrow 31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3" name="Down Arrow 32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4" name="Down Arrow 33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5" name="Down Arrow 34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6" name="Down Arrow 35"/>
          <p:cNvSpPr/>
          <p:nvPr/>
        </p:nvSpPr>
        <p:spPr>
          <a:xfrm>
            <a:off x="4447322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7" name="Down Arrow 36"/>
          <p:cNvSpPr/>
          <p:nvPr/>
        </p:nvSpPr>
        <p:spPr>
          <a:xfrm>
            <a:off x="4509661" y="74763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8" name="Down Arrow 37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9" name="Down Arrow 38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0" name="Down Arrow 39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1" name="Down Arrow 40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2" name="Down Arrow 41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3" name="Down Arrow 42"/>
          <p:cNvSpPr/>
          <p:nvPr/>
        </p:nvSpPr>
        <p:spPr>
          <a:xfrm>
            <a:off x="4007956" y="228600"/>
            <a:ext cx="1017270" cy="979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</a:t>
            </a:r>
            <a:endParaRPr lang="en-GB" sz="13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200" y="863025"/>
                <a:ext cx="3124200" cy="584775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bn-BD" sz="320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চাপ</m:t>
                    </m:r>
                    <m:r>
                      <a:rPr lang="bn-BD" sz="320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 </m:t>
                    </m:r>
                  </m:oMath>
                </a14:m>
                <a:r>
                  <a:rPr lang="bn-BD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বল/ক্ষেত্রফল</a:t>
                </a:r>
                <a:r>
                  <a:rPr lang="bn-BD" sz="3200" dirty="0">
                    <a:solidFill>
                      <a:schemeClr val="bg1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3200" baseline="-25000" dirty="0">
                    <a:solidFill>
                      <a:schemeClr val="bg1"/>
                    </a:solidFill>
                    <a:latin typeface="Times New Roman" pitchFamily="18" charset="0"/>
                    <a:cs typeface="NikoshBAN" pitchFamily="2" charset="0"/>
                  </a:rPr>
                  <a:t>    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63025"/>
                <a:ext cx="31242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7347" r="-18252" b="-326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5589270" y="863025"/>
            <a:ext cx="302133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71601" y="5939026"/>
            <a:ext cx="6287700" cy="523220"/>
          </a:xfrm>
          <a:prstGeom prst="rect">
            <a:avLst/>
          </a:prstGeom>
          <a:solidFill>
            <a:srgbClr val="DDF9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একক ক্ষেত্রফলের উপর লম্বভাবে প্রযুক্ত বলকে চাপ বলে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48" name="Frame 4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Half Frame 4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Half Frame 4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Half Frame 5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Half Frame 5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alf Frame 5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576301" y="2595610"/>
            <a:ext cx="5950371" cy="3108728"/>
            <a:chOff x="1576301" y="2595610"/>
            <a:chExt cx="5950371" cy="3108728"/>
          </a:xfrm>
        </p:grpSpPr>
        <p:sp>
          <p:nvSpPr>
            <p:cNvPr id="58" name="TextBox 57"/>
            <p:cNvSpPr txBox="1"/>
            <p:nvPr/>
          </p:nvSpPr>
          <p:spPr>
            <a:xfrm>
              <a:off x="1638300" y="2676519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77140" y="342900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57226" y="259561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30861" y="3395196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19533" y="2625836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29040" y="343708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81554" y="3377829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89014" y="3402803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59228" y="4210471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94527" y="4272785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48077" y="423140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86630" y="2696185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24250" y="2676519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567536" y="516340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08584" y="5242673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57852" y="5194304"/>
              <a:ext cx="414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57226" y="5160177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56424" y="521620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40988" y="4233687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11924" y="4263257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64621" y="4271258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107572" y="3412032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027605" y="4268896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40988" y="3462185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050950" y="2645681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40988" y="2640432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76301" y="5202715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27605" y="5152724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734916" y="5950177"/>
            <a:ext cx="529268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F=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=চাপ 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=ক্ষেত্রফল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28646 0.3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52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19462 0.298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15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09982 0.305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154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00399 0.3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9584 0.305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52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092 0.305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152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9254 0.305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52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736 L -0.2934 0.509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263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20139 0.5025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2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09982 0.5120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2666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00903 0.5094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2652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736 L 0.10382 0.5131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2652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736 L 0.2092 0.5131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2652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736 L 0.29254 0.514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2657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9496 0.4310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2155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19618 0.424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2141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3 L -0.10069 0.4361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2199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3 L -0.00746 0.4386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213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10226 0.436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180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19931 0.4421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2210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28264 0.4421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2210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1737 L -0.28802 0.6564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0" y="3368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19618 0.6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3356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09583 0.6564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3388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0.00087 0.6564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8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737 L 0.09688 0.6564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3368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737 L 0.20764 0.6564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336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737 L 0.29931 0.6564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6" grpId="0" animBg="1"/>
      <p:bldP spid="86" grpId="0" animBg="1"/>
      <p:bldP spid="8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2397129"/>
            <a:ext cx="6324600" cy="3492179"/>
            <a:chOff x="2590323" y="4609147"/>
            <a:chExt cx="2081690" cy="1100138"/>
          </a:xfrm>
        </p:grpSpPr>
        <p:sp>
          <p:nvSpPr>
            <p:cNvPr id="3" name="Rectangle 2"/>
            <p:cNvSpPr/>
            <p:nvPr/>
          </p:nvSpPr>
          <p:spPr>
            <a:xfrm>
              <a:off x="2602468" y="4609148"/>
              <a:ext cx="2057400" cy="108585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590323" y="4874895"/>
              <a:ext cx="2057400" cy="5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14613" y="5123498"/>
              <a:ext cx="2057400" cy="5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614613" y="5409248"/>
              <a:ext cx="2057400" cy="5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96076" y="4620577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04686" y="4626292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10476" y="4620577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096226" y="4620577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81976" y="4620577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90436" y="4609147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own Arrow 12"/>
          <p:cNvSpPr/>
          <p:nvPr/>
        </p:nvSpPr>
        <p:spPr>
          <a:xfrm>
            <a:off x="4433461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Down Arrow 13"/>
          <p:cNvSpPr/>
          <p:nvPr/>
        </p:nvSpPr>
        <p:spPr>
          <a:xfrm>
            <a:off x="4495800" y="56556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Down Arrow 14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Down Arrow 15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Down Arrow 16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Down Arrow 17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Down Arrow 18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Down Arrow 19"/>
          <p:cNvSpPr/>
          <p:nvPr/>
        </p:nvSpPr>
        <p:spPr>
          <a:xfrm>
            <a:off x="4433461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Down Arrow 20"/>
          <p:cNvSpPr/>
          <p:nvPr/>
        </p:nvSpPr>
        <p:spPr>
          <a:xfrm>
            <a:off x="4495800" y="82383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Down Arrow 21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Down Arrow 22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4" name="Down Arrow 23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5" name="Down Arrow 24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6" name="Down Arrow 25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7" name="Down Arrow 26"/>
          <p:cNvSpPr/>
          <p:nvPr/>
        </p:nvSpPr>
        <p:spPr>
          <a:xfrm>
            <a:off x="4447322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8" name="Down Arrow 27"/>
          <p:cNvSpPr/>
          <p:nvPr/>
        </p:nvSpPr>
        <p:spPr>
          <a:xfrm>
            <a:off x="4509661" y="48936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9" name="Down Arrow 28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0" name="Down Arrow 29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Down Arrow 30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2" name="Down Arrow 31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3" name="Down Arrow 32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4" name="Down Arrow 33"/>
          <p:cNvSpPr/>
          <p:nvPr/>
        </p:nvSpPr>
        <p:spPr>
          <a:xfrm>
            <a:off x="4447322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5" name="Down Arrow 34"/>
          <p:cNvSpPr/>
          <p:nvPr/>
        </p:nvSpPr>
        <p:spPr>
          <a:xfrm>
            <a:off x="4509661" y="74763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6" name="Down Arrow 35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7" name="Down Arrow 36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8" name="Down Arrow 37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9" name="Down Arrow 38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0" name="Down Arrow 39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1" name="Down Arrow 40"/>
          <p:cNvSpPr/>
          <p:nvPr/>
        </p:nvSpPr>
        <p:spPr>
          <a:xfrm>
            <a:off x="4038600" y="381000"/>
            <a:ext cx="1017270" cy="826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28N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7200" y="863025"/>
                <a:ext cx="3124200" cy="584775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bn-BD" sz="3200">
                        <a:latin typeface="Cambria Math"/>
                        <a:cs typeface="NikoshBAN" pitchFamily="2" charset="0"/>
                      </a:rPr>
                      <m:t>চাপ</m:t>
                    </m:r>
                    <m:r>
                      <a:rPr lang="bn-BD" sz="3200">
                        <a:latin typeface="Cambria Math"/>
                        <a:ea typeface="Cambria Math"/>
                        <a:cs typeface="Times New Roman" pitchFamily="18" charset="0"/>
                      </a:rPr>
                      <m:t>= 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বল/ক্ষেত্রফল</a:t>
                </a:r>
                <a:r>
                  <a:rPr lang="bn-BD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3200" baseline="-25000" dirty="0">
                    <a:latin typeface="Times New Roman" pitchFamily="18" charset="0"/>
                    <a:cs typeface="NikoshBAN" pitchFamily="2" charset="0"/>
                  </a:rPr>
                  <a:t>   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63025"/>
                <a:ext cx="31242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7172" r="-18023" b="-3131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589270" y="863025"/>
            <a:ext cx="3021330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 =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AU" sz="3200" dirty="0"/>
          </a:p>
        </p:txBody>
      </p:sp>
      <p:sp>
        <p:nvSpPr>
          <p:cNvPr id="44" name="Rectangle 43"/>
          <p:cNvSpPr/>
          <p:nvPr/>
        </p:nvSpPr>
        <p:spPr>
          <a:xfrm>
            <a:off x="1371601" y="5939026"/>
            <a:ext cx="6287700" cy="523220"/>
          </a:xfrm>
          <a:prstGeom prst="rect">
            <a:avLst/>
          </a:prstGeom>
          <a:solidFill>
            <a:srgbClr val="DDF9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একক ক্ষেত্রফলের উপর লম্বভাবে প্রযুক্ত বলকে চাপ বলে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46" name="Frame 4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Half Frame 4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alf Frame 4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Half Frame 4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Half Frame 4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Half Frame 5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0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28646 0.3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5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19462 0.29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15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09982 0.305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154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00399 0.305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54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9584 0.3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52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092 0.305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152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9254 0.305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52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736 L -0.2934 0.5090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263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20139 0.5025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26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09982 0.512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266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00903 0.509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2652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736 L 0.10382 0.513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2652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736 L 0.2092 0.5131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2652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736 L 0.29254 0.5143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2657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9496 0.4310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2155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19618 0.4245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2141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3 L -0.10069 0.4361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2199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3 L -0.00746 0.4386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213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10226 0.4361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180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19931 0.4421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2210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28264 0.4421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2210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1737 L -0.28802 0.6564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0" y="336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19618 0.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3356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09583 0.6564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3388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0.00087 0.6564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8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737 L 0.09688 0.6564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3368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737 L 0.20764 0.6564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3368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737 L 0.29931 0.6564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4900" y="3299586"/>
            <a:ext cx="2895600" cy="21234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Topless p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324100" y="2635698"/>
            <a:ext cx="457200" cy="156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humb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3419" y="1099181"/>
            <a:ext cx="2184526" cy="23483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24500" y="4391660"/>
            <a:ext cx="2895600" cy="21234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643437" y="2576763"/>
            <a:ext cx="1066800" cy="2991865"/>
            <a:chOff x="6681537" y="3072063"/>
            <a:chExt cx="1066800" cy="2991865"/>
          </a:xfrm>
        </p:grpSpPr>
        <p:pic>
          <p:nvPicPr>
            <p:cNvPr id="14" name="Picture 13" descr="Topless pi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4495800"/>
              <a:ext cx="457200" cy="1568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 descr="To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1537" y="3072063"/>
              <a:ext cx="1066800" cy="14249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Picture 15" descr="Thumb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01619" y="1099181"/>
            <a:ext cx="2184526" cy="2348364"/>
          </a:xfrm>
          <a:prstGeom prst="rect">
            <a:avLst/>
          </a:prstGeom>
        </p:spPr>
      </p:pic>
      <p:sp>
        <p:nvSpPr>
          <p:cNvPr id="17" name="TextBox 20"/>
          <p:cNvSpPr txBox="1"/>
          <p:nvPr/>
        </p:nvSpPr>
        <p:spPr>
          <a:xfrm>
            <a:off x="229523" y="342900"/>
            <a:ext cx="8571577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95300" y="5524500"/>
            <a:ext cx="357982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5067300" y="55245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114300" y="1343680"/>
            <a:ext cx="439094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4516926" y="1333500"/>
            <a:ext cx="451277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362200" y="1943100"/>
            <a:ext cx="361950" cy="7810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048500" y="1943100"/>
            <a:ext cx="361950" cy="7810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25" name="Frame 2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0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2372360"/>
            <a:ext cx="2895600" cy="21234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pless p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362200" y="1708472"/>
            <a:ext cx="457200" cy="156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154634" y="3416573"/>
            <a:ext cx="6833938" cy="79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562600" y="1752600"/>
            <a:ext cx="2895600" cy="3938337"/>
            <a:chOff x="5562600" y="1752600"/>
            <a:chExt cx="2895600" cy="3938337"/>
          </a:xfrm>
        </p:grpSpPr>
        <p:sp>
          <p:nvSpPr>
            <p:cNvPr id="8" name="Rectangle 7"/>
            <p:cNvSpPr/>
            <p:nvPr/>
          </p:nvSpPr>
          <p:spPr>
            <a:xfrm>
              <a:off x="5562600" y="3567497"/>
              <a:ext cx="2895600" cy="212344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2">
                  <a:lumMod val="90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8"/>
            <p:cNvGrpSpPr/>
            <p:nvPr/>
          </p:nvGrpSpPr>
          <p:grpSpPr>
            <a:xfrm>
              <a:off x="6681537" y="1752600"/>
              <a:ext cx="1066800" cy="2991865"/>
              <a:chOff x="6681537" y="3072063"/>
              <a:chExt cx="1066800" cy="2991865"/>
            </a:xfrm>
          </p:grpSpPr>
          <p:pic>
            <p:nvPicPr>
              <p:cNvPr id="12" name="Picture 11" descr="Topless pi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0400" y="4495800"/>
                <a:ext cx="457200" cy="15681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 descr="Top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81537" y="3072063"/>
                <a:ext cx="1066800" cy="14249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4" name="Down Arrow 13"/>
          <p:cNvSpPr/>
          <p:nvPr/>
        </p:nvSpPr>
        <p:spPr>
          <a:xfrm>
            <a:off x="2400300" y="1015874"/>
            <a:ext cx="361950" cy="7810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086600" y="1118937"/>
            <a:ext cx="361950" cy="7810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381000"/>
            <a:ext cx="4132863" cy="5539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381000"/>
            <a:ext cx="364394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Triangle Formu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780841"/>
            <a:ext cx="3200400" cy="2757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57600" y="54102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4102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15326" y="4271211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6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" y="1379243"/>
            <a:ext cx="2733959" cy="3505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92" y="1390944"/>
            <a:ext cx="2438400" cy="350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6" y="1433584"/>
            <a:ext cx="2526764" cy="34980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darshaLipiNormal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7514"/>
            <a:ext cx="1086427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টরিসেলির পরীক্ষা ও বায়ুমন্ডলীয় চাপের পরিমাপ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9687" y="1914525"/>
            <a:ext cx="32656" cy="2427514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0" y="1467505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76cm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" y="5181600"/>
            <a:ext cx="3366656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বায়ুমন্ডলীয় চাপ  = পারদস্তম্ভের চাপ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9926" y="5151060"/>
            <a:ext cx="2828640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বায়ুর চাপ পরিমাপক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ব্যারোমিটার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1292" y="5151060"/>
            <a:ext cx="2438400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বায়ুর চাপের পরিবর্তন নির্ণায়ক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6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2286000" y="4068633"/>
            <a:ext cx="3962400" cy="1219200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860" y="4724400"/>
            <a:ext cx="2279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পারদপূর্ণ কাঁচনল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860" y="5715000"/>
            <a:ext cx="5784740" cy="584775"/>
          </a:xfrm>
          <a:prstGeom prst="rect">
            <a:avLst/>
          </a:prstGeom>
          <a:solidFill>
            <a:srgbClr val="F5E4E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বায়ুমণ্ডলীয় চাপের পরিবর্তন</a:t>
            </a:r>
            <a:r>
              <a:rPr lang="en-US" sz="3200" dirty="0">
                <a:latin typeface="Times New Roman"/>
                <a:cs typeface="Times New Roman"/>
                <a:sym typeface="Symbol"/>
              </a:rPr>
              <a:t>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63" y="533400"/>
            <a:ext cx="2243922" cy="1947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97" y="2480789"/>
            <a:ext cx="2257057" cy="1938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2333" y="1853625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3800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09" y="4419600"/>
            <a:ext cx="2257056" cy="194738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5029200" y="2514600"/>
            <a:ext cx="10703" cy="3106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29200" y="5620912"/>
            <a:ext cx="11756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 flipV="1">
            <a:off x="3929742" y="701921"/>
            <a:ext cx="718457" cy="4052512"/>
          </a:xfrm>
          <a:prstGeom prst="can">
            <a:avLst>
              <a:gd name="adj" fmla="val 5530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flipV="1">
            <a:off x="3929743" y="698213"/>
            <a:ext cx="718458" cy="1160620"/>
          </a:xfrm>
          <a:prstGeom prst="can">
            <a:avLst>
              <a:gd name="adj" fmla="val 52452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609600" y="698213"/>
            <a:ext cx="718457" cy="4052512"/>
          </a:xfrm>
          <a:prstGeom prst="can">
            <a:avLst>
              <a:gd name="adj" fmla="val 55303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 flipV="1">
            <a:off x="3929742" y="2087433"/>
            <a:ext cx="718458" cy="457200"/>
          </a:xfrm>
          <a:prstGeom prst="can">
            <a:avLst>
              <a:gd name="adj" fmla="val 324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 flipV="1">
            <a:off x="3929742" y="2544633"/>
            <a:ext cx="718458" cy="2231570"/>
          </a:xfrm>
          <a:prstGeom prst="can">
            <a:avLst>
              <a:gd name="adj" fmla="val 324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 flipV="1">
            <a:off x="3929742" y="1401633"/>
            <a:ext cx="718458" cy="3352800"/>
          </a:xfrm>
          <a:prstGeom prst="can">
            <a:avLst>
              <a:gd name="adj" fmla="val 324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 flipV="1">
            <a:off x="3929742" y="1401633"/>
            <a:ext cx="718458" cy="685800"/>
          </a:xfrm>
          <a:prstGeom prst="can">
            <a:avLst>
              <a:gd name="adj" fmla="val 324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/>
          <p:cNvSpPr/>
          <p:nvPr/>
        </p:nvSpPr>
        <p:spPr>
          <a:xfrm flipV="1">
            <a:off x="2438400" y="4297233"/>
            <a:ext cx="3657599" cy="989076"/>
          </a:xfrm>
          <a:prstGeom prst="trapezoid">
            <a:avLst>
              <a:gd name="adj" fmla="val 67494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5715000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নিম্নচাপ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8199" y="1405443"/>
            <a:ext cx="170528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09380" y="3517613"/>
            <a:ext cx="0" cy="7988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14180" y="3517613"/>
            <a:ext cx="0" cy="8143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18980" y="3517613"/>
            <a:ext cx="0" cy="8143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257800" y="3532587"/>
            <a:ext cx="11491" cy="743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562600" y="3517613"/>
            <a:ext cx="10886" cy="7988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04580" y="3517613"/>
            <a:ext cx="0" cy="7988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76800" y="3517613"/>
            <a:ext cx="0" cy="7988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00400" y="4701534"/>
            <a:ext cx="2175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পারদ ভর্তি পাত্র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90800" y="2362200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76cm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498663" y="2069162"/>
            <a:ext cx="25159" cy="826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48199" y="2544633"/>
            <a:ext cx="3917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500840" y="2895600"/>
            <a:ext cx="852641" cy="38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25088" y="2087433"/>
            <a:ext cx="87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38400" y="2895600"/>
            <a:ext cx="11963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বায়ুচাপ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766966" y="1278523"/>
            <a:ext cx="28458" cy="299736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39" name="Frame 3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Half Frame 4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Half Frame 4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Half Frame 4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8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278 L 0.09775 -0.0706 C 0.11823 -0.08703 0.14896 -0.0956 0.18091 -0.0956 C 0.21736 -0.0956 0.24653 -0.08703 0.26702 -0.0706 L 0.36493 0.00278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000"/>
                            </p:stCondLst>
                            <p:childTnLst>
                              <p:par>
                                <p:cTn id="88" presetID="16" presetClass="entr" presetSubtype="4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 animBg="1"/>
      <p:bldP spid="8" grpId="0"/>
      <p:bldP spid="9" grpId="0"/>
      <p:bldP spid="13" grpId="0" animBg="1"/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/>
      <p:bldP spid="30" grpId="0"/>
      <p:bldP spid="31" grpId="0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720088"/>
            <a:ext cx="8000997" cy="4690218"/>
            <a:chOff x="762000" y="381000"/>
            <a:chExt cx="8000997" cy="5029200"/>
          </a:xfrm>
        </p:grpSpPr>
        <p:grpSp>
          <p:nvGrpSpPr>
            <p:cNvPr id="4" name="Group 113"/>
            <p:cNvGrpSpPr/>
            <p:nvPr/>
          </p:nvGrpSpPr>
          <p:grpSpPr>
            <a:xfrm>
              <a:off x="762000" y="381000"/>
              <a:ext cx="2438400" cy="5029200"/>
              <a:chOff x="762000" y="609600"/>
              <a:chExt cx="2438400" cy="5029200"/>
            </a:xfrm>
          </p:grpSpPr>
          <p:sp>
            <p:nvSpPr>
              <p:cNvPr id="9" name="Can 8"/>
              <p:cNvSpPr/>
              <p:nvPr/>
            </p:nvSpPr>
            <p:spPr>
              <a:xfrm>
                <a:off x="762000" y="5105400"/>
                <a:ext cx="2438400" cy="533400"/>
              </a:xfrm>
              <a:prstGeom prst="can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an 9"/>
              <p:cNvSpPr/>
              <p:nvPr/>
            </p:nvSpPr>
            <p:spPr>
              <a:xfrm>
                <a:off x="838200" y="609600"/>
                <a:ext cx="2286000" cy="4800600"/>
              </a:xfrm>
              <a:prstGeom prst="can">
                <a:avLst>
                  <a:gd name="adj" fmla="val 20349"/>
                </a:avLst>
              </a:prstGeom>
              <a:solidFill>
                <a:srgbClr val="FFE5FE"/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762000" y="5410200"/>
              <a:ext cx="800099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n 9"/>
            <p:cNvSpPr/>
            <p:nvPr/>
          </p:nvSpPr>
          <p:spPr>
            <a:xfrm rot="5400000">
              <a:off x="3000295" y="2638506"/>
              <a:ext cx="457200" cy="361790"/>
            </a:xfrm>
            <a:prstGeom prst="can">
              <a:avLst>
                <a:gd name="adj" fmla="val 44261"/>
              </a:avLst>
            </a:prstGeom>
            <a:solidFill>
              <a:srgbClr val="CCCCFF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 rot="5400000">
              <a:off x="3000295" y="1495506"/>
              <a:ext cx="457200" cy="361790"/>
            </a:xfrm>
            <a:prstGeom prst="can">
              <a:avLst>
                <a:gd name="adj" fmla="val 44260"/>
              </a:avLst>
            </a:prstGeom>
            <a:solidFill>
              <a:srgbClr val="CCCCFF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 rot="5400000">
              <a:off x="3000295" y="4086306"/>
              <a:ext cx="457200" cy="361790"/>
            </a:xfrm>
            <a:prstGeom prst="can">
              <a:avLst>
                <a:gd name="adj" fmla="val 51238"/>
              </a:avLst>
            </a:prstGeom>
            <a:solidFill>
              <a:srgbClr val="CCCCFF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an 10"/>
          <p:cNvSpPr/>
          <p:nvPr/>
        </p:nvSpPr>
        <p:spPr>
          <a:xfrm>
            <a:off x="685800" y="3543934"/>
            <a:ext cx="2286000" cy="1637665"/>
          </a:xfrm>
          <a:prstGeom prst="can">
            <a:avLst>
              <a:gd name="adj" fmla="val 20349"/>
            </a:avLst>
          </a:prstGeom>
          <a:solidFill>
            <a:srgbClr val="00CC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85800" y="2057400"/>
            <a:ext cx="2286000" cy="3141750"/>
          </a:xfrm>
          <a:prstGeom prst="can">
            <a:avLst>
              <a:gd name="adj" fmla="val 20349"/>
            </a:avLst>
          </a:prstGeom>
          <a:solidFill>
            <a:srgbClr val="00CC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685800" y="1219200"/>
            <a:ext cx="2286000" cy="3962400"/>
          </a:xfrm>
          <a:prstGeom prst="can">
            <a:avLst>
              <a:gd name="adj" fmla="val 20349"/>
            </a:avLst>
          </a:prstGeom>
          <a:solidFill>
            <a:srgbClr val="00CC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71800" y="4133991"/>
            <a:ext cx="4038599" cy="971409"/>
            <a:chOff x="2062948" y="5831482"/>
            <a:chExt cx="3696871" cy="1066800"/>
          </a:xfrm>
        </p:grpSpPr>
        <p:sp>
          <p:nvSpPr>
            <p:cNvPr id="15" name="Bent Arrow 14"/>
            <p:cNvSpPr/>
            <p:nvPr/>
          </p:nvSpPr>
          <p:spPr>
            <a:xfrm rot="5400000">
              <a:off x="3473816" y="4612279"/>
              <a:ext cx="1066800" cy="3505206"/>
            </a:xfrm>
            <a:prstGeom prst="bentArrow">
              <a:avLst>
                <a:gd name="adj1" fmla="val 44434"/>
                <a:gd name="adj2" fmla="val 22217"/>
                <a:gd name="adj3" fmla="val 0"/>
                <a:gd name="adj4" fmla="val 74777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2062948" y="5849491"/>
              <a:ext cx="457200" cy="457200"/>
            </a:xfrm>
            <a:prstGeom prst="flowChartConnector">
              <a:avLst/>
            </a:prstGeom>
            <a:solidFill>
              <a:srgbClr val="00CCFF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1708903"/>
            <a:ext cx="1524000" cy="3136560"/>
            <a:chOff x="4191000" y="1447800"/>
            <a:chExt cx="1524000" cy="3363253"/>
          </a:xfrm>
        </p:grpSpPr>
        <p:sp>
          <p:nvSpPr>
            <p:cNvPr id="18" name="Bent Arrow 17"/>
            <p:cNvSpPr/>
            <p:nvPr/>
          </p:nvSpPr>
          <p:spPr>
            <a:xfrm rot="5400000">
              <a:off x="3371934" y="2467987"/>
              <a:ext cx="3356912" cy="1329220"/>
            </a:xfrm>
            <a:prstGeom prst="bentArrow">
              <a:avLst>
                <a:gd name="adj1" fmla="val 35510"/>
                <a:gd name="adj2" fmla="val 19522"/>
                <a:gd name="adj3" fmla="val 0"/>
                <a:gd name="adj4" fmla="val 86908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4191000" y="1447800"/>
              <a:ext cx="457200" cy="498571"/>
            </a:xfrm>
            <a:prstGeom prst="flowChartConnector">
              <a:avLst/>
            </a:prstGeom>
            <a:solidFill>
              <a:srgbClr val="00CCFF"/>
            </a:solidFill>
            <a:ln>
              <a:noFill/>
            </a:ln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19400" y="2759494"/>
            <a:ext cx="3057097" cy="2064275"/>
            <a:chOff x="3990498" y="306810"/>
            <a:chExt cx="1972321" cy="3534665"/>
          </a:xfrm>
        </p:grpSpPr>
        <p:sp>
          <p:nvSpPr>
            <p:cNvPr id="21" name="Bent Arrow 20"/>
            <p:cNvSpPr/>
            <p:nvPr/>
          </p:nvSpPr>
          <p:spPr>
            <a:xfrm rot="5400000">
              <a:off x="3319186" y="1197843"/>
              <a:ext cx="3534665" cy="1752600"/>
            </a:xfrm>
            <a:prstGeom prst="bentArrow">
              <a:avLst>
                <a:gd name="adj1" fmla="val 21952"/>
                <a:gd name="adj2" fmla="val 19522"/>
                <a:gd name="adj3" fmla="val 0"/>
                <a:gd name="adj4" fmla="val 51369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 rot="293657">
              <a:off x="3990498" y="382178"/>
              <a:ext cx="457200" cy="652458"/>
            </a:xfrm>
            <a:prstGeom prst="flowChartConnector">
              <a:avLst/>
            </a:prstGeom>
            <a:solidFill>
              <a:srgbClr val="00CCFF"/>
            </a:solidFill>
            <a:ln>
              <a:noFill/>
            </a:ln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95600" y="2793883"/>
            <a:ext cx="1981200" cy="1930517"/>
            <a:chOff x="3981618" y="283597"/>
            <a:chExt cx="1981200" cy="3380125"/>
          </a:xfrm>
        </p:grpSpPr>
        <p:sp>
          <p:nvSpPr>
            <p:cNvPr id="24" name="Bent Arrow 23"/>
            <p:cNvSpPr/>
            <p:nvPr/>
          </p:nvSpPr>
          <p:spPr>
            <a:xfrm rot="5400000">
              <a:off x="3408062" y="1108967"/>
              <a:ext cx="3356911" cy="1752600"/>
            </a:xfrm>
            <a:prstGeom prst="bentArrow">
              <a:avLst>
                <a:gd name="adj1" fmla="val 23412"/>
                <a:gd name="adj2" fmla="val 19522"/>
                <a:gd name="adj3" fmla="val 0"/>
                <a:gd name="adj4" fmla="val 51369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3981618" y="283597"/>
              <a:ext cx="457200" cy="779246"/>
            </a:xfrm>
            <a:prstGeom prst="flowChartConnector">
              <a:avLst/>
            </a:prstGeom>
            <a:solidFill>
              <a:srgbClr val="00CCFF"/>
            </a:solidFill>
            <a:ln>
              <a:noFill/>
            </a:ln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7999" y="4143533"/>
            <a:ext cx="1676401" cy="971409"/>
            <a:chOff x="2062948" y="5831482"/>
            <a:chExt cx="3696871" cy="1066800"/>
          </a:xfrm>
        </p:grpSpPr>
        <p:sp>
          <p:nvSpPr>
            <p:cNvPr id="27" name="Bent Arrow 26"/>
            <p:cNvSpPr/>
            <p:nvPr/>
          </p:nvSpPr>
          <p:spPr>
            <a:xfrm rot="5400000">
              <a:off x="3473816" y="4612279"/>
              <a:ext cx="1066800" cy="3505206"/>
            </a:xfrm>
            <a:prstGeom prst="bentArrow">
              <a:avLst>
                <a:gd name="adj1" fmla="val 44434"/>
                <a:gd name="adj2" fmla="val 22217"/>
                <a:gd name="adj3" fmla="val 0"/>
                <a:gd name="adj4" fmla="val 74777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2062948" y="5849491"/>
              <a:ext cx="457200" cy="457200"/>
            </a:xfrm>
            <a:prstGeom prst="flowChartConnector">
              <a:avLst/>
            </a:prstGeom>
            <a:solidFill>
              <a:srgbClr val="00CCFF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3078480" y="4724400"/>
            <a:ext cx="5532120" cy="66002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9600" y="5562600"/>
            <a:ext cx="8001000" cy="6858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পানির চাপ গভীরতার সাথে বৃদ্ধি পায়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32" name="Frame 3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068265" y="4078660"/>
            <a:ext cx="609600" cy="292387"/>
          </a:xfrm>
          <a:prstGeom prst="rightArrow">
            <a:avLst>
              <a:gd name="adj1" fmla="val 22339"/>
              <a:gd name="adj2" fmla="val 38367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39466" y="2503728"/>
            <a:ext cx="21334" cy="26857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354596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1286" y="6096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42606" y="1731428"/>
            <a:ext cx="2133600" cy="3665778"/>
            <a:chOff x="5484741" y="1996168"/>
            <a:chExt cx="2133600" cy="366577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84741" y="4572000"/>
              <a:ext cx="21336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84741" y="4700885"/>
              <a:ext cx="2133600" cy="23515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84741" y="4876800"/>
              <a:ext cx="21336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4741" y="5029200"/>
              <a:ext cx="21336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4741" y="5184135"/>
              <a:ext cx="2133600" cy="18141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4741" y="5318440"/>
              <a:ext cx="2133600" cy="1391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4741" y="4418270"/>
              <a:ext cx="21336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484741" y="4261759"/>
              <a:ext cx="2133600" cy="2100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84741" y="4130359"/>
              <a:ext cx="21336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484741" y="3969487"/>
              <a:ext cx="2133600" cy="8472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484741" y="3823257"/>
              <a:ext cx="2133600" cy="2302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484741" y="3657693"/>
              <a:ext cx="2133600" cy="15466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84741" y="3505200"/>
              <a:ext cx="21336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484741" y="3338120"/>
              <a:ext cx="2133600" cy="1468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84741" y="5465521"/>
              <a:ext cx="21336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n 22"/>
            <p:cNvSpPr/>
            <p:nvPr/>
          </p:nvSpPr>
          <p:spPr>
            <a:xfrm>
              <a:off x="5484741" y="1996168"/>
              <a:ext cx="2133600" cy="3665778"/>
            </a:xfrm>
            <a:prstGeom prst="can">
              <a:avLst>
                <a:gd name="adj" fmla="val 1734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5484741" y="3184934"/>
              <a:ext cx="2133600" cy="15466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484741" y="3032441"/>
              <a:ext cx="21336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484741" y="2865361"/>
              <a:ext cx="2133600" cy="1468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335740" y="2630860"/>
            <a:ext cx="559860" cy="1425226"/>
            <a:chOff x="3935940" y="3379364"/>
            <a:chExt cx="559860" cy="1425226"/>
          </a:xfrm>
          <a:solidFill>
            <a:schemeClr val="bg1"/>
          </a:solidFill>
        </p:grpSpPr>
        <p:sp>
          <p:nvSpPr>
            <p:cNvPr id="28" name="Can 27"/>
            <p:cNvSpPr/>
            <p:nvPr/>
          </p:nvSpPr>
          <p:spPr>
            <a:xfrm>
              <a:off x="3935940" y="3379364"/>
              <a:ext cx="559860" cy="1216152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3935940" y="4400600"/>
              <a:ext cx="559860" cy="403990"/>
            </a:xfrm>
            <a:prstGeom prst="arc">
              <a:avLst>
                <a:gd name="adj1" fmla="val 11430369"/>
                <a:gd name="adj2" fmla="val 21034489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ight Arrow 29"/>
          <p:cNvSpPr/>
          <p:nvPr/>
        </p:nvSpPr>
        <p:spPr>
          <a:xfrm>
            <a:off x="3068265" y="4472073"/>
            <a:ext cx="609600" cy="292387"/>
          </a:xfrm>
          <a:prstGeom prst="rightArrow">
            <a:avLst>
              <a:gd name="adj1" fmla="val 22339"/>
              <a:gd name="adj2" fmla="val 38367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2528659" y="1494066"/>
            <a:ext cx="609600" cy="292387"/>
          </a:xfrm>
          <a:prstGeom prst="rightArrow">
            <a:avLst>
              <a:gd name="adj1" fmla="val 22339"/>
              <a:gd name="adj2" fmla="val 38367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5400000">
            <a:off x="2909659" y="1494066"/>
            <a:ext cx="609600" cy="292387"/>
          </a:xfrm>
          <a:prstGeom prst="rightArrow">
            <a:avLst>
              <a:gd name="adj1" fmla="val 22339"/>
              <a:gd name="adj2" fmla="val 38367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flipH="1">
            <a:off x="1544265" y="4078660"/>
            <a:ext cx="609600" cy="292387"/>
          </a:xfrm>
          <a:prstGeom prst="rightArrow">
            <a:avLst>
              <a:gd name="adj1" fmla="val 22339"/>
              <a:gd name="adj2" fmla="val 38367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flipH="1">
            <a:off x="1544265" y="4472073"/>
            <a:ext cx="609600" cy="292387"/>
          </a:xfrm>
          <a:prstGeom prst="rightArrow">
            <a:avLst>
              <a:gd name="adj1" fmla="val 22339"/>
              <a:gd name="adj2" fmla="val 38367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400000">
            <a:off x="2099436" y="4927854"/>
            <a:ext cx="609600" cy="292387"/>
          </a:xfrm>
          <a:prstGeom prst="rightArrow">
            <a:avLst>
              <a:gd name="adj1" fmla="val 22339"/>
              <a:gd name="adj2" fmla="val 38367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2541071" y="4923067"/>
            <a:ext cx="609600" cy="292387"/>
          </a:xfrm>
          <a:prstGeom prst="rightArrow">
            <a:avLst>
              <a:gd name="adj1" fmla="val 22339"/>
              <a:gd name="adj2" fmla="val 38367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5400000">
            <a:off x="1766659" y="1494065"/>
            <a:ext cx="609600" cy="292387"/>
          </a:xfrm>
          <a:prstGeom prst="rightArrow">
            <a:avLst>
              <a:gd name="adj1" fmla="val 22339"/>
              <a:gd name="adj2" fmla="val 38367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5400000">
            <a:off x="2147659" y="1494065"/>
            <a:ext cx="609600" cy="292387"/>
          </a:xfrm>
          <a:prstGeom prst="rightArrow">
            <a:avLst>
              <a:gd name="adj1" fmla="val 22339"/>
              <a:gd name="adj2" fmla="val 38367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18489" y="3352800"/>
            <a:ext cx="2877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অভিকর্ষজ ত্বরণ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89923" y="2691825"/>
            <a:ext cx="3820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তরলের উচ্চতা/গভীরতা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h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29471" y="1981200"/>
            <a:ext cx="2566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তরলের ঘনত্ব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ρ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13066" y="1295400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ভূমির ক্ষেত্রফল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62400" y="3987225"/>
            <a:ext cx="4382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ক্ষেত্রফলে প্রযুক্ত বল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el-GR" sz="3200" dirty="0" smtClean="0">
                <a:latin typeface="Times New Roman"/>
                <a:cs typeface="Times New Roman"/>
              </a:rPr>
              <a:t>ρ</a:t>
            </a:r>
            <a:r>
              <a:rPr lang="en-US" sz="3200" dirty="0" smtClean="0">
                <a:latin typeface="Times New Roman"/>
                <a:cs typeface="Times New Roman"/>
              </a:rPr>
              <a:t>g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029200" y="4572000"/>
            <a:ext cx="3124200" cy="584775"/>
            <a:chOff x="4375774" y="4627007"/>
            <a:chExt cx="3124200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375774" y="4627007"/>
                  <a:ext cx="3124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bn-BD" sz="32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</m:oMath>
                  </a14:m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চাপ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l-GR" sz="3200" dirty="0" smtClean="0">
                      <a:latin typeface="Times New Roman"/>
                      <a:cs typeface="Times New Roman"/>
                    </a:rPr>
                    <a:t>ρ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=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Ah</a:t>
                  </a:r>
                  <a:r>
                    <a:rPr lang="el-GR" sz="3200" dirty="0" smtClean="0">
                      <a:latin typeface="Times New Roman"/>
                      <a:cs typeface="Times New Roman"/>
                    </a:rPr>
                    <a:t>ρ</a:t>
                  </a:r>
                  <a:r>
                    <a:rPr lang="en-US" sz="3200" dirty="0" smtClean="0">
                      <a:latin typeface="Times New Roman"/>
                      <a:cs typeface="Times New Roman"/>
                    </a:rPr>
                    <a:t>g</a:t>
                  </a:r>
                  <a:r>
                    <a:rPr lang="bn-BD" sz="3200" dirty="0" smtClean="0">
                      <a:latin typeface="Times New Roman"/>
                      <a:cs typeface="Times New Roman"/>
                    </a:rPr>
                    <a:t> </a:t>
                  </a:r>
                  <a:r>
                    <a:rPr lang="en-US" sz="3200" dirty="0" smtClean="0">
                      <a:latin typeface="Times New Roman"/>
                      <a:cs typeface="Times New Roman"/>
                    </a:rPr>
                    <a:t>A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591" name="TextBox 5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774" y="4627007"/>
                  <a:ext cx="31242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8750" r="-4483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 flipH="1">
              <a:off x="7004676" y="4769247"/>
              <a:ext cx="114298" cy="3452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29200" y="5181600"/>
                <a:ext cx="25436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চাপ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l-GR" sz="3200" dirty="0" smtClean="0">
                    <a:latin typeface="Times New Roman"/>
                    <a:cs typeface="Times New Roman"/>
                  </a:rPr>
                  <a:t>ρ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l-GR" sz="3200" dirty="0" smtClean="0">
                    <a:latin typeface="Times New Roman"/>
                    <a:cs typeface="Times New Roman"/>
                  </a:rPr>
                  <a:t>ρ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g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181600"/>
                <a:ext cx="2543648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8750" r="-551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038600" y="5715000"/>
            <a:ext cx="405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যেহেতু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ধ্রুবক তাই ,  </a:t>
            </a:r>
            <a:r>
              <a:rPr lang="en-US" sz="3200" dirty="0">
                <a:latin typeface="Times New Roman"/>
                <a:cs typeface="Times New Roman"/>
              </a:rPr>
              <a:t>p</a:t>
            </a:r>
            <a:r>
              <a:rPr lang="bn-BD" sz="3200" dirty="0" smtClean="0">
                <a:latin typeface="Times New Roman"/>
                <a:cs typeface="Times New Roman"/>
              </a:rPr>
              <a:t> </a:t>
            </a:r>
            <a:r>
              <a:rPr lang="el-GR" sz="3200" dirty="0" smtClean="0">
                <a:latin typeface="Times New Roman"/>
                <a:cs typeface="Times New Roman"/>
              </a:rPr>
              <a:t>α</a:t>
            </a:r>
            <a:r>
              <a:rPr lang="bn-BD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h</a:t>
            </a:r>
            <a:r>
              <a:rPr lang="el-GR" sz="3200" dirty="0" smtClean="0">
                <a:latin typeface="Times New Roman"/>
                <a:cs typeface="Times New Roman"/>
              </a:rPr>
              <a:t>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09781" y="634425"/>
            <a:ext cx="4523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স্থির তরলে চাপ প্রয়োগ করা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27410" y="5540514"/>
            <a:ext cx="128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কাচ পাত্র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2" name="Frame 5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Half Frame 53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Half Frame 54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alf Frame 55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Half Frame 56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Half Frame 57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Half Frame 58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Half Frame 59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6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00486 0.1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10639" y="2920424"/>
            <a:ext cx="90387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Pa (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প্যাসকেল ) চাপ বলতে কি বুঝ 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Wave 24"/>
          <p:cNvSpPr/>
          <p:nvPr/>
        </p:nvSpPr>
        <p:spPr>
          <a:xfrm>
            <a:off x="1117599" y="939641"/>
            <a:ext cx="7901709" cy="1193959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C9C9B8-ACB1-4A85-BA6E-AB040C608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0"/>
            <a:ext cx="5806502" cy="6779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1D59ED-0F50-4738-93ED-51D195229440}"/>
              </a:ext>
            </a:extLst>
          </p:cNvPr>
          <p:cNvSpPr txBox="1"/>
          <p:nvPr/>
        </p:nvSpPr>
        <p:spPr>
          <a:xfrm>
            <a:off x="886691" y="1588957"/>
            <a:ext cx="10349345" cy="35649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0485" y="685800"/>
            <a:ext cx="2884715" cy="5638800"/>
            <a:chOff x="533400" y="685800"/>
            <a:chExt cx="2960915" cy="5715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7" t="18857" r="33356" b="9333"/>
            <a:stretch/>
          </p:blipFill>
          <p:spPr>
            <a:xfrm>
              <a:off x="533400" y="685800"/>
              <a:ext cx="2960915" cy="5715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19200" y="4267200"/>
              <a:ext cx="1475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গ্লিসারিন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7600" y="2662297"/>
            <a:ext cx="4613564" cy="206210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গ্লিসারিনের উপরিতল থেকে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75cm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কোনো বিন্দুতে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চাপের মান নির্ণয় কর।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গ্লিসারিনের ঘনত্ব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1260kg 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91100" y="225998"/>
            <a:ext cx="2209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16182" y="228600"/>
            <a:ext cx="731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400" y="4983540"/>
                <a:ext cx="11099800" cy="10772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গানিতিক সমস্যাঃ জুতা পায়ে কোন বালিকার ভর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50</m:t>
                    </m:r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kg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বালিকার জুতার তলার ক্ষেত্রফল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r>
                      <a:rPr lang="en-US" sz="3200" b="0" i="0" smtClean="0">
                        <a:latin typeface="Cambria Math"/>
                      </a:rPr>
                      <m:t>160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চাপের মান বের কর ?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83540"/>
                <a:ext cx="110998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372" t="-6180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2" t="-3142" r="33187" b="18563"/>
          <a:stretch/>
        </p:blipFill>
        <p:spPr>
          <a:xfrm>
            <a:off x="3047999" y="1266289"/>
            <a:ext cx="2105891" cy="33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6304"/>
          <a:stretch/>
        </p:blipFill>
        <p:spPr>
          <a:xfrm>
            <a:off x="242887" y="1270575"/>
            <a:ext cx="4013823" cy="4191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9"/>
          <a:stretch/>
        </p:blipFill>
        <p:spPr>
          <a:xfrm>
            <a:off x="4331912" y="1270575"/>
            <a:ext cx="4596223" cy="42158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76600" y="381000"/>
            <a:ext cx="2209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2774" y="5801737"/>
            <a:ext cx="8662023" cy="4924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ইটের খোয়া ও সমান রাস্তার উপর দিয়ে খালি পায়ে হাঁটা কোনটি কষ্টসাধ্য এবং কেন?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-1"/>
            <a:ext cx="12090400" cy="7093527"/>
            <a:chOff x="0" y="0"/>
            <a:chExt cx="9144000" cy="6858000"/>
          </a:xfrm>
        </p:grpSpPr>
        <p:sp>
          <p:nvSpPr>
            <p:cNvPr id="34" name="Frame 3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819090"/>
            <a:ext cx="1076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সামগ্রীঃ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কাগজ,বলপেন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অথবা পেরেক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029200"/>
            <a:ext cx="5334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নিম্নের ছকটি পূরণ করঃ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61624"/>
              </p:ext>
            </p:extLst>
          </p:nvPr>
        </p:nvGraphicFramePr>
        <p:xfrm>
          <a:off x="1524000" y="5562600"/>
          <a:ext cx="5486400" cy="1127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06040"/>
                <a:gridCol w="2880360"/>
              </a:tblGrid>
              <a:tr h="304252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বলপেন</a:t>
                      </a:r>
                      <a:r>
                        <a:rPr lang="bn-BD" sz="1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 পেরেক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bn-BD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কাগজের</a:t>
                      </a:r>
                      <a:r>
                        <a:rPr lang="bn-BD" sz="1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অবস্থা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072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সরু প্রান্ত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0724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প্রান্ত বা ভোতা প্রান্ত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668845"/>
            <a:ext cx="5562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কাগজটির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চর্তুদিকে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5562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বলপেনের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 পেরেকের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572000"/>
            <a:ext cx="5562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বলপেনের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 পেরেকের বিপরিত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212068"/>
            <a:ext cx="1219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599" y="152400"/>
            <a:ext cx="174354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27778" r="23294" b="21111"/>
          <a:stretch/>
        </p:blipFill>
        <p:spPr>
          <a:xfrm>
            <a:off x="1676400" y="1738717"/>
            <a:ext cx="2206590" cy="1662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7037" r="26667" b="14445"/>
          <a:stretch/>
        </p:blipFill>
        <p:spPr>
          <a:xfrm>
            <a:off x="4220498" y="1577476"/>
            <a:ext cx="2027902" cy="1791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9" t="26296" r="35001" b="29259"/>
          <a:stretch/>
        </p:blipFill>
        <p:spPr>
          <a:xfrm>
            <a:off x="2023861" y="1673669"/>
            <a:ext cx="1972077" cy="1792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6" t="11062"/>
          <a:stretch/>
        </p:blipFill>
        <p:spPr>
          <a:xfrm>
            <a:off x="4437753" y="1738716"/>
            <a:ext cx="1926784" cy="1662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9" y="1600200"/>
            <a:ext cx="7942972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430" y="5094982"/>
            <a:ext cx="794297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সমুদ্র সমতল থেকে বেশি উচ্চতায় উঠলে শ্বাস–প্রশ্বাস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নেওয়া কস্টকর হয় – উক্তিটির যথার্থতা বিশ্লেষণ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430" y="762000"/>
            <a:ext cx="7942972" cy="707886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6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96425"/>
            <a:ext cx="3207634" cy="2565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2667000"/>
            <a:ext cx="122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সিডর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232" y="609600"/>
            <a:ext cx="7756968" cy="707886"/>
          </a:xfrm>
          <a:prstGeom prst="rect">
            <a:avLst/>
          </a:prstGeom>
          <a:solidFill>
            <a:srgbClr val="C1F3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21811"/>
            <a:ext cx="3231941" cy="2354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090719"/>
            <a:ext cx="156485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এভারেস্ট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3780" y="1396425"/>
            <a:ext cx="4384420" cy="584775"/>
          </a:xfrm>
          <a:prstGeom prst="rect">
            <a:avLst/>
          </a:prstGeom>
          <a:solidFill>
            <a:srgbClr val="EDF5EB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সিডর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কেন সৃস্টি হয়েছিল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3780" y="1981200"/>
            <a:ext cx="4384420" cy="1077218"/>
          </a:xfrm>
          <a:prstGeom prst="rect">
            <a:avLst/>
          </a:prstGeom>
          <a:solidFill>
            <a:srgbClr val="F9EEED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** বায়ুমন্ডলীয় চাপ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হঠাৎ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নিম্নচাপে পরি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 হয়েছিল।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3780" y="3048000"/>
            <a:ext cx="4384420" cy="1077218"/>
          </a:xfrm>
          <a:prstGeom prst="rect">
            <a:avLst/>
          </a:prstGeom>
          <a:solidFill>
            <a:srgbClr val="EDF5EB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এভারেস্ট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চূড়া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সমতলের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বায়ুমন্ডলীয়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চাপের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অনুপাত কত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3780" y="4114800"/>
            <a:ext cx="4384420" cy="584775"/>
          </a:xfrm>
          <a:prstGeom prst="rect">
            <a:avLst/>
          </a:prstGeom>
          <a:solidFill>
            <a:srgbClr val="F9EEED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**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3:10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430" y="5544978"/>
            <a:ext cx="4384420" cy="1077218"/>
          </a:xfrm>
          <a:prstGeom prst="rect">
            <a:avLst/>
          </a:prstGeom>
          <a:solidFill>
            <a:srgbClr val="EDF5EB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এভারেস্ট চূড়ায় শ্বাস – প্রশ্বাস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য়া কস্টকর কেন 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0580" y="5926169"/>
            <a:ext cx="4384420" cy="584775"/>
          </a:xfrm>
          <a:prstGeom prst="rect">
            <a:avLst/>
          </a:prstGeom>
          <a:solidFill>
            <a:srgbClr val="F9EEED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*বায়ুর চাপ কম হওয়ার কার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build="p" animBg="1"/>
      <p:bldP spid="10" grpId="0" build="p" animBg="1"/>
      <p:bldP spid="11" grpId="0" animBg="1"/>
      <p:bldP spid="12" grpId="0" build="p" animBg="1"/>
      <p:bldP spid="1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097531" cy="2743199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810000" y="1524001"/>
            <a:ext cx="4951732" cy="2854036"/>
          </a:xfrm>
          <a:prstGeom prst="wedgeRectCallout">
            <a:avLst>
              <a:gd name="adj1" fmla="val -51436"/>
              <a:gd name="adj2" fmla="val -755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IN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মিটার উচু সাততলা বিশি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দালানের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ছাদে পানির ট্যাংক অবস্থিত। ষষ্ঠ তলার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লোকজন প্রায়ই অল্প চাপে পানি পাওয়ার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অভিযোগ করেন। কিন্তু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চতলার লোকজন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চাহিদামত প্রচুর পানি পেয়ে থাকেন।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760" y="4653498"/>
            <a:ext cx="10947400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 চাপ কী ?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. পানির চাপ গভীরতার সাথে বৃদ্ধি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. দালানের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তলায় পানির চাপ নির্ণয়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ঘ.দালানের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বিভিন্ন তলায় পানির চাপ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বিভিন্ন-উক্তিটি বিশ্লেষণ 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200" y="232797"/>
            <a:ext cx="8050532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7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09412D-699A-4D05-906D-604B1AB2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76" y="170631"/>
            <a:ext cx="6574943" cy="6574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8E0804-D13A-43E6-8F2A-37810345D4E8}"/>
              </a:ext>
            </a:extLst>
          </p:cNvPr>
          <p:cNvSpPr txBox="1"/>
          <p:nvPr/>
        </p:nvSpPr>
        <p:spPr>
          <a:xfrm>
            <a:off x="2383436" y="1049311"/>
            <a:ext cx="6490741" cy="38224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77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8CA2F9-AB69-4C2A-A19A-7C2BD72D8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268"/>
            <a:ext cx="2067144" cy="2583930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="" xmlns:a16="http://schemas.microsoft.com/office/drawing/2014/main" id="{BAB8A7F2-6298-4C06-A8C6-BD9BC0D9A580}"/>
              </a:ext>
            </a:extLst>
          </p:cNvPr>
          <p:cNvSpPr txBox="1"/>
          <p:nvPr/>
        </p:nvSpPr>
        <p:spPr>
          <a:xfrm>
            <a:off x="54864" y="2808893"/>
            <a:ext cx="6041136" cy="38720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72082D7-A288-4D73-82AD-4548AF563745}"/>
              </a:ext>
            </a:extLst>
          </p:cNvPr>
          <p:cNvSpPr/>
          <p:nvPr/>
        </p:nvSpPr>
        <p:spPr>
          <a:xfrm>
            <a:off x="6265889" y="2808893"/>
            <a:ext cx="5871247" cy="3872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৯ম-১০ম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অবস্থাও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১৭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 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14945" y="533400"/>
            <a:ext cx="8645237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গূলো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5115580"/>
            <a:ext cx="83296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হাইহিল ও চ্যাপ্টা তলাওয়ালা জুতার মাটিতে এরকম তারতম্যের কারণ কী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6649" r="5832" b="9749"/>
          <a:stretch/>
        </p:blipFill>
        <p:spPr>
          <a:xfrm>
            <a:off x="1016000" y="1832552"/>
            <a:ext cx="3952304" cy="26760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r="2856"/>
          <a:stretch/>
        </p:blipFill>
        <p:spPr>
          <a:xfrm>
            <a:off x="6096000" y="1997576"/>
            <a:ext cx="3905250" cy="25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94374"/>
            <a:ext cx="3581401" cy="2310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96" y="1194374"/>
            <a:ext cx="3359604" cy="231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t="6661" r="19786" b="10836"/>
          <a:stretch/>
        </p:blipFill>
        <p:spPr>
          <a:xfrm>
            <a:off x="831395" y="4267200"/>
            <a:ext cx="3740603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67200"/>
            <a:ext cx="35814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99" y="3606225"/>
            <a:ext cx="74676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ক্ষেত্রফল যত কম হয় চাপ তত বেশি পড়ে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9" y="533400"/>
            <a:ext cx="7467601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সকল ক্ষেত্রে সমান বল প্রয়োগ করা হ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20" name="Frame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5" y="762000"/>
            <a:ext cx="3108392" cy="391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959" y="4884885"/>
            <a:ext cx="364244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252" y="4652243"/>
            <a:ext cx="3337496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মহাসেন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426" y="5011018"/>
            <a:ext cx="290057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নির্দেশক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52" y="809625"/>
            <a:ext cx="3337496" cy="3678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59" y="762000"/>
            <a:ext cx="3642444" cy="38515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6649" r="5832" b="9749"/>
          <a:stretch/>
        </p:blipFill>
        <p:spPr>
          <a:xfrm>
            <a:off x="162860" y="3048001"/>
            <a:ext cx="4850680" cy="356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858" y="28278"/>
            <a:ext cx="11765903" cy="29238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F0"/>
                </a:solidFill>
              </a:rPr>
              <a:t>চাপ</a:t>
            </a:r>
            <a:r>
              <a:rPr lang="en-US" sz="9600" dirty="0" smtClean="0">
                <a:solidFill>
                  <a:srgbClr val="00B0F0"/>
                </a:solidFill>
              </a:rPr>
              <a:t> ও </a:t>
            </a:r>
            <a:r>
              <a:rPr lang="en-US" sz="9600" dirty="0" err="1" smtClean="0">
                <a:solidFill>
                  <a:srgbClr val="00B0F0"/>
                </a:solidFill>
              </a:rPr>
              <a:t>ক্ষেত্রফল</a:t>
            </a:r>
            <a:r>
              <a:rPr lang="en-US" sz="96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8800" dirty="0" err="1" smtClean="0">
                <a:solidFill>
                  <a:srgbClr val="00B0F0"/>
                </a:solidFill>
              </a:rPr>
              <a:t>Preasure</a:t>
            </a:r>
            <a:r>
              <a:rPr lang="en-US" sz="8800" dirty="0" smtClean="0">
                <a:solidFill>
                  <a:srgbClr val="00B0F0"/>
                </a:solidFill>
              </a:rPr>
              <a:t> and Area </a:t>
            </a:r>
            <a:endParaRPr lang="en-US" sz="8800" dirty="0">
              <a:solidFill>
                <a:srgbClr val="00B0F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94098" y="3112102"/>
            <a:ext cx="2663719" cy="3355406"/>
            <a:chOff x="5562600" y="1752600"/>
            <a:chExt cx="2895600" cy="3938337"/>
          </a:xfrm>
        </p:grpSpPr>
        <p:sp>
          <p:nvSpPr>
            <p:cNvPr id="6" name="Rectangle 5"/>
            <p:cNvSpPr/>
            <p:nvPr/>
          </p:nvSpPr>
          <p:spPr>
            <a:xfrm>
              <a:off x="5562600" y="3567497"/>
              <a:ext cx="2895600" cy="212344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2">
                  <a:lumMod val="90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8"/>
            <p:cNvGrpSpPr/>
            <p:nvPr/>
          </p:nvGrpSpPr>
          <p:grpSpPr>
            <a:xfrm>
              <a:off x="6681537" y="1752600"/>
              <a:ext cx="1066800" cy="2991865"/>
              <a:chOff x="6681537" y="3072063"/>
              <a:chExt cx="1066800" cy="2991865"/>
            </a:xfrm>
          </p:grpSpPr>
          <p:pic>
            <p:nvPicPr>
              <p:cNvPr id="8" name="Picture 7" descr="Topless pi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0400" y="4495800"/>
                <a:ext cx="457200" cy="15681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" name="Picture 8" descr="Top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681537" y="3072063"/>
                <a:ext cx="1066800" cy="14249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9" t="26296" r="35001" b="29259"/>
          <a:stretch/>
        </p:blipFill>
        <p:spPr>
          <a:xfrm>
            <a:off x="8240932" y="3112102"/>
            <a:ext cx="3846166" cy="3496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4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590800" y="228600"/>
            <a:ext cx="5500255" cy="87976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18" y="1228397"/>
            <a:ext cx="11679382" cy="513986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………………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বায়ুমন্ডলের চাপ ব্যাখ্যা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বায়ুমন্ডলীয়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চাপের পরিবর্তন বিশ্লেষণ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তরল স্তম্ভের উচ্চতা দ্বারা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বায়ুমন্ডলের চাপ পরিমাপ করতে পার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লের কোনো বিন্দুতে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পের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রাশিমালা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পরিমাপ করতে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2503170"/>
            <a:ext cx="2514600" cy="1748790"/>
            <a:chOff x="563880" y="868680"/>
            <a:chExt cx="3352800" cy="2331720"/>
          </a:xfrm>
        </p:grpSpPr>
        <p:sp>
          <p:nvSpPr>
            <p:cNvPr id="3" name="Rectangle 2"/>
            <p:cNvSpPr/>
            <p:nvPr/>
          </p:nvSpPr>
          <p:spPr>
            <a:xfrm>
              <a:off x="563880" y="868680"/>
              <a:ext cx="2743200" cy="144780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73480" y="1722120"/>
              <a:ext cx="2743200" cy="144780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3880" y="868680"/>
              <a:ext cx="624840" cy="2331720"/>
            </a:xfrm>
            <a:custGeom>
              <a:avLst/>
              <a:gdLst>
                <a:gd name="connsiteX0" fmla="*/ 0 w 2743200"/>
                <a:gd name="connsiteY0" fmla="*/ 0 h 1447800"/>
                <a:gd name="connsiteX1" fmla="*/ 2743200 w 2743200"/>
                <a:gd name="connsiteY1" fmla="*/ 0 h 1447800"/>
                <a:gd name="connsiteX2" fmla="*/ 2743200 w 2743200"/>
                <a:gd name="connsiteY2" fmla="*/ 1447800 h 1447800"/>
                <a:gd name="connsiteX3" fmla="*/ 0 w 2743200"/>
                <a:gd name="connsiteY3" fmla="*/ 1447800 h 1447800"/>
                <a:gd name="connsiteX4" fmla="*/ 0 w 2743200"/>
                <a:gd name="connsiteY4" fmla="*/ 0 h 1447800"/>
                <a:gd name="connsiteX0" fmla="*/ 0 w 2743200"/>
                <a:gd name="connsiteY0" fmla="*/ 0 h 2331720"/>
                <a:gd name="connsiteX1" fmla="*/ 2743200 w 2743200"/>
                <a:gd name="connsiteY1" fmla="*/ 0 h 2331720"/>
                <a:gd name="connsiteX2" fmla="*/ 624840 w 2743200"/>
                <a:gd name="connsiteY2" fmla="*/ 2331720 h 2331720"/>
                <a:gd name="connsiteX3" fmla="*/ 0 w 2743200"/>
                <a:gd name="connsiteY3" fmla="*/ 1447800 h 2331720"/>
                <a:gd name="connsiteX4" fmla="*/ 0 w 2743200"/>
                <a:gd name="connsiteY4" fmla="*/ 0 h 2331720"/>
                <a:gd name="connsiteX0" fmla="*/ 0 w 624840"/>
                <a:gd name="connsiteY0" fmla="*/ 0 h 2331720"/>
                <a:gd name="connsiteX1" fmla="*/ 624840 w 624840"/>
                <a:gd name="connsiteY1" fmla="*/ 853440 h 2331720"/>
                <a:gd name="connsiteX2" fmla="*/ 624840 w 624840"/>
                <a:gd name="connsiteY2" fmla="*/ 2331720 h 2331720"/>
                <a:gd name="connsiteX3" fmla="*/ 0 w 624840"/>
                <a:gd name="connsiteY3" fmla="*/ 1447800 h 2331720"/>
                <a:gd name="connsiteX4" fmla="*/ 0 w 624840"/>
                <a:gd name="connsiteY4" fmla="*/ 0 h 23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840" h="2331720">
                  <a:moveTo>
                    <a:pt x="0" y="0"/>
                  </a:moveTo>
                  <a:lnTo>
                    <a:pt x="624840" y="853440"/>
                  </a:lnTo>
                  <a:lnTo>
                    <a:pt x="624840" y="233172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4"/>
            <p:cNvSpPr/>
            <p:nvPr/>
          </p:nvSpPr>
          <p:spPr>
            <a:xfrm>
              <a:off x="3291840" y="868680"/>
              <a:ext cx="624840" cy="2331720"/>
            </a:xfrm>
            <a:custGeom>
              <a:avLst/>
              <a:gdLst>
                <a:gd name="connsiteX0" fmla="*/ 0 w 2743200"/>
                <a:gd name="connsiteY0" fmla="*/ 0 h 1447800"/>
                <a:gd name="connsiteX1" fmla="*/ 2743200 w 2743200"/>
                <a:gd name="connsiteY1" fmla="*/ 0 h 1447800"/>
                <a:gd name="connsiteX2" fmla="*/ 2743200 w 2743200"/>
                <a:gd name="connsiteY2" fmla="*/ 1447800 h 1447800"/>
                <a:gd name="connsiteX3" fmla="*/ 0 w 2743200"/>
                <a:gd name="connsiteY3" fmla="*/ 1447800 h 1447800"/>
                <a:gd name="connsiteX4" fmla="*/ 0 w 2743200"/>
                <a:gd name="connsiteY4" fmla="*/ 0 h 1447800"/>
                <a:gd name="connsiteX0" fmla="*/ 0 w 2743200"/>
                <a:gd name="connsiteY0" fmla="*/ 0 h 2331720"/>
                <a:gd name="connsiteX1" fmla="*/ 2743200 w 2743200"/>
                <a:gd name="connsiteY1" fmla="*/ 0 h 2331720"/>
                <a:gd name="connsiteX2" fmla="*/ 624840 w 2743200"/>
                <a:gd name="connsiteY2" fmla="*/ 2331720 h 2331720"/>
                <a:gd name="connsiteX3" fmla="*/ 0 w 2743200"/>
                <a:gd name="connsiteY3" fmla="*/ 1447800 h 2331720"/>
                <a:gd name="connsiteX4" fmla="*/ 0 w 2743200"/>
                <a:gd name="connsiteY4" fmla="*/ 0 h 2331720"/>
                <a:gd name="connsiteX0" fmla="*/ 0 w 624840"/>
                <a:gd name="connsiteY0" fmla="*/ 0 h 2331720"/>
                <a:gd name="connsiteX1" fmla="*/ 624840 w 624840"/>
                <a:gd name="connsiteY1" fmla="*/ 853440 h 2331720"/>
                <a:gd name="connsiteX2" fmla="*/ 624840 w 624840"/>
                <a:gd name="connsiteY2" fmla="*/ 2331720 h 2331720"/>
                <a:gd name="connsiteX3" fmla="*/ 0 w 624840"/>
                <a:gd name="connsiteY3" fmla="*/ 1447800 h 2331720"/>
                <a:gd name="connsiteX4" fmla="*/ 0 w 624840"/>
                <a:gd name="connsiteY4" fmla="*/ 0 h 23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840" h="2331720">
                  <a:moveTo>
                    <a:pt x="0" y="0"/>
                  </a:moveTo>
                  <a:lnTo>
                    <a:pt x="624840" y="853440"/>
                  </a:lnTo>
                  <a:lnTo>
                    <a:pt x="624840" y="233172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880" y="883920"/>
              <a:ext cx="3337560" cy="868680"/>
            </a:xfrm>
            <a:custGeom>
              <a:avLst/>
              <a:gdLst>
                <a:gd name="connsiteX0" fmla="*/ 0 w 2743200"/>
                <a:gd name="connsiteY0" fmla="*/ 0 h 1447800"/>
                <a:gd name="connsiteX1" fmla="*/ 2743200 w 2743200"/>
                <a:gd name="connsiteY1" fmla="*/ 0 h 1447800"/>
                <a:gd name="connsiteX2" fmla="*/ 2743200 w 2743200"/>
                <a:gd name="connsiteY2" fmla="*/ 1447800 h 1447800"/>
                <a:gd name="connsiteX3" fmla="*/ 0 w 2743200"/>
                <a:gd name="connsiteY3" fmla="*/ 1447800 h 1447800"/>
                <a:gd name="connsiteX4" fmla="*/ 0 w 2743200"/>
                <a:gd name="connsiteY4" fmla="*/ 0 h 1447800"/>
                <a:gd name="connsiteX0" fmla="*/ 0 w 2743200"/>
                <a:gd name="connsiteY0" fmla="*/ 0 h 1447800"/>
                <a:gd name="connsiteX1" fmla="*/ 2743200 w 2743200"/>
                <a:gd name="connsiteY1" fmla="*/ 0 h 1447800"/>
                <a:gd name="connsiteX2" fmla="*/ 2743200 w 2743200"/>
                <a:gd name="connsiteY2" fmla="*/ 1447800 h 1447800"/>
                <a:gd name="connsiteX3" fmla="*/ 655320 w 2743200"/>
                <a:gd name="connsiteY3" fmla="*/ 853440 h 1447800"/>
                <a:gd name="connsiteX4" fmla="*/ 0 w 2743200"/>
                <a:gd name="connsiteY4" fmla="*/ 0 h 1447800"/>
                <a:gd name="connsiteX0" fmla="*/ 0 w 3337560"/>
                <a:gd name="connsiteY0" fmla="*/ 0 h 868680"/>
                <a:gd name="connsiteX1" fmla="*/ 2743200 w 3337560"/>
                <a:gd name="connsiteY1" fmla="*/ 0 h 868680"/>
                <a:gd name="connsiteX2" fmla="*/ 3337560 w 3337560"/>
                <a:gd name="connsiteY2" fmla="*/ 868680 h 868680"/>
                <a:gd name="connsiteX3" fmla="*/ 655320 w 3337560"/>
                <a:gd name="connsiteY3" fmla="*/ 853440 h 868680"/>
                <a:gd name="connsiteX4" fmla="*/ 0 w 3337560"/>
                <a:gd name="connsiteY4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7560" h="868680">
                  <a:moveTo>
                    <a:pt x="0" y="0"/>
                  </a:moveTo>
                  <a:lnTo>
                    <a:pt x="2743200" y="0"/>
                  </a:lnTo>
                  <a:lnTo>
                    <a:pt x="3337560" y="868680"/>
                  </a:lnTo>
                  <a:lnTo>
                    <a:pt x="655320" y="853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2496502"/>
            <a:ext cx="1965960" cy="1748790"/>
            <a:chOff x="3352800" y="2496502"/>
            <a:chExt cx="1965960" cy="1748790"/>
          </a:xfrm>
        </p:grpSpPr>
        <p:sp>
          <p:nvSpPr>
            <p:cNvPr id="9" name="Rectangle 8"/>
            <p:cNvSpPr/>
            <p:nvPr/>
          </p:nvSpPr>
          <p:spPr>
            <a:xfrm>
              <a:off x="3352800" y="2496502"/>
              <a:ext cx="1485900" cy="108585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434" y="3159442"/>
              <a:ext cx="1455896" cy="108585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4"/>
            <p:cNvSpPr/>
            <p:nvPr/>
          </p:nvSpPr>
          <p:spPr>
            <a:xfrm>
              <a:off x="3352800" y="2496502"/>
              <a:ext cx="488633" cy="1748790"/>
            </a:xfrm>
            <a:custGeom>
              <a:avLst/>
              <a:gdLst>
                <a:gd name="connsiteX0" fmla="*/ 0 w 2743200"/>
                <a:gd name="connsiteY0" fmla="*/ 0 h 1447800"/>
                <a:gd name="connsiteX1" fmla="*/ 2743200 w 2743200"/>
                <a:gd name="connsiteY1" fmla="*/ 0 h 1447800"/>
                <a:gd name="connsiteX2" fmla="*/ 2743200 w 2743200"/>
                <a:gd name="connsiteY2" fmla="*/ 1447800 h 1447800"/>
                <a:gd name="connsiteX3" fmla="*/ 0 w 2743200"/>
                <a:gd name="connsiteY3" fmla="*/ 1447800 h 1447800"/>
                <a:gd name="connsiteX4" fmla="*/ 0 w 2743200"/>
                <a:gd name="connsiteY4" fmla="*/ 0 h 1447800"/>
                <a:gd name="connsiteX0" fmla="*/ 0 w 2743200"/>
                <a:gd name="connsiteY0" fmla="*/ 0 h 2331720"/>
                <a:gd name="connsiteX1" fmla="*/ 2743200 w 2743200"/>
                <a:gd name="connsiteY1" fmla="*/ 0 h 2331720"/>
                <a:gd name="connsiteX2" fmla="*/ 624840 w 2743200"/>
                <a:gd name="connsiteY2" fmla="*/ 2331720 h 2331720"/>
                <a:gd name="connsiteX3" fmla="*/ 0 w 2743200"/>
                <a:gd name="connsiteY3" fmla="*/ 1447800 h 2331720"/>
                <a:gd name="connsiteX4" fmla="*/ 0 w 2743200"/>
                <a:gd name="connsiteY4" fmla="*/ 0 h 2331720"/>
                <a:gd name="connsiteX0" fmla="*/ 0 w 624840"/>
                <a:gd name="connsiteY0" fmla="*/ 0 h 2331720"/>
                <a:gd name="connsiteX1" fmla="*/ 624840 w 624840"/>
                <a:gd name="connsiteY1" fmla="*/ 853440 h 2331720"/>
                <a:gd name="connsiteX2" fmla="*/ 624840 w 624840"/>
                <a:gd name="connsiteY2" fmla="*/ 2331720 h 2331720"/>
                <a:gd name="connsiteX3" fmla="*/ 0 w 624840"/>
                <a:gd name="connsiteY3" fmla="*/ 1447800 h 2331720"/>
                <a:gd name="connsiteX4" fmla="*/ 0 w 624840"/>
                <a:gd name="connsiteY4" fmla="*/ 0 h 23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840" h="2331720">
                  <a:moveTo>
                    <a:pt x="0" y="0"/>
                  </a:moveTo>
                  <a:lnTo>
                    <a:pt x="624840" y="853440"/>
                  </a:lnTo>
                  <a:lnTo>
                    <a:pt x="624840" y="233172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4"/>
            <p:cNvSpPr/>
            <p:nvPr/>
          </p:nvSpPr>
          <p:spPr>
            <a:xfrm>
              <a:off x="4838700" y="2496502"/>
              <a:ext cx="468630" cy="1748790"/>
            </a:xfrm>
            <a:custGeom>
              <a:avLst/>
              <a:gdLst>
                <a:gd name="connsiteX0" fmla="*/ 0 w 2743200"/>
                <a:gd name="connsiteY0" fmla="*/ 0 h 1447800"/>
                <a:gd name="connsiteX1" fmla="*/ 2743200 w 2743200"/>
                <a:gd name="connsiteY1" fmla="*/ 0 h 1447800"/>
                <a:gd name="connsiteX2" fmla="*/ 2743200 w 2743200"/>
                <a:gd name="connsiteY2" fmla="*/ 1447800 h 1447800"/>
                <a:gd name="connsiteX3" fmla="*/ 0 w 2743200"/>
                <a:gd name="connsiteY3" fmla="*/ 1447800 h 1447800"/>
                <a:gd name="connsiteX4" fmla="*/ 0 w 2743200"/>
                <a:gd name="connsiteY4" fmla="*/ 0 h 1447800"/>
                <a:gd name="connsiteX0" fmla="*/ 0 w 2743200"/>
                <a:gd name="connsiteY0" fmla="*/ 0 h 2331720"/>
                <a:gd name="connsiteX1" fmla="*/ 2743200 w 2743200"/>
                <a:gd name="connsiteY1" fmla="*/ 0 h 2331720"/>
                <a:gd name="connsiteX2" fmla="*/ 624840 w 2743200"/>
                <a:gd name="connsiteY2" fmla="*/ 2331720 h 2331720"/>
                <a:gd name="connsiteX3" fmla="*/ 0 w 2743200"/>
                <a:gd name="connsiteY3" fmla="*/ 1447800 h 2331720"/>
                <a:gd name="connsiteX4" fmla="*/ 0 w 2743200"/>
                <a:gd name="connsiteY4" fmla="*/ 0 h 2331720"/>
                <a:gd name="connsiteX0" fmla="*/ 0 w 624840"/>
                <a:gd name="connsiteY0" fmla="*/ 0 h 2331720"/>
                <a:gd name="connsiteX1" fmla="*/ 624840 w 624840"/>
                <a:gd name="connsiteY1" fmla="*/ 853440 h 2331720"/>
                <a:gd name="connsiteX2" fmla="*/ 624840 w 624840"/>
                <a:gd name="connsiteY2" fmla="*/ 2331720 h 2331720"/>
                <a:gd name="connsiteX3" fmla="*/ 0 w 624840"/>
                <a:gd name="connsiteY3" fmla="*/ 1447800 h 2331720"/>
                <a:gd name="connsiteX4" fmla="*/ 0 w 624840"/>
                <a:gd name="connsiteY4" fmla="*/ 0 h 23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840" h="2331720">
                  <a:moveTo>
                    <a:pt x="0" y="0"/>
                  </a:moveTo>
                  <a:lnTo>
                    <a:pt x="624840" y="853440"/>
                  </a:lnTo>
                  <a:lnTo>
                    <a:pt x="624840" y="233172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3352800" y="2507932"/>
              <a:ext cx="1965960" cy="640080"/>
            </a:xfrm>
            <a:custGeom>
              <a:avLst/>
              <a:gdLst>
                <a:gd name="connsiteX0" fmla="*/ 0 w 2743200"/>
                <a:gd name="connsiteY0" fmla="*/ 0 h 1447800"/>
                <a:gd name="connsiteX1" fmla="*/ 2743200 w 2743200"/>
                <a:gd name="connsiteY1" fmla="*/ 0 h 1447800"/>
                <a:gd name="connsiteX2" fmla="*/ 2743200 w 2743200"/>
                <a:gd name="connsiteY2" fmla="*/ 1447800 h 1447800"/>
                <a:gd name="connsiteX3" fmla="*/ 0 w 2743200"/>
                <a:gd name="connsiteY3" fmla="*/ 1447800 h 1447800"/>
                <a:gd name="connsiteX4" fmla="*/ 0 w 2743200"/>
                <a:gd name="connsiteY4" fmla="*/ 0 h 1447800"/>
                <a:gd name="connsiteX0" fmla="*/ 0 w 2743200"/>
                <a:gd name="connsiteY0" fmla="*/ 0 h 1447800"/>
                <a:gd name="connsiteX1" fmla="*/ 2743200 w 2743200"/>
                <a:gd name="connsiteY1" fmla="*/ 0 h 1447800"/>
                <a:gd name="connsiteX2" fmla="*/ 2743200 w 2743200"/>
                <a:gd name="connsiteY2" fmla="*/ 1447800 h 1447800"/>
                <a:gd name="connsiteX3" fmla="*/ 655320 w 2743200"/>
                <a:gd name="connsiteY3" fmla="*/ 853440 h 1447800"/>
                <a:gd name="connsiteX4" fmla="*/ 0 w 2743200"/>
                <a:gd name="connsiteY4" fmla="*/ 0 h 1447800"/>
                <a:gd name="connsiteX0" fmla="*/ 0 w 3337560"/>
                <a:gd name="connsiteY0" fmla="*/ 0 h 868680"/>
                <a:gd name="connsiteX1" fmla="*/ 2743200 w 3337560"/>
                <a:gd name="connsiteY1" fmla="*/ 0 h 868680"/>
                <a:gd name="connsiteX2" fmla="*/ 3337560 w 3337560"/>
                <a:gd name="connsiteY2" fmla="*/ 868680 h 868680"/>
                <a:gd name="connsiteX3" fmla="*/ 655320 w 3337560"/>
                <a:gd name="connsiteY3" fmla="*/ 853440 h 868680"/>
                <a:gd name="connsiteX4" fmla="*/ 0 w 3337560"/>
                <a:gd name="connsiteY4" fmla="*/ 0 h 868680"/>
                <a:gd name="connsiteX0" fmla="*/ 0 w 3337560"/>
                <a:gd name="connsiteY0" fmla="*/ 0 h 868680"/>
                <a:gd name="connsiteX1" fmla="*/ 2035699 w 3337560"/>
                <a:gd name="connsiteY1" fmla="*/ 15240 h 868680"/>
                <a:gd name="connsiteX2" fmla="*/ 3337560 w 3337560"/>
                <a:gd name="connsiteY2" fmla="*/ 868680 h 868680"/>
                <a:gd name="connsiteX3" fmla="*/ 655320 w 3337560"/>
                <a:gd name="connsiteY3" fmla="*/ 853440 h 868680"/>
                <a:gd name="connsiteX4" fmla="*/ 0 w 3337560"/>
                <a:gd name="connsiteY4" fmla="*/ 0 h 868680"/>
                <a:gd name="connsiteX0" fmla="*/ 0 w 2645439"/>
                <a:gd name="connsiteY0" fmla="*/ 0 h 853440"/>
                <a:gd name="connsiteX1" fmla="*/ 2035699 w 2645439"/>
                <a:gd name="connsiteY1" fmla="*/ 15240 h 853440"/>
                <a:gd name="connsiteX2" fmla="*/ 2645439 w 2645439"/>
                <a:gd name="connsiteY2" fmla="*/ 853440 h 853440"/>
                <a:gd name="connsiteX3" fmla="*/ 655320 w 2645439"/>
                <a:gd name="connsiteY3" fmla="*/ 853440 h 853440"/>
                <a:gd name="connsiteX4" fmla="*/ 0 w 2645439"/>
                <a:gd name="connsiteY4" fmla="*/ 0 h 85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439" h="853440">
                  <a:moveTo>
                    <a:pt x="0" y="0"/>
                  </a:moveTo>
                  <a:lnTo>
                    <a:pt x="2035699" y="15240"/>
                  </a:lnTo>
                  <a:lnTo>
                    <a:pt x="2645439" y="853440"/>
                  </a:lnTo>
                  <a:lnTo>
                    <a:pt x="655320" y="853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4" name="Down Arrow 13"/>
          <p:cNvSpPr/>
          <p:nvPr/>
        </p:nvSpPr>
        <p:spPr>
          <a:xfrm>
            <a:off x="1219200" y="762000"/>
            <a:ext cx="1017270" cy="902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28 N</a:t>
            </a:r>
          </a:p>
        </p:txBody>
      </p:sp>
      <p:sp>
        <p:nvSpPr>
          <p:cNvPr id="15" name="Rectangle 6"/>
          <p:cNvSpPr/>
          <p:nvPr/>
        </p:nvSpPr>
        <p:spPr>
          <a:xfrm>
            <a:off x="609600" y="2503170"/>
            <a:ext cx="2503170" cy="651510"/>
          </a:xfrm>
          <a:custGeom>
            <a:avLst/>
            <a:gdLst>
              <a:gd name="connsiteX0" fmla="*/ 0 w 2743200"/>
              <a:gd name="connsiteY0" fmla="*/ 0 h 1447800"/>
              <a:gd name="connsiteX1" fmla="*/ 2743200 w 2743200"/>
              <a:gd name="connsiteY1" fmla="*/ 0 h 1447800"/>
              <a:gd name="connsiteX2" fmla="*/ 2743200 w 2743200"/>
              <a:gd name="connsiteY2" fmla="*/ 1447800 h 1447800"/>
              <a:gd name="connsiteX3" fmla="*/ 0 w 2743200"/>
              <a:gd name="connsiteY3" fmla="*/ 1447800 h 1447800"/>
              <a:gd name="connsiteX4" fmla="*/ 0 w 2743200"/>
              <a:gd name="connsiteY4" fmla="*/ 0 h 1447800"/>
              <a:gd name="connsiteX0" fmla="*/ 0 w 2743200"/>
              <a:gd name="connsiteY0" fmla="*/ 0 h 1447800"/>
              <a:gd name="connsiteX1" fmla="*/ 2743200 w 2743200"/>
              <a:gd name="connsiteY1" fmla="*/ 0 h 1447800"/>
              <a:gd name="connsiteX2" fmla="*/ 2743200 w 2743200"/>
              <a:gd name="connsiteY2" fmla="*/ 1447800 h 1447800"/>
              <a:gd name="connsiteX3" fmla="*/ 655320 w 2743200"/>
              <a:gd name="connsiteY3" fmla="*/ 853440 h 1447800"/>
              <a:gd name="connsiteX4" fmla="*/ 0 w 2743200"/>
              <a:gd name="connsiteY4" fmla="*/ 0 h 1447800"/>
              <a:gd name="connsiteX0" fmla="*/ 0 w 3337560"/>
              <a:gd name="connsiteY0" fmla="*/ 0 h 868680"/>
              <a:gd name="connsiteX1" fmla="*/ 2743200 w 3337560"/>
              <a:gd name="connsiteY1" fmla="*/ 0 h 868680"/>
              <a:gd name="connsiteX2" fmla="*/ 3337560 w 3337560"/>
              <a:gd name="connsiteY2" fmla="*/ 868680 h 868680"/>
              <a:gd name="connsiteX3" fmla="*/ 655320 w 3337560"/>
              <a:gd name="connsiteY3" fmla="*/ 853440 h 868680"/>
              <a:gd name="connsiteX4" fmla="*/ 0 w 3337560"/>
              <a:gd name="connsiteY4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7560" h="868680">
                <a:moveTo>
                  <a:pt x="0" y="0"/>
                </a:moveTo>
                <a:lnTo>
                  <a:pt x="2743200" y="0"/>
                </a:lnTo>
                <a:lnTo>
                  <a:pt x="3337560" y="868680"/>
                </a:lnTo>
                <a:lnTo>
                  <a:pt x="655320" y="8534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6" name="Group 15"/>
          <p:cNvGrpSpPr/>
          <p:nvPr/>
        </p:nvGrpSpPr>
        <p:grpSpPr>
          <a:xfrm>
            <a:off x="1066800" y="4343400"/>
            <a:ext cx="2081690" cy="1100138"/>
            <a:chOff x="2590323" y="4609147"/>
            <a:chExt cx="2081690" cy="1100138"/>
          </a:xfrm>
        </p:grpSpPr>
        <p:sp>
          <p:nvSpPr>
            <p:cNvPr id="17" name="Rectangle 16"/>
            <p:cNvSpPr/>
            <p:nvPr/>
          </p:nvSpPr>
          <p:spPr>
            <a:xfrm>
              <a:off x="2602468" y="4609148"/>
              <a:ext cx="2057400" cy="108585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90323" y="4874895"/>
              <a:ext cx="2057400" cy="5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614613" y="5123498"/>
              <a:ext cx="2057400" cy="5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614613" y="5409248"/>
              <a:ext cx="2057400" cy="5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96076" y="4620577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204686" y="4626292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10476" y="4620577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96226" y="4620577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81976" y="4620577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90436" y="4609147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705600" y="4343400"/>
            <a:ext cx="1468041" cy="1100138"/>
            <a:chOff x="6350794" y="4509135"/>
            <a:chExt cx="1468041" cy="1100138"/>
          </a:xfrm>
        </p:grpSpPr>
        <p:sp>
          <p:nvSpPr>
            <p:cNvPr id="28" name="Rectangle 27"/>
            <p:cNvSpPr/>
            <p:nvPr/>
          </p:nvSpPr>
          <p:spPr>
            <a:xfrm>
              <a:off x="6350794" y="4509135"/>
              <a:ext cx="1455896" cy="108585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362939" y="5023486"/>
              <a:ext cx="1455896" cy="157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2939" y="5309235"/>
              <a:ext cx="1455896" cy="3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44402" y="4520565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953012" y="4526280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558802" y="4520565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238762" y="4509135"/>
              <a:ext cx="0" cy="1082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362939" y="4777695"/>
              <a:ext cx="1455896" cy="157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own Arrow 35"/>
          <p:cNvSpPr/>
          <p:nvPr/>
        </p:nvSpPr>
        <p:spPr>
          <a:xfrm>
            <a:off x="6374130" y="762000"/>
            <a:ext cx="1017270" cy="902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28 N</a:t>
            </a:r>
          </a:p>
        </p:txBody>
      </p:sp>
      <p:sp>
        <p:nvSpPr>
          <p:cNvPr id="37" name="Rectangle 6"/>
          <p:cNvSpPr/>
          <p:nvPr/>
        </p:nvSpPr>
        <p:spPr>
          <a:xfrm>
            <a:off x="6172200" y="2519362"/>
            <a:ext cx="1965960" cy="640080"/>
          </a:xfrm>
          <a:custGeom>
            <a:avLst/>
            <a:gdLst>
              <a:gd name="connsiteX0" fmla="*/ 0 w 2743200"/>
              <a:gd name="connsiteY0" fmla="*/ 0 h 1447800"/>
              <a:gd name="connsiteX1" fmla="*/ 2743200 w 2743200"/>
              <a:gd name="connsiteY1" fmla="*/ 0 h 1447800"/>
              <a:gd name="connsiteX2" fmla="*/ 2743200 w 2743200"/>
              <a:gd name="connsiteY2" fmla="*/ 1447800 h 1447800"/>
              <a:gd name="connsiteX3" fmla="*/ 0 w 2743200"/>
              <a:gd name="connsiteY3" fmla="*/ 1447800 h 1447800"/>
              <a:gd name="connsiteX4" fmla="*/ 0 w 2743200"/>
              <a:gd name="connsiteY4" fmla="*/ 0 h 1447800"/>
              <a:gd name="connsiteX0" fmla="*/ 0 w 2743200"/>
              <a:gd name="connsiteY0" fmla="*/ 0 h 1447800"/>
              <a:gd name="connsiteX1" fmla="*/ 2743200 w 2743200"/>
              <a:gd name="connsiteY1" fmla="*/ 0 h 1447800"/>
              <a:gd name="connsiteX2" fmla="*/ 2743200 w 2743200"/>
              <a:gd name="connsiteY2" fmla="*/ 1447800 h 1447800"/>
              <a:gd name="connsiteX3" fmla="*/ 655320 w 2743200"/>
              <a:gd name="connsiteY3" fmla="*/ 853440 h 1447800"/>
              <a:gd name="connsiteX4" fmla="*/ 0 w 2743200"/>
              <a:gd name="connsiteY4" fmla="*/ 0 h 1447800"/>
              <a:gd name="connsiteX0" fmla="*/ 0 w 3337560"/>
              <a:gd name="connsiteY0" fmla="*/ 0 h 868680"/>
              <a:gd name="connsiteX1" fmla="*/ 2743200 w 3337560"/>
              <a:gd name="connsiteY1" fmla="*/ 0 h 868680"/>
              <a:gd name="connsiteX2" fmla="*/ 3337560 w 3337560"/>
              <a:gd name="connsiteY2" fmla="*/ 868680 h 868680"/>
              <a:gd name="connsiteX3" fmla="*/ 655320 w 3337560"/>
              <a:gd name="connsiteY3" fmla="*/ 853440 h 868680"/>
              <a:gd name="connsiteX4" fmla="*/ 0 w 3337560"/>
              <a:gd name="connsiteY4" fmla="*/ 0 h 868680"/>
              <a:gd name="connsiteX0" fmla="*/ 0 w 3337560"/>
              <a:gd name="connsiteY0" fmla="*/ 0 h 868680"/>
              <a:gd name="connsiteX1" fmla="*/ 2035699 w 3337560"/>
              <a:gd name="connsiteY1" fmla="*/ 15240 h 868680"/>
              <a:gd name="connsiteX2" fmla="*/ 3337560 w 3337560"/>
              <a:gd name="connsiteY2" fmla="*/ 868680 h 868680"/>
              <a:gd name="connsiteX3" fmla="*/ 655320 w 3337560"/>
              <a:gd name="connsiteY3" fmla="*/ 853440 h 868680"/>
              <a:gd name="connsiteX4" fmla="*/ 0 w 3337560"/>
              <a:gd name="connsiteY4" fmla="*/ 0 h 868680"/>
              <a:gd name="connsiteX0" fmla="*/ 0 w 2645439"/>
              <a:gd name="connsiteY0" fmla="*/ 0 h 853440"/>
              <a:gd name="connsiteX1" fmla="*/ 2035699 w 2645439"/>
              <a:gd name="connsiteY1" fmla="*/ 15240 h 853440"/>
              <a:gd name="connsiteX2" fmla="*/ 2645439 w 2645439"/>
              <a:gd name="connsiteY2" fmla="*/ 853440 h 853440"/>
              <a:gd name="connsiteX3" fmla="*/ 655320 w 2645439"/>
              <a:gd name="connsiteY3" fmla="*/ 853440 h 853440"/>
              <a:gd name="connsiteX4" fmla="*/ 0 w 2645439"/>
              <a:gd name="connsiteY4" fmla="*/ 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439" h="853440">
                <a:moveTo>
                  <a:pt x="0" y="0"/>
                </a:moveTo>
                <a:lnTo>
                  <a:pt x="2035699" y="15240"/>
                </a:lnTo>
                <a:lnTo>
                  <a:pt x="2645439" y="853440"/>
                </a:lnTo>
                <a:lnTo>
                  <a:pt x="655320" y="8534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TextBox 37"/>
          <p:cNvSpPr txBox="1"/>
          <p:nvPr/>
        </p:nvSpPr>
        <p:spPr>
          <a:xfrm>
            <a:off x="1962102" y="438834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3788" y="3606225"/>
            <a:ext cx="251981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ক্ষেত্রফল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23788" y="2920425"/>
            <a:ext cx="251981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43" name="Frame 4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Half Frame 4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Half Frame 4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Half Frame 4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alf Frame 4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Half Frame 4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Half Frame 4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96916" y="5628979"/>
                <a:ext cx="4419600" cy="9340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চাপ =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বল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ক্ষেত্রফল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BD" sz="32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916" y="5628979"/>
                <a:ext cx="4419600" cy="934038"/>
              </a:xfrm>
              <a:prstGeom prst="rect">
                <a:avLst/>
              </a:prstGeom>
              <a:blipFill rotWithShape="1">
                <a:blip r:embed="rId2"/>
                <a:stretch>
                  <a:fillRect l="-3586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30825" y="5790209"/>
                <a:ext cx="2485631" cy="8761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P=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825" y="5790209"/>
                <a:ext cx="2485631" cy="876137"/>
              </a:xfrm>
              <a:prstGeom prst="rect">
                <a:avLst/>
              </a:prstGeom>
              <a:blipFill rotWithShape="1">
                <a:blip r:embed="rId3"/>
                <a:stretch>
                  <a:fillRect l="-7598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5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01146 0.15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2.22222E-6 0.00023 C 0.00104 0.0044 0.00226 0.00787 0.0033 0.01366 C 0.00452 0.02106 0.00452 0.01944 0.00625 0.02593 C 0.00677 0.03009 0.00729 0.03079 0.00851 0.03611 C 0.00903 0.03843 0.00955 0.0412 0.01025 0.04398 C 0.01025 0.04699 0.01077 0.04977 0.01129 0.05231 C 0.01129 0.0544 0.01198 0.05625 0.0125 0.05833 C 0.0125 0.06088 0.01302 0.06389 0.01354 0.06644 C 0.01354 0.06875 0.01424 0.07037 0.01476 0.07245 C 0.01528 0.07639 0.01528 0.08102 0.01597 0.08472 C 0.01597 0.08704 0.0165 0.08819 0.01702 0.09097 C 0.01702 0.09329 0.01702 0.09653 0.01771 0.09907 C 0.01771 0.10139 0.01823 0.10278 0.01875 0.10509 C 0.01927 0.10741 0.01927 0.11111 0.01997 0.11296 C 0.02049 0.11528 0.02101 0.11574 0.0217 0.11713 C 0.02222 0.11898 0.02327 0.1213 0.02396 0.12315 C 0.02396 0.12616 0.02448 0.12917 0.025 0.13148 C 0.0257 0.1338 0.02622 0.13519 0.02674 0.1375 C 0.02847 0.14306 0.02847 0.14514 0.02969 0.15347 C 0.03073 0.16296 0.03299 0.18218 0.03299 0.18241 C 0.03299 0.18565 0.03299 0.18912 0.03368 0.19236 C 0.03472 0.21157 0.03472 0.20856 0.03646 0.22269 C 0.03698 0.22639 0.03698 0.23079 0.03768 0.23495 C 0.03993 0.26134 0.03768 0.23681 0.03941 0.26319 C 0.03993 0.26806 0.04045 0.27269 0.04045 0.27755 C 0.04097 0.28148 0.04097 0.28565 0.04097 0.28935 C 0.04167 0.29282 0.04219 0.2963 0.04271 0.29977 C 0.04271 0.30255 0.04271 0.30532 0.04271 0.30787 C 0.04271 0.30995 0.04341 0.31134 0.04393 0.31412 C 0.04393 0.31852 0.04393 0.32361 0.04393 0.32801 C 0.04393 0.33218 0.04445 0.33588 0.04445 0.34005 C 0.04497 0.35532 0.04497 0.34884 0.04618 0.36042 C 0.04618 0.36551 0.04618 0.37014 0.04618 0.37477 C 0.04618 0.37824 0.0474 0.39329 0.04792 0.39699 C 0.04792 0.40046 0.04844 0.4037 0.04896 0.40694 C 0.04896 0.40949 0.04966 0.41157 0.04966 0.41343 C 0.05018 0.41551 0.05018 0.41713 0.0507 0.41944 C 0.05243 0.4294 0.0507 0.42199 0.05313 0.4294 C 0.05243 0.43565 0.05243 0.4419 0.05243 0.44769 C 0.05243 0.44977 0.05191 0.45162 0.05191 0.4537 C 0.05191 0.45556 0.05191 0.45093 0.05243 0.44977 L 0.05243 0.45 " pathEditMode="relative" rAng="0" ptsTypes="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4.16667E-6 0.00023 C 0.00087 0.00463 0.00243 0.00949 0.0033 0.01505 C 0.00487 0.02408 0.00573 0.06644 0.00608 0.06713 C 0.00625 0.08009 0.00695 0.08264 0.00851 0.09398 C 0.00973 0.14861 0.00973 0.12778 0.00973 0.15671 L 0.00973 0.15695 " pathEditMode="relative" rAng="0" ptsTypes="AAAAA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0559 0.4527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5" grpId="2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/>
      <p:bldP spid="39" grpId="0" animBg="1"/>
      <p:bldP spid="40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</TotalTime>
  <Words>847</Words>
  <Application>Microsoft Office PowerPoint</Application>
  <PresentationFormat>Custom</PresentationFormat>
  <Paragraphs>179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 বাংলা আমি তোমায় ভালোবাসী</dc:title>
  <dc:creator>Atik</dc:creator>
  <cp:lastModifiedBy>Md Saiful Islam</cp:lastModifiedBy>
  <cp:revision>129</cp:revision>
  <dcterms:created xsi:type="dcterms:W3CDTF">2019-04-06T21:42:10Z</dcterms:created>
  <dcterms:modified xsi:type="dcterms:W3CDTF">2020-05-18T14:31:05Z</dcterms:modified>
</cp:coreProperties>
</file>