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86" r:id="rId3"/>
    <p:sldId id="269" r:id="rId4"/>
    <p:sldId id="265" r:id="rId5"/>
    <p:sldId id="287" r:id="rId6"/>
    <p:sldId id="288" r:id="rId7"/>
    <p:sldId id="274" r:id="rId8"/>
    <p:sldId id="289" r:id="rId9"/>
    <p:sldId id="261" r:id="rId10"/>
    <p:sldId id="285" r:id="rId11"/>
    <p:sldId id="282" r:id="rId12"/>
    <p:sldId id="284" r:id="rId13"/>
    <p:sldId id="290" r:id="rId14"/>
    <p:sldId id="270" r:id="rId15"/>
    <p:sldId id="267" r:id="rId16"/>
    <p:sldId id="266" r:id="rId17"/>
    <p:sldId id="271"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4"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3" custLinFactNeighborX="34583" custLinFactNeighborY="857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1" presStyleCnt="4"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1" presStyleCnt="3" custLinFactY="238718" custLinFactNeighborX="69987" custLinFactNeighborY="300000"/>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2" presStyleCnt="4"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2" presStyleCnt="3" custLinFactNeighborX="34635" custLinFactNeighborY="52335"/>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3" presStyleCnt="4" custScaleX="138847">
        <dgm:presLayoutVars>
          <dgm:bulletEnabled val="1"/>
        </dgm:presLayoutVars>
      </dgm:prSet>
      <dgm:spPr/>
      <dgm:t>
        <a:bodyPr/>
        <a:lstStyle/>
        <a:p>
          <a:endParaRPr lang="en-US"/>
        </a:p>
      </dgm:t>
    </dgm:pt>
  </dgm:ptLst>
  <dgm:cxnLst>
    <dgm:cxn modelId="{0C9E2D7D-B015-4C9E-8367-3D0FCB2781D3}" srcId="{49FFB03E-97F1-429F-B00A-055E1C1DF8C3}" destId="{A0051199-2F02-4C8C-8CB5-E26492BDF361}" srcOrd="3" destOrd="0" parTransId="{0BD77B78-ABFF-4ADE-A7BD-BF96898E16E5}" sibTransId="{84DDDE42-9CB2-4EE5-9D3B-52C833FE3AEE}"/>
    <dgm:cxn modelId="{1F851DAF-6958-49B6-B8F0-A3AC2F527CEB}" srcId="{49FFB03E-97F1-429F-B00A-055E1C1DF8C3}" destId="{B94763D6-F260-4EE4-B75C-1B0A054D6F3F}" srcOrd="0" destOrd="0" parTransId="{39F8B4FB-C5E0-4BA7-84C8-A64418B536B2}" sibTransId="{3D34C92E-52C7-4FF9-BDF2-3B05097CCB98}"/>
    <dgm:cxn modelId="{4C59E14D-3A47-4BD9-A20B-29FD117C2C2B}" type="presOf" srcId="{49FFB03E-97F1-429F-B00A-055E1C1DF8C3}" destId="{CC8EE960-BAA4-40C6-BDBA-2EE4E86A9ADF}" srcOrd="0" destOrd="0" presId="urn:microsoft.com/office/officeart/2005/8/layout/bProcess4"/>
    <dgm:cxn modelId="{51548A07-C82C-4D71-8FE4-94B95F64812F}" srcId="{49FFB03E-97F1-429F-B00A-055E1C1DF8C3}" destId="{F9F3A5F3-2A0F-4E59-8F1B-C9077D18D1EE}" srcOrd="1" destOrd="0" parTransId="{A7144250-6E99-4667-83D6-0CDDDA6CF97C}" sibTransId="{57479CCC-6F7F-4AC1-9A36-559805E540E6}"/>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2FCB1C21-9792-45C7-891A-EC556720D7F6}" type="presOf" srcId="{85906763-DB7C-4FED-B19D-7D118101723A}" destId="{A895CA4D-ACE6-443E-8417-A14AF38B4DDD}" srcOrd="0" destOrd="0" presId="urn:microsoft.com/office/officeart/2005/8/layout/bProcess4"/>
    <dgm:cxn modelId="{4463F8C6-AF6B-4A1C-A663-1300649E82FF}" type="presOf" srcId="{C974D731-BDDE-4926-B2DE-ECDFA07A6E6A}" destId="{92CE1AEC-D217-46C8-B15C-51FAC73EC244}"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929A6A4B-82AA-4947-9CA5-6596B0568E03}" srcId="{49FFB03E-97F1-429F-B00A-055E1C1DF8C3}" destId="{85906763-DB7C-4FED-B19D-7D118101723A}" srcOrd="2" destOrd="0" parTransId="{E7AEA837-4379-4884-A846-2DCDB01CE43C}" sibTransId="{C974D731-BDDE-4926-B2DE-ECDFA07A6E6A}"/>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E4F36D63-4BEE-426C-B6B4-798CCDD54DCD}" type="presParOf" srcId="{CC8EE960-BAA4-40C6-BDBA-2EE4E86A9ADF}" destId="{30628BDC-0107-42C7-BF88-F486A99D474E}" srcOrd="2"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3" destOrd="0" presId="urn:microsoft.com/office/officeart/2005/8/layout/bProcess4"/>
    <dgm:cxn modelId="{6D4D5474-03EB-49E8-B83F-6BC977EC8F6A}" type="presParOf" srcId="{CC8EE960-BAA4-40C6-BDBA-2EE4E86A9ADF}" destId="{88499270-3F70-4A7F-9871-66579B9D49A7}" srcOrd="4"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5" destOrd="0" presId="urn:microsoft.com/office/officeart/2005/8/layout/bProcess4"/>
    <dgm:cxn modelId="{91ECDC82-C8FB-4A87-8CB1-6324140244A1}" type="presParOf" srcId="{CC8EE960-BAA4-40C6-BDBA-2EE4E86A9ADF}" destId="{1AD14F49-B34A-44C0-8BD1-E2403325A46D}" srcOrd="6"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3338D-6802-4A29-ACB2-3B6E0E0B2DFF}">
      <dsp:nvSpPr>
        <dsp:cNvPr id="0" name=""/>
        <dsp:cNvSpPr/>
      </dsp:nvSpPr>
      <dsp:spPr>
        <a:xfrm rot="5410234">
          <a:off x="909051" y="1578127"/>
          <a:ext cx="1780104" cy="21484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20101D-1882-499F-B4BC-6B41E4291454}">
      <dsp:nvSpPr>
        <dsp:cNvPr id="0" name=""/>
        <dsp:cNvSpPr/>
      </dsp:nvSpPr>
      <dsp:spPr>
        <a:xfrm>
          <a:off x="9233" y="420042"/>
          <a:ext cx="3775217" cy="1432303"/>
        </a:xfrm>
        <a:prstGeom prst="roundRect">
          <a:avLst>
            <a:gd name="adj" fmla="val 10000"/>
          </a:avLst>
        </a:prstGeom>
        <a:solidFill>
          <a:schemeClr val="accent6">
            <a:lumMod val="60000"/>
            <a:lumOff val="4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sp:spPr>
      <dsp:style>
        <a:lnRef idx="1">
          <a:schemeClr val="accent3"/>
        </a:lnRef>
        <a:fillRef idx="2">
          <a:schemeClr val="accent3"/>
        </a:fillRef>
        <a:effectRef idx="1">
          <a:schemeClr val="accent3"/>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prstClr val="black"/>
              </a:solidFill>
              <a:latin typeface="Times New Roman" pitchFamily="18" charset="0"/>
              <a:ea typeface="+mn-ea"/>
              <a:cs typeface="Times New Roman" pitchFamily="18" charset="0"/>
            </a:rPr>
            <a:t>الَّذِينَ </a:t>
          </a:r>
          <a:endParaRPr lang="en-US" sz="4800" kern="1200" dirty="0">
            <a:latin typeface="Times New Roman" pitchFamily="18" charset="0"/>
            <a:cs typeface="Times New Roman" pitchFamily="18" charset="0"/>
          </a:endParaRPr>
        </a:p>
      </dsp:txBody>
      <dsp:txXfrm>
        <a:off x="51184" y="461993"/>
        <a:ext cx="3691315" cy="1348401"/>
      </dsp:txXfrm>
    </dsp:sp>
    <dsp:sp modelId="{59A42CA0-2DC0-46B2-9BF5-CA29AB2451A0}">
      <dsp:nvSpPr>
        <dsp:cNvPr id="0" name=""/>
        <dsp:cNvSpPr/>
      </dsp:nvSpPr>
      <dsp:spPr>
        <a:xfrm>
          <a:off x="4210795" y="3612615"/>
          <a:ext cx="4317783" cy="21484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9D413B92-9F95-4C59-BC96-22197B09A0D2}">
      <dsp:nvSpPr>
        <dsp:cNvPr id="0" name=""/>
        <dsp:cNvSpPr/>
      </dsp:nvSpPr>
      <dsp:spPr>
        <a:xfrm>
          <a:off x="124271" y="2211037"/>
          <a:ext cx="3534542" cy="1432303"/>
        </a:xfrm>
        <a:prstGeom prst="roundRect">
          <a:avLst>
            <a:gd name="adj" fmla="val 10000"/>
          </a:avLst>
        </a:prstGeom>
        <a:solidFill>
          <a:schemeClr val="accent6">
            <a:lumMod val="60000"/>
            <a:lumOff val="4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b="1" kern="1200" dirty="0" smtClean="0">
              <a:solidFill>
                <a:prstClr val="black"/>
              </a:solidFill>
              <a:latin typeface="NikoshBAN" pitchFamily="2" charset="0"/>
              <a:ea typeface="+mn-ea"/>
              <a:cs typeface="Arial"/>
            </a:rPr>
            <a:t>مِن بَعْدِ مِيثَاقِهِ</a:t>
          </a:r>
          <a:r>
            <a:rPr lang="bn-IN" sz="3200" b="1" kern="1200" dirty="0" smtClean="0">
              <a:solidFill>
                <a:prstClr val="black"/>
              </a:solidFill>
              <a:latin typeface="NikoshBAN" pitchFamily="2" charset="0"/>
              <a:ea typeface="+mn-ea"/>
              <a:cs typeface="NikoshBAN" pitchFamily="2" charset="0"/>
            </a:rPr>
            <a:t> </a:t>
          </a:r>
          <a:endParaRPr lang="en-US" sz="3200" kern="1200" dirty="0">
            <a:latin typeface="Times New Roman" pitchFamily="18" charset="0"/>
            <a:cs typeface="Times New Roman" pitchFamily="18" charset="0"/>
          </a:endParaRPr>
        </a:p>
      </dsp:txBody>
      <dsp:txXfrm>
        <a:off x="166222" y="2252988"/>
        <a:ext cx="3450640" cy="1348401"/>
      </dsp:txXfrm>
    </dsp:sp>
    <dsp:sp modelId="{92CE1AEC-D217-46C8-B15C-51FAC73EC244}">
      <dsp:nvSpPr>
        <dsp:cNvPr id="0" name=""/>
        <dsp:cNvSpPr/>
      </dsp:nvSpPr>
      <dsp:spPr>
        <a:xfrm rot="16200000">
          <a:off x="5240056" y="1672454"/>
          <a:ext cx="1779480" cy="21484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5CA4D-ACE6-443E-8417-A14AF38B4DDD}">
      <dsp:nvSpPr>
        <dsp:cNvPr id="0" name=""/>
        <dsp:cNvSpPr/>
      </dsp:nvSpPr>
      <dsp:spPr>
        <a:xfrm>
          <a:off x="4738651" y="2211037"/>
          <a:ext cx="2971050" cy="1432303"/>
        </a:xfrm>
        <a:prstGeom prst="roundRect">
          <a:avLst>
            <a:gd name="adj" fmla="val 10000"/>
          </a:avLst>
        </a:prstGeom>
        <a:solidFill>
          <a:schemeClr val="accent6">
            <a:lumMod val="60000"/>
            <a:lumOff val="4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4"/>
        </a:lnRef>
        <a:fillRef idx="2">
          <a:schemeClr val="accent4"/>
        </a:fillRef>
        <a:effectRef idx="1">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عَهْدَ اللَّهِ </a:t>
          </a:r>
          <a:endParaRPr lang="en-US" sz="4400" kern="1200" dirty="0">
            <a:latin typeface="Times New Roman" pitchFamily="18" charset="0"/>
            <a:cs typeface="Times New Roman" pitchFamily="18" charset="0"/>
          </a:endParaRPr>
        </a:p>
      </dsp:txBody>
      <dsp:txXfrm>
        <a:off x="4780602" y="2252988"/>
        <a:ext cx="2887148" cy="1348401"/>
      </dsp:txXfrm>
    </dsp:sp>
    <dsp:sp modelId="{F7542241-D9F0-41E2-BF99-B1903FEE7405}">
      <dsp:nvSpPr>
        <dsp:cNvPr id="0" name=""/>
        <dsp:cNvSpPr/>
      </dsp:nvSpPr>
      <dsp:spPr>
        <a:xfrm>
          <a:off x="4566918" y="420658"/>
          <a:ext cx="3314517" cy="1432303"/>
        </a:xfrm>
        <a:prstGeom prst="roundRect">
          <a:avLst>
            <a:gd name="adj" fmla="val 10000"/>
          </a:avLst>
        </a:prstGeom>
        <a:solidFill>
          <a:schemeClr val="accent6">
            <a:lumMod val="60000"/>
            <a:lumOff val="4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sp:spPr>
      <dsp:style>
        <a:lnRef idx="1">
          <a:schemeClr val="accent2"/>
        </a:lnRef>
        <a:fillRef idx="2">
          <a:schemeClr val="accent2"/>
        </a:fillRef>
        <a:effectRef idx="1">
          <a:schemeClr val="accent2"/>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يَنقُضُون</a:t>
          </a:r>
          <a:endParaRPr lang="en-US" sz="4400" kern="1200" dirty="0">
            <a:latin typeface="Times New Roman" pitchFamily="18" charset="0"/>
            <a:cs typeface="Times New Roman" pitchFamily="18" charset="0"/>
          </a:endParaRPr>
        </a:p>
      </dsp:txBody>
      <dsp:txXfrm>
        <a:off x="4608869" y="462609"/>
        <a:ext cx="3230615" cy="134840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49D295-3191-4680-94E9-C4F11B2E396F}" type="datetimeFigureOut">
              <a:rPr lang="en-US" smtClean="0"/>
              <a:t>5/18/2020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93A01-4053-4D30-B976-FFA349F750CC}" type="slidenum">
              <a:rPr lang="en-US" smtClean="0"/>
              <a:t>‹#›</a:t>
            </a:fld>
            <a:endParaRPr lang="en-US"/>
          </a:p>
        </p:txBody>
      </p:sp>
    </p:spTree>
    <p:extLst>
      <p:ext uri="{BB962C8B-B14F-4D97-AF65-F5344CB8AC3E}">
        <p14:creationId xmlns:p14="http://schemas.microsoft.com/office/powerpoint/2010/main" val="1802545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Forte" panose="03060902040502070203" pitchFamily="66" charset="0"/>
            </a:endParaRPr>
          </a:p>
        </p:txBody>
      </p:sp>
      <p:sp>
        <p:nvSpPr>
          <p:cNvPr id="4" name="Slide Number Placeholder 3"/>
          <p:cNvSpPr>
            <a:spLocks noGrp="1"/>
          </p:cNvSpPr>
          <p:nvPr>
            <p:ph type="sldNum" sz="quarter" idx="10"/>
          </p:nvPr>
        </p:nvSpPr>
        <p:spPr/>
        <p:txBody>
          <a:bodyPr/>
          <a:lstStyle/>
          <a:p>
            <a:fld id="{01C93A01-4053-4D30-B976-FFA349F750CC}" type="slidenum">
              <a:rPr lang="en-US" smtClean="0"/>
              <a:t>5</a:t>
            </a:fld>
            <a:endParaRPr lang="en-US"/>
          </a:p>
        </p:txBody>
      </p:sp>
    </p:spTree>
    <p:extLst>
      <p:ext uri="{BB962C8B-B14F-4D97-AF65-F5344CB8AC3E}">
        <p14:creationId xmlns:p14="http://schemas.microsoft.com/office/powerpoint/2010/main" val="416800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567"/>
            <a:ext cx="9144000" cy="1524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r>
              <a:rPr lang="bn-BD" sz="7200" b="1" dirty="0" smtClean="0">
                <a:solidFill>
                  <a:srgbClr val="00B050"/>
                </a:solidFill>
                <a:latin typeface="NikoshBAN" pitchFamily="2" charset="0"/>
                <a:cs typeface="NikoshBAN" pitchFamily="2" charset="0"/>
              </a:rPr>
              <a:t>স্বাগতম </a:t>
            </a:r>
            <a:endParaRPr lang="en-US" sz="7200" b="1" dirty="0">
              <a:solidFill>
                <a:srgbClr val="00B050"/>
              </a:solidFill>
              <a:latin typeface="NikoshBAN" pitchFamily="2" charset="0"/>
              <a:cs typeface="NikoshBAN" pitchFamily="2" charset="0"/>
            </a:endParaRPr>
          </a:p>
        </p:txBody>
      </p:sp>
      <p:pic>
        <p:nvPicPr>
          <p:cNvPr id="7" name="Picture 6" descr="download (2).jpg"/>
          <p:cNvPicPr>
            <a:picLocks noChangeAspect="1"/>
          </p:cNvPicPr>
          <p:nvPr/>
        </p:nvPicPr>
        <p:blipFill>
          <a:blip r:embed="rId2"/>
          <a:stretch>
            <a:fillRect/>
          </a:stretch>
        </p:blipFill>
        <p:spPr>
          <a:xfrm>
            <a:off x="0" y="1477433"/>
            <a:ext cx="9144000" cy="5532967"/>
          </a:xfrm>
          <a:prstGeom prst="rect">
            <a:avLst/>
          </a:prstGeom>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750" fill="hold"/>
                                        <p:tgtEl>
                                          <p:spTgt spid="7"/>
                                        </p:tgtEl>
                                        <p:attrNameLst>
                                          <p:attrName>ppt_w</p:attrName>
                                        </p:attrNameLst>
                                      </p:cBhvr>
                                      <p:tavLst>
                                        <p:tav tm="0">
                                          <p:val>
                                            <p:fltVal val="0"/>
                                          </p:val>
                                        </p:tav>
                                        <p:tav tm="100000">
                                          <p:val>
                                            <p:strVal val="#ppt_w"/>
                                          </p:val>
                                        </p:tav>
                                      </p:tavLst>
                                    </p:anim>
                                    <p:anim calcmode="lin" valueType="num">
                                      <p:cBhvr>
                                        <p:cTn id="15" dur="750" fill="hold"/>
                                        <p:tgtEl>
                                          <p:spTgt spid="7"/>
                                        </p:tgtEl>
                                        <p:attrNameLst>
                                          <p:attrName>ppt_h</p:attrName>
                                        </p:attrNameLst>
                                      </p:cBhvr>
                                      <p:tavLst>
                                        <p:tav tm="0">
                                          <p:val>
                                            <p:fltVal val="0"/>
                                          </p:val>
                                        </p:tav>
                                        <p:tav tm="100000">
                                          <p:val>
                                            <p:strVal val="#ppt_h"/>
                                          </p:val>
                                        </p:tav>
                                      </p:tavLst>
                                    </p:anim>
                                    <p:animEffect transition="in" filter="fade">
                                      <p:cBhvr>
                                        <p:cTn id="16"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633159" y="2492851"/>
            <a:ext cx="1676400" cy="461665"/>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400" b="1" dirty="0" smtClean="0">
                <a:solidFill>
                  <a:schemeClr val="accent6">
                    <a:lumMod val="75000"/>
                  </a:schemeClr>
                </a:solidFill>
                <a:latin typeface="NikoshBAN" pitchFamily="2" charset="0"/>
                <a:cs typeface="NikoshBAN" pitchFamily="2" charset="0"/>
              </a:rPr>
              <a:t>কাফিরদের </a:t>
            </a:r>
            <a:r>
              <a:rPr lang="bn-BD" sz="2400" b="1" dirty="0">
                <a:solidFill>
                  <a:schemeClr val="accent6">
                    <a:lumMod val="75000"/>
                  </a:schemeClr>
                </a:solidFill>
                <a:latin typeface="NikoshBAN" pitchFamily="2" charset="0"/>
                <a:cs typeface="NikoshBAN" pitchFamily="2" charset="0"/>
              </a:rPr>
              <a:t>জন্য</a:t>
            </a:r>
            <a:endParaRPr lang="en-US" sz="2400" dirty="0">
              <a:solidFill>
                <a:schemeClr val="accent6">
                  <a:lumMod val="75000"/>
                </a:schemeClr>
              </a:solidFill>
              <a:latin typeface="NikoshBAN" panose="02000000000000000000" pitchFamily="2" charset="0"/>
              <a:cs typeface="NikoshBAN" panose="02000000000000000000" pitchFamily="2" charset="0"/>
            </a:endParaRPr>
          </a:p>
        </p:txBody>
      </p:sp>
      <p:sp>
        <p:nvSpPr>
          <p:cNvPr id="23" name="TextBox 22"/>
          <p:cNvSpPr txBox="1"/>
          <p:nvPr/>
        </p:nvSpPr>
        <p:spPr>
          <a:xfrm>
            <a:off x="4689132" y="2465177"/>
            <a:ext cx="1102923"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ar-SA" sz="2400" b="1" dirty="0" smtClean="0">
                <a:solidFill>
                  <a:schemeClr val="accent6">
                    <a:lumMod val="75000"/>
                  </a:schemeClr>
                </a:solidFill>
                <a:latin typeface="NikoshBAN" pitchFamily="2" charset="0"/>
              </a:rPr>
              <a:t>لِلْكَافِرِين</a:t>
            </a:r>
            <a:endParaRPr lang="en-US" sz="2400" dirty="0">
              <a:solidFill>
                <a:schemeClr val="accent6">
                  <a:lumMod val="75000"/>
                </a:schemeClr>
              </a:solidFill>
              <a:latin typeface="NikoshBAN" panose="02000000000000000000" pitchFamily="2" charset="0"/>
              <a:cs typeface="NikoshBAN" panose="02000000000000000000" pitchFamily="2" charset="0"/>
            </a:endParaRPr>
          </a:p>
        </p:txBody>
      </p:sp>
      <p:sp>
        <p:nvSpPr>
          <p:cNvPr id="87" name="TextBox 86"/>
          <p:cNvSpPr txBox="1"/>
          <p:nvPr/>
        </p:nvSpPr>
        <p:spPr>
          <a:xfrm>
            <a:off x="6765506" y="4109493"/>
            <a:ext cx="1828800" cy="461665"/>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400" b="1" dirty="0" smtClean="0">
                <a:solidFill>
                  <a:schemeClr val="accent6">
                    <a:lumMod val="75000"/>
                  </a:schemeClr>
                </a:solidFill>
                <a:latin typeface="NikoshBAN" pitchFamily="2" charset="0"/>
                <a:cs typeface="NikoshBAN" pitchFamily="2" charset="0"/>
              </a:rPr>
              <a:t>মানুষ </a:t>
            </a:r>
            <a:r>
              <a:rPr lang="bn-BD" sz="2400" b="1" dirty="0">
                <a:solidFill>
                  <a:schemeClr val="accent6">
                    <a:lumMod val="75000"/>
                  </a:schemeClr>
                </a:solidFill>
                <a:latin typeface="NikoshBAN" pitchFamily="2" charset="0"/>
                <a:cs typeface="NikoshBAN" pitchFamily="2" charset="0"/>
              </a:rPr>
              <a:t>এবং পাথর </a:t>
            </a:r>
            <a:endParaRPr lang="en-US" sz="2400" dirty="0">
              <a:solidFill>
                <a:schemeClr val="accent6">
                  <a:lumMod val="75000"/>
                </a:schemeClr>
              </a:solidFill>
              <a:latin typeface="NikoshBAN" panose="02000000000000000000" pitchFamily="2" charset="0"/>
              <a:cs typeface="NikoshBAN" panose="02000000000000000000" pitchFamily="2" charset="0"/>
            </a:endParaRPr>
          </a:p>
        </p:txBody>
      </p:sp>
      <p:sp>
        <p:nvSpPr>
          <p:cNvPr id="88" name="TextBox 87"/>
          <p:cNvSpPr txBox="1"/>
          <p:nvPr/>
        </p:nvSpPr>
        <p:spPr>
          <a:xfrm>
            <a:off x="4660557" y="4110462"/>
            <a:ext cx="200594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ar-SA" sz="2800" b="1" dirty="0">
                <a:solidFill>
                  <a:schemeClr val="accent6">
                    <a:lumMod val="75000"/>
                  </a:schemeClr>
                </a:solidFill>
                <a:latin typeface="NikoshBAN" pitchFamily="2" charset="0"/>
              </a:rPr>
              <a:t>النَّاسُ </a:t>
            </a:r>
            <a:r>
              <a:rPr lang="ar-SA" sz="2800" b="1" dirty="0" smtClean="0">
                <a:solidFill>
                  <a:schemeClr val="accent6">
                    <a:lumMod val="75000"/>
                  </a:schemeClr>
                </a:solidFill>
                <a:latin typeface="NikoshBAN" pitchFamily="2" charset="0"/>
              </a:rPr>
              <a:t>وَالْحِجَارَةُ</a:t>
            </a:r>
            <a:r>
              <a:rPr lang="bn-BD" sz="2800" b="1" dirty="0" smtClean="0">
                <a:solidFill>
                  <a:schemeClr val="accent6">
                    <a:lumMod val="75000"/>
                  </a:schemeClr>
                </a:solidFill>
                <a:latin typeface="NikoshBAN" pitchFamily="2" charset="0"/>
                <a:cs typeface="NikoshBAN" pitchFamily="2" charset="0"/>
              </a:rPr>
              <a:t> </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89" name="TextBox 88"/>
          <p:cNvSpPr txBox="1"/>
          <p:nvPr/>
        </p:nvSpPr>
        <p:spPr>
          <a:xfrm>
            <a:off x="2012121" y="3227496"/>
            <a:ext cx="2094510" cy="461665"/>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solidFill>
                  <a:schemeClr val="accent6">
                    <a:lumMod val="75000"/>
                  </a:schemeClr>
                </a:solidFill>
                <a:latin typeface="NikoshBAN" pitchFamily="2" charset="0"/>
                <a:cs typeface="NikoshBAN" pitchFamily="2" charset="0"/>
              </a:rPr>
              <a:t>যা </a:t>
            </a:r>
            <a:r>
              <a:rPr lang="bn-BD" sz="2400" b="1" dirty="0">
                <a:solidFill>
                  <a:schemeClr val="accent6">
                    <a:lumMod val="75000"/>
                  </a:schemeClr>
                </a:solidFill>
                <a:latin typeface="NikoshBAN" pitchFamily="2" charset="0"/>
                <a:cs typeface="NikoshBAN" pitchFamily="2" charset="0"/>
              </a:rPr>
              <a:t>তৈরী করা হয়েছে</a:t>
            </a:r>
            <a:endParaRPr lang="en-US" sz="2400" dirty="0">
              <a:solidFill>
                <a:schemeClr val="accent6">
                  <a:lumMod val="75000"/>
                </a:schemeClr>
              </a:solidFill>
              <a:latin typeface="NikoshBAN" panose="02000000000000000000" pitchFamily="2" charset="0"/>
              <a:cs typeface="NikoshBAN" panose="02000000000000000000" pitchFamily="2" charset="0"/>
            </a:endParaRPr>
          </a:p>
        </p:txBody>
      </p:sp>
      <p:sp>
        <p:nvSpPr>
          <p:cNvPr id="90" name="TextBox 89"/>
          <p:cNvSpPr txBox="1"/>
          <p:nvPr/>
        </p:nvSpPr>
        <p:spPr>
          <a:xfrm>
            <a:off x="551458" y="3258274"/>
            <a:ext cx="762000"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400" b="1" dirty="0" smtClean="0">
                <a:solidFill>
                  <a:schemeClr val="accent6">
                    <a:lumMod val="75000"/>
                  </a:schemeClr>
                </a:solidFill>
                <a:latin typeface="NikoshBAN" pitchFamily="2" charset="0"/>
                <a:cs typeface="+mj-cs"/>
              </a:rPr>
              <a:t>أُعِدَّتْ</a:t>
            </a:r>
            <a:endParaRPr lang="en-US" sz="2400" dirty="0">
              <a:solidFill>
                <a:schemeClr val="accent6">
                  <a:lumMod val="75000"/>
                </a:schemeClr>
              </a:solidFill>
              <a:latin typeface="NikoshBAN" panose="02000000000000000000" pitchFamily="2" charset="0"/>
              <a:cs typeface="+mj-cs"/>
            </a:endParaRPr>
          </a:p>
        </p:txBody>
      </p:sp>
      <p:sp>
        <p:nvSpPr>
          <p:cNvPr id="91" name="TextBox 90"/>
          <p:cNvSpPr txBox="1"/>
          <p:nvPr/>
        </p:nvSpPr>
        <p:spPr>
          <a:xfrm>
            <a:off x="6633159" y="3214767"/>
            <a:ext cx="1752600"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যার </a:t>
            </a:r>
            <a:r>
              <a:rPr lang="bn-BD" sz="2800" b="1" dirty="0">
                <a:solidFill>
                  <a:schemeClr val="accent6">
                    <a:lumMod val="75000"/>
                  </a:schemeClr>
                </a:solidFill>
                <a:latin typeface="NikoshBAN" pitchFamily="2" charset="0"/>
                <a:cs typeface="NikoshBAN" pitchFamily="2" charset="0"/>
              </a:rPr>
              <a:t>ইন্ধন হবে</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92" name="TextBox 91"/>
          <p:cNvSpPr txBox="1"/>
          <p:nvPr/>
        </p:nvSpPr>
        <p:spPr>
          <a:xfrm>
            <a:off x="4660557" y="3257042"/>
            <a:ext cx="156111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solidFill>
                  <a:schemeClr val="accent6">
                    <a:lumMod val="75000"/>
                  </a:schemeClr>
                </a:solidFill>
                <a:latin typeface="NikoshBAN" pitchFamily="2" charset="0"/>
                <a:cs typeface="+mj-cs"/>
              </a:rPr>
              <a:t>الَّتِي </a:t>
            </a:r>
            <a:r>
              <a:rPr lang="ar-SA" sz="2800" b="1" dirty="0" smtClean="0">
                <a:solidFill>
                  <a:schemeClr val="accent6">
                    <a:lumMod val="75000"/>
                  </a:schemeClr>
                </a:solidFill>
                <a:latin typeface="NikoshBAN" pitchFamily="2" charset="0"/>
                <a:cs typeface="+mj-cs"/>
              </a:rPr>
              <a:t>وَقُودُهَا</a:t>
            </a:r>
            <a:endParaRPr lang="en-US" sz="2800" dirty="0">
              <a:solidFill>
                <a:schemeClr val="accent6">
                  <a:lumMod val="75000"/>
                </a:schemeClr>
              </a:solidFill>
              <a:latin typeface="NikoshBAN" panose="02000000000000000000" pitchFamily="2" charset="0"/>
              <a:cs typeface="+mj-cs"/>
            </a:endParaRPr>
          </a:p>
        </p:txBody>
      </p:sp>
      <p:sp>
        <p:nvSpPr>
          <p:cNvPr id="93" name="TextBox 92"/>
          <p:cNvSpPr txBox="1"/>
          <p:nvPr/>
        </p:nvSpPr>
        <p:spPr>
          <a:xfrm>
            <a:off x="2045459" y="2447728"/>
            <a:ext cx="1522515"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নরকাগ্নিকে</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94" name="TextBox 93"/>
          <p:cNvSpPr txBox="1"/>
          <p:nvPr/>
        </p:nvSpPr>
        <p:spPr>
          <a:xfrm>
            <a:off x="540696" y="2420074"/>
            <a:ext cx="772762"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solidFill>
                  <a:schemeClr val="accent6">
                    <a:lumMod val="75000"/>
                  </a:schemeClr>
                </a:solidFill>
                <a:latin typeface="NikoshBAN" pitchFamily="2" charset="0"/>
                <a:cs typeface="+mj-cs"/>
              </a:rPr>
              <a:t>النَّارَ</a:t>
            </a:r>
            <a:endParaRPr lang="en-US" sz="2800" dirty="0">
              <a:solidFill>
                <a:schemeClr val="accent6">
                  <a:lumMod val="75000"/>
                </a:schemeClr>
              </a:solidFill>
              <a:latin typeface="NikoshBAN" panose="02000000000000000000" pitchFamily="2" charset="0"/>
              <a:cs typeface="+mj-cs"/>
            </a:endParaRPr>
          </a:p>
        </p:txBody>
      </p:sp>
      <p:sp>
        <p:nvSpPr>
          <p:cNvPr id="95" name="TextBox 94"/>
          <p:cNvSpPr txBox="1"/>
          <p:nvPr/>
        </p:nvSpPr>
        <p:spPr>
          <a:xfrm>
            <a:off x="1982926" y="4127509"/>
            <a:ext cx="2430483"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তবে </a:t>
            </a:r>
            <a:r>
              <a:rPr lang="bn-BD" sz="2800" b="1" dirty="0">
                <a:solidFill>
                  <a:schemeClr val="accent6">
                    <a:lumMod val="75000"/>
                  </a:schemeClr>
                </a:solidFill>
                <a:latin typeface="NikoshBAN" pitchFamily="2" charset="0"/>
                <a:cs typeface="NikoshBAN" pitchFamily="2" charset="0"/>
              </a:rPr>
              <a:t>তোমরা ভয় কর</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96" name="TextBox 95"/>
          <p:cNvSpPr txBox="1"/>
          <p:nvPr/>
        </p:nvSpPr>
        <p:spPr>
          <a:xfrm>
            <a:off x="535129" y="1581874"/>
            <a:ext cx="77832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solidFill>
                  <a:schemeClr val="accent6">
                    <a:lumMod val="75000"/>
                  </a:schemeClr>
                </a:solidFill>
                <a:latin typeface="NikoshBAN" pitchFamily="2" charset="0"/>
                <a:cs typeface="+mj-cs"/>
              </a:rPr>
              <a:t>فَإِن</a:t>
            </a:r>
            <a:endParaRPr lang="en-US" sz="2800" dirty="0">
              <a:solidFill>
                <a:schemeClr val="accent6">
                  <a:lumMod val="75000"/>
                </a:schemeClr>
              </a:solidFill>
              <a:latin typeface="NikoshBAN" panose="02000000000000000000" pitchFamily="2" charset="0"/>
              <a:cs typeface="+mj-cs"/>
            </a:endParaRPr>
          </a:p>
        </p:txBody>
      </p:sp>
      <p:sp>
        <p:nvSpPr>
          <p:cNvPr id="97" name="TextBox 96"/>
          <p:cNvSpPr txBox="1"/>
          <p:nvPr/>
        </p:nvSpPr>
        <p:spPr>
          <a:xfrm>
            <a:off x="2026409" y="1581874"/>
            <a:ext cx="1219200"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আর </a:t>
            </a:r>
            <a:r>
              <a:rPr lang="bn-BD" sz="2800" b="1" dirty="0">
                <a:solidFill>
                  <a:schemeClr val="accent6">
                    <a:lumMod val="75000"/>
                  </a:schemeClr>
                </a:solidFill>
                <a:latin typeface="NikoshBAN" pitchFamily="2" charset="0"/>
                <a:cs typeface="NikoshBAN" pitchFamily="2" charset="0"/>
              </a:rPr>
              <a:t>যদি</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98" name="TextBox 97"/>
          <p:cNvSpPr txBox="1"/>
          <p:nvPr/>
        </p:nvSpPr>
        <p:spPr>
          <a:xfrm>
            <a:off x="551458" y="4080052"/>
            <a:ext cx="887678"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solidFill>
                  <a:schemeClr val="accent6">
                    <a:lumMod val="75000"/>
                  </a:schemeClr>
                </a:solidFill>
                <a:latin typeface="NikoshBAN" pitchFamily="2" charset="0"/>
                <a:cs typeface="+mj-cs"/>
              </a:rPr>
              <a:t>فَاتَّقُواْ</a:t>
            </a:r>
            <a:endParaRPr lang="en-US" sz="2800" dirty="0">
              <a:solidFill>
                <a:schemeClr val="accent6">
                  <a:lumMod val="75000"/>
                </a:schemeClr>
              </a:solidFill>
              <a:latin typeface="NikoshBAN" panose="02000000000000000000" pitchFamily="2" charset="0"/>
              <a:cs typeface="+mj-cs"/>
            </a:endParaRPr>
          </a:p>
        </p:txBody>
      </p:sp>
      <p:sp>
        <p:nvSpPr>
          <p:cNvPr id="99" name="TextBox 98"/>
          <p:cNvSpPr txBox="1"/>
          <p:nvPr/>
        </p:nvSpPr>
        <p:spPr>
          <a:xfrm>
            <a:off x="6633159" y="1604249"/>
            <a:ext cx="2514600"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আদৌ </a:t>
            </a:r>
            <a:r>
              <a:rPr lang="bn-BD" sz="2800" b="1" dirty="0">
                <a:solidFill>
                  <a:schemeClr val="accent6">
                    <a:lumMod val="75000"/>
                  </a:schemeClr>
                </a:solidFill>
                <a:latin typeface="NikoshBAN" pitchFamily="2" charset="0"/>
                <a:cs typeface="NikoshBAN" pitchFamily="2" charset="0"/>
              </a:rPr>
              <a:t>করতে না পার</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100" name="TextBox 99"/>
          <p:cNvSpPr txBox="1"/>
          <p:nvPr/>
        </p:nvSpPr>
        <p:spPr>
          <a:xfrm>
            <a:off x="4689132" y="1625064"/>
            <a:ext cx="1313773"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solidFill>
                  <a:schemeClr val="accent6">
                    <a:lumMod val="75000"/>
                  </a:schemeClr>
                </a:solidFill>
                <a:latin typeface="NikoshBAN" pitchFamily="2" charset="0"/>
                <a:cs typeface="+mj-cs"/>
              </a:rPr>
              <a:t>لَّمْ </a:t>
            </a:r>
            <a:r>
              <a:rPr lang="ar-SA" sz="2800" b="1" dirty="0" smtClean="0">
                <a:solidFill>
                  <a:schemeClr val="accent6">
                    <a:lumMod val="75000"/>
                  </a:schemeClr>
                </a:solidFill>
                <a:latin typeface="NikoshBAN" pitchFamily="2" charset="0"/>
                <a:cs typeface="+mj-cs"/>
              </a:rPr>
              <a:t>تَفْعَلُواْ</a:t>
            </a:r>
            <a:endParaRPr lang="en-US" sz="2800" dirty="0">
              <a:solidFill>
                <a:schemeClr val="accent6">
                  <a:lumMod val="75000"/>
                </a:schemeClr>
              </a:solidFill>
              <a:latin typeface="NikoshBAN" panose="02000000000000000000" pitchFamily="2" charset="0"/>
              <a:cs typeface="+mj-cs"/>
            </a:endParaRPr>
          </a:p>
        </p:txBody>
      </p:sp>
      <p:sp>
        <p:nvSpPr>
          <p:cNvPr id="101" name="TextBox 100"/>
          <p:cNvSpPr txBox="1"/>
          <p:nvPr/>
        </p:nvSpPr>
        <p:spPr>
          <a:xfrm>
            <a:off x="2442594" y="4884051"/>
            <a:ext cx="4493076"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bn-BD" sz="2800" b="1" dirty="0" smtClean="0">
                <a:solidFill>
                  <a:schemeClr val="accent6">
                    <a:lumMod val="75000"/>
                  </a:schemeClr>
                </a:solidFill>
                <a:latin typeface="NikoshBAN" pitchFamily="2" charset="0"/>
                <a:cs typeface="NikoshBAN" pitchFamily="2" charset="0"/>
              </a:rPr>
              <a:t>আর </a:t>
            </a:r>
            <a:r>
              <a:rPr lang="bn-BD" sz="2800" b="1" dirty="0">
                <a:solidFill>
                  <a:schemeClr val="accent6">
                    <a:lumMod val="75000"/>
                  </a:schemeClr>
                </a:solidFill>
                <a:latin typeface="NikoshBAN" pitchFamily="2" charset="0"/>
                <a:cs typeface="NikoshBAN" pitchFamily="2" charset="0"/>
              </a:rPr>
              <a:t>তোমরা কক্ষনো করতে পারবেও না</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102" name="TextBox 101"/>
          <p:cNvSpPr txBox="1"/>
          <p:nvPr/>
        </p:nvSpPr>
        <p:spPr>
          <a:xfrm>
            <a:off x="575455" y="4856697"/>
            <a:ext cx="1476006"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solidFill>
                  <a:schemeClr val="accent6">
                    <a:lumMod val="75000"/>
                  </a:schemeClr>
                </a:solidFill>
                <a:latin typeface="NikoshBAN" pitchFamily="2" charset="0"/>
              </a:rPr>
              <a:t>وَلَن </a:t>
            </a:r>
            <a:r>
              <a:rPr lang="ar-SA" sz="2800" b="1" dirty="0" smtClean="0">
                <a:solidFill>
                  <a:schemeClr val="accent6">
                    <a:lumMod val="75000"/>
                  </a:schemeClr>
                </a:solidFill>
                <a:latin typeface="NikoshBAN" pitchFamily="2" charset="0"/>
              </a:rPr>
              <a:t>تَفْعَلُواْ</a:t>
            </a:r>
            <a:endParaRPr lang="en-US" sz="2800" dirty="0">
              <a:solidFill>
                <a:schemeClr val="accent6">
                  <a:lumMod val="75000"/>
                </a:schemeClr>
              </a:solidFill>
              <a:latin typeface="NikoshBAN" panose="02000000000000000000" pitchFamily="2" charset="0"/>
              <a:cs typeface="NikoshBAN" panose="02000000000000000000" pitchFamily="2" charset="0"/>
            </a:endParaRPr>
          </a:p>
        </p:txBody>
      </p:sp>
      <p:sp>
        <p:nvSpPr>
          <p:cNvPr id="2" name="TextBox 1"/>
          <p:cNvSpPr txBox="1"/>
          <p:nvPr/>
        </p:nvSpPr>
        <p:spPr>
          <a:xfrm>
            <a:off x="3271837" y="168212"/>
            <a:ext cx="2362201" cy="830997"/>
          </a:xfrm>
          <a:prstGeom prst="rect">
            <a:avLst/>
          </a:prstGeom>
          <a:solidFill>
            <a:schemeClr val="bg1"/>
          </a:solidFill>
        </p:spPr>
        <p:txBody>
          <a:bodyPr wrap="square" rtlCol="0">
            <a:spAutoFit/>
          </a:bodyPr>
          <a:lstStyle/>
          <a:p>
            <a:r>
              <a:rPr lang="en-US" sz="4800" dirty="0" err="1" smtClean="0">
                <a:solidFill>
                  <a:schemeClr val="accent6">
                    <a:lumMod val="75000"/>
                  </a:schemeClr>
                </a:solidFill>
              </a:rPr>
              <a:t>শাব্দিক</a:t>
            </a:r>
            <a:r>
              <a:rPr lang="en-US" sz="4800" dirty="0" smtClean="0">
                <a:solidFill>
                  <a:schemeClr val="accent6">
                    <a:lumMod val="75000"/>
                  </a:schemeClr>
                </a:solidFill>
              </a:rPr>
              <a:t> </a:t>
            </a:r>
            <a:r>
              <a:rPr lang="en-US" sz="4800" dirty="0" err="1" smtClean="0">
                <a:solidFill>
                  <a:schemeClr val="accent6">
                    <a:lumMod val="75000"/>
                  </a:schemeClr>
                </a:solidFill>
              </a:rPr>
              <a:t>অর্থ</a:t>
            </a:r>
            <a:endParaRPr lang="en-US" sz="4800" dirty="0">
              <a:solidFill>
                <a:schemeClr val="accent6">
                  <a:lumMod val="75000"/>
                </a:schemeClr>
              </a:solidFill>
            </a:endParaRPr>
          </a:p>
        </p:txBody>
      </p:sp>
    </p:spTree>
    <p:extLst>
      <p:ext uri="{BB962C8B-B14F-4D97-AF65-F5344CB8AC3E}">
        <p14:creationId xmlns:p14="http://schemas.microsoft.com/office/powerpoint/2010/main" val="7833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additive="base">
                                        <p:cTn id="7" dur="500" fill="hold"/>
                                        <p:tgtEl>
                                          <p:spTgt spid="96"/>
                                        </p:tgtEl>
                                        <p:attrNameLst>
                                          <p:attrName>ppt_x</p:attrName>
                                        </p:attrNameLst>
                                      </p:cBhvr>
                                      <p:tavLst>
                                        <p:tav tm="0">
                                          <p:val>
                                            <p:strVal val="#ppt_x"/>
                                          </p:val>
                                        </p:tav>
                                        <p:tav tm="100000">
                                          <p:val>
                                            <p:strVal val="#ppt_x"/>
                                          </p:val>
                                        </p:tav>
                                      </p:tavLst>
                                    </p:anim>
                                    <p:anim calcmode="lin" valueType="num">
                                      <p:cBhvr additive="base">
                                        <p:cTn id="8"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
                                        </p:tgtEl>
                                        <p:attrNameLst>
                                          <p:attrName>style.visibility</p:attrName>
                                        </p:attrNameLst>
                                      </p:cBhvr>
                                      <p:to>
                                        <p:strVal val="visible"/>
                                      </p:to>
                                    </p:set>
                                    <p:anim calcmode="lin" valueType="num">
                                      <p:cBhvr additive="base">
                                        <p:cTn id="13" dur="500" fill="hold"/>
                                        <p:tgtEl>
                                          <p:spTgt spid="97"/>
                                        </p:tgtEl>
                                        <p:attrNameLst>
                                          <p:attrName>ppt_x</p:attrName>
                                        </p:attrNameLst>
                                      </p:cBhvr>
                                      <p:tavLst>
                                        <p:tav tm="0">
                                          <p:val>
                                            <p:strVal val="#ppt_x"/>
                                          </p:val>
                                        </p:tav>
                                        <p:tav tm="100000">
                                          <p:val>
                                            <p:strVal val="#ppt_x"/>
                                          </p:val>
                                        </p:tav>
                                      </p:tavLst>
                                    </p:anim>
                                    <p:anim calcmode="lin" valueType="num">
                                      <p:cBhvr additive="base">
                                        <p:cTn id="14"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500" fill="hold"/>
                                        <p:tgtEl>
                                          <p:spTgt spid="100"/>
                                        </p:tgtEl>
                                        <p:attrNameLst>
                                          <p:attrName>ppt_x</p:attrName>
                                        </p:attrNameLst>
                                      </p:cBhvr>
                                      <p:tavLst>
                                        <p:tav tm="0">
                                          <p:val>
                                            <p:strVal val="#ppt_x"/>
                                          </p:val>
                                        </p:tav>
                                        <p:tav tm="100000">
                                          <p:val>
                                            <p:strVal val="#ppt_x"/>
                                          </p:val>
                                        </p:tav>
                                      </p:tavLst>
                                    </p:anim>
                                    <p:anim calcmode="lin" valueType="num">
                                      <p:cBhvr additive="base">
                                        <p:cTn id="20"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9"/>
                                        </p:tgtEl>
                                        <p:attrNameLst>
                                          <p:attrName>style.visibility</p:attrName>
                                        </p:attrNameLst>
                                      </p:cBhvr>
                                      <p:to>
                                        <p:strVal val="visible"/>
                                      </p:to>
                                    </p:set>
                                    <p:anim calcmode="lin" valueType="num">
                                      <p:cBhvr additive="base">
                                        <p:cTn id="25" dur="500" fill="hold"/>
                                        <p:tgtEl>
                                          <p:spTgt spid="99"/>
                                        </p:tgtEl>
                                        <p:attrNameLst>
                                          <p:attrName>ppt_x</p:attrName>
                                        </p:attrNameLst>
                                      </p:cBhvr>
                                      <p:tavLst>
                                        <p:tav tm="0">
                                          <p:val>
                                            <p:strVal val="#ppt_x"/>
                                          </p:val>
                                        </p:tav>
                                        <p:tav tm="100000">
                                          <p:val>
                                            <p:strVal val="#ppt_x"/>
                                          </p:val>
                                        </p:tav>
                                      </p:tavLst>
                                    </p:anim>
                                    <p:anim calcmode="lin" valueType="num">
                                      <p:cBhvr additive="base">
                                        <p:cTn id="26"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500" fill="hold"/>
                                        <p:tgtEl>
                                          <p:spTgt spid="94"/>
                                        </p:tgtEl>
                                        <p:attrNameLst>
                                          <p:attrName>ppt_x</p:attrName>
                                        </p:attrNameLst>
                                      </p:cBhvr>
                                      <p:tavLst>
                                        <p:tav tm="0">
                                          <p:val>
                                            <p:strVal val="#ppt_x"/>
                                          </p:val>
                                        </p:tav>
                                        <p:tav tm="100000">
                                          <p:val>
                                            <p:strVal val="#ppt_x"/>
                                          </p:val>
                                        </p:tav>
                                      </p:tavLst>
                                    </p:anim>
                                    <p:anim calcmode="lin" valueType="num">
                                      <p:cBhvr additive="base">
                                        <p:cTn id="32"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3"/>
                                        </p:tgtEl>
                                        <p:attrNameLst>
                                          <p:attrName>style.visibility</p:attrName>
                                        </p:attrNameLst>
                                      </p:cBhvr>
                                      <p:to>
                                        <p:strVal val="visible"/>
                                      </p:to>
                                    </p:set>
                                    <p:anim calcmode="lin" valueType="num">
                                      <p:cBhvr additive="base">
                                        <p:cTn id="37" dur="500" fill="hold"/>
                                        <p:tgtEl>
                                          <p:spTgt spid="93"/>
                                        </p:tgtEl>
                                        <p:attrNameLst>
                                          <p:attrName>ppt_x</p:attrName>
                                        </p:attrNameLst>
                                      </p:cBhvr>
                                      <p:tavLst>
                                        <p:tav tm="0">
                                          <p:val>
                                            <p:strVal val="#ppt_x"/>
                                          </p:val>
                                        </p:tav>
                                        <p:tav tm="100000">
                                          <p:val>
                                            <p:strVal val="#ppt_x"/>
                                          </p:val>
                                        </p:tav>
                                      </p:tavLst>
                                    </p:anim>
                                    <p:anim calcmode="lin" valueType="num">
                                      <p:cBhvr additive="base">
                                        <p:cTn id="3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additive="base">
                                        <p:cTn id="55" dur="500" fill="hold"/>
                                        <p:tgtEl>
                                          <p:spTgt spid="90"/>
                                        </p:tgtEl>
                                        <p:attrNameLst>
                                          <p:attrName>ppt_x</p:attrName>
                                        </p:attrNameLst>
                                      </p:cBhvr>
                                      <p:tavLst>
                                        <p:tav tm="0">
                                          <p:val>
                                            <p:strVal val="#ppt_x"/>
                                          </p:val>
                                        </p:tav>
                                        <p:tav tm="100000">
                                          <p:val>
                                            <p:strVal val="#ppt_x"/>
                                          </p:val>
                                        </p:tav>
                                      </p:tavLst>
                                    </p:anim>
                                    <p:anim calcmode="lin" valueType="num">
                                      <p:cBhvr additive="base">
                                        <p:cTn id="56"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500" fill="hold"/>
                                        <p:tgtEl>
                                          <p:spTgt spid="89"/>
                                        </p:tgtEl>
                                        <p:attrNameLst>
                                          <p:attrName>ppt_x</p:attrName>
                                        </p:attrNameLst>
                                      </p:cBhvr>
                                      <p:tavLst>
                                        <p:tav tm="0">
                                          <p:val>
                                            <p:strVal val="#ppt_x"/>
                                          </p:val>
                                        </p:tav>
                                        <p:tav tm="100000">
                                          <p:val>
                                            <p:strVal val="#ppt_x"/>
                                          </p:val>
                                        </p:tav>
                                      </p:tavLst>
                                    </p:anim>
                                    <p:anim calcmode="lin" valueType="num">
                                      <p:cBhvr additive="base">
                                        <p:cTn id="62"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additive="base">
                                        <p:cTn id="67" dur="500" fill="hold"/>
                                        <p:tgtEl>
                                          <p:spTgt spid="92"/>
                                        </p:tgtEl>
                                        <p:attrNameLst>
                                          <p:attrName>ppt_x</p:attrName>
                                        </p:attrNameLst>
                                      </p:cBhvr>
                                      <p:tavLst>
                                        <p:tav tm="0">
                                          <p:val>
                                            <p:strVal val="#ppt_x"/>
                                          </p:val>
                                        </p:tav>
                                        <p:tav tm="100000">
                                          <p:val>
                                            <p:strVal val="#ppt_x"/>
                                          </p:val>
                                        </p:tav>
                                      </p:tavLst>
                                    </p:anim>
                                    <p:anim calcmode="lin" valueType="num">
                                      <p:cBhvr additive="base">
                                        <p:cTn id="6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1"/>
                                        </p:tgtEl>
                                        <p:attrNameLst>
                                          <p:attrName>style.visibility</p:attrName>
                                        </p:attrNameLst>
                                      </p:cBhvr>
                                      <p:to>
                                        <p:strVal val="visible"/>
                                      </p:to>
                                    </p:set>
                                    <p:anim calcmode="lin" valueType="num">
                                      <p:cBhvr additive="base">
                                        <p:cTn id="73" dur="500" fill="hold"/>
                                        <p:tgtEl>
                                          <p:spTgt spid="91"/>
                                        </p:tgtEl>
                                        <p:attrNameLst>
                                          <p:attrName>ppt_x</p:attrName>
                                        </p:attrNameLst>
                                      </p:cBhvr>
                                      <p:tavLst>
                                        <p:tav tm="0">
                                          <p:val>
                                            <p:strVal val="#ppt_x"/>
                                          </p:val>
                                        </p:tav>
                                        <p:tav tm="100000">
                                          <p:val>
                                            <p:strVal val="#ppt_x"/>
                                          </p:val>
                                        </p:tav>
                                      </p:tavLst>
                                    </p:anim>
                                    <p:anim calcmode="lin" valueType="num">
                                      <p:cBhvr additive="base">
                                        <p:cTn id="74"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8"/>
                                        </p:tgtEl>
                                        <p:attrNameLst>
                                          <p:attrName>style.visibility</p:attrName>
                                        </p:attrNameLst>
                                      </p:cBhvr>
                                      <p:to>
                                        <p:strVal val="visible"/>
                                      </p:to>
                                    </p:set>
                                    <p:anim calcmode="lin" valueType="num">
                                      <p:cBhvr additive="base">
                                        <p:cTn id="79" dur="500" fill="hold"/>
                                        <p:tgtEl>
                                          <p:spTgt spid="98"/>
                                        </p:tgtEl>
                                        <p:attrNameLst>
                                          <p:attrName>ppt_x</p:attrName>
                                        </p:attrNameLst>
                                      </p:cBhvr>
                                      <p:tavLst>
                                        <p:tav tm="0">
                                          <p:val>
                                            <p:strVal val="#ppt_x"/>
                                          </p:val>
                                        </p:tav>
                                        <p:tav tm="100000">
                                          <p:val>
                                            <p:strVal val="#ppt_x"/>
                                          </p:val>
                                        </p:tav>
                                      </p:tavLst>
                                    </p:anim>
                                    <p:anim calcmode="lin" valueType="num">
                                      <p:cBhvr additive="base">
                                        <p:cTn id="8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95"/>
                                        </p:tgtEl>
                                        <p:attrNameLst>
                                          <p:attrName>style.visibility</p:attrName>
                                        </p:attrNameLst>
                                      </p:cBhvr>
                                      <p:to>
                                        <p:strVal val="visible"/>
                                      </p:to>
                                    </p:set>
                                    <p:anim calcmode="lin" valueType="num">
                                      <p:cBhvr additive="base">
                                        <p:cTn id="85" dur="500" fill="hold"/>
                                        <p:tgtEl>
                                          <p:spTgt spid="95"/>
                                        </p:tgtEl>
                                        <p:attrNameLst>
                                          <p:attrName>ppt_x</p:attrName>
                                        </p:attrNameLst>
                                      </p:cBhvr>
                                      <p:tavLst>
                                        <p:tav tm="0">
                                          <p:val>
                                            <p:strVal val="#ppt_x"/>
                                          </p:val>
                                        </p:tav>
                                        <p:tav tm="100000">
                                          <p:val>
                                            <p:strVal val="#ppt_x"/>
                                          </p:val>
                                        </p:tav>
                                      </p:tavLst>
                                    </p:anim>
                                    <p:anim calcmode="lin" valueType="num">
                                      <p:cBhvr additive="base">
                                        <p:cTn id="8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ppt_x"/>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87"/>
                                        </p:tgtEl>
                                        <p:attrNameLst>
                                          <p:attrName>style.visibility</p:attrName>
                                        </p:attrNameLst>
                                      </p:cBhvr>
                                      <p:to>
                                        <p:strVal val="visible"/>
                                      </p:to>
                                    </p:set>
                                    <p:anim calcmode="lin" valueType="num">
                                      <p:cBhvr additive="base">
                                        <p:cTn id="97" dur="500" fill="hold"/>
                                        <p:tgtEl>
                                          <p:spTgt spid="87"/>
                                        </p:tgtEl>
                                        <p:attrNameLst>
                                          <p:attrName>ppt_x</p:attrName>
                                        </p:attrNameLst>
                                      </p:cBhvr>
                                      <p:tavLst>
                                        <p:tav tm="0">
                                          <p:val>
                                            <p:strVal val="#ppt_x"/>
                                          </p:val>
                                        </p:tav>
                                        <p:tav tm="100000">
                                          <p:val>
                                            <p:strVal val="#ppt_x"/>
                                          </p:val>
                                        </p:tav>
                                      </p:tavLst>
                                    </p:anim>
                                    <p:anim calcmode="lin" valueType="num">
                                      <p:cBhvr additive="base">
                                        <p:cTn id="98"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02"/>
                                        </p:tgtEl>
                                        <p:attrNameLst>
                                          <p:attrName>style.visibility</p:attrName>
                                        </p:attrNameLst>
                                      </p:cBhvr>
                                      <p:to>
                                        <p:strVal val="visible"/>
                                      </p:to>
                                    </p:set>
                                    <p:anim calcmode="lin" valueType="num">
                                      <p:cBhvr additive="base">
                                        <p:cTn id="103" dur="500" fill="hold"/>
                                        <p:tgtEl>
                                          <p:spTgt spid="102"/>
                                        </p:tgtEl>
                                        <p:attrNameLst>
                                          <p:attrName>ppt_x</p:attrName>
                                        </p:attrNameLst>
                                      </p:cBhvr>
                                      <p:tavLst>
                                        <p:tav tm="0">
                                          <p:val>
                                            <p:strVal val="#ppt_x"/>
                                          </p:val>
                                        </p:tav>
                                        <p:tav tm="100000">
                                          <p:val>
                                            <p:strVal val="#ppt_x"/>
                                          </p:val>
                                        </p:tav>
                                      </p:tavLst>
                                    </p:anim>
                                    <p:anim calcmode="lin" valueType="num">
                                      <p:cBhvr additive="base">
                                        <p:cTn id="104"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01"/>
                                        </p:tgtEl>
                                        <p:attrNameLst>
                                          <p:attrName>style.visibility</p:attrName>
                                        </p:attrNameLst>
                                      </p:cBhvr>
                                      <p:to>
                                        <p:strVal val="visible"/>
                                      </p:to>
                                    </p:set>
                                    <p:anim calcmode="lin" valueType="num">
                                      <p:cBhvr additive="base">
                                        <p:cTn id="109" dur="500" fill="hold"/>
                                        <p:tgtEl>
                                          <p:spTgt spid="101"/>
                                        </p:tgtEl>
                                        <p:attrNameLst>
                                          <p:attrName>ppt_x</p:attrName>
                                        </p:attrNameLst>
                                      </p:cBhvr>
                                      <p:tavLst>
                                        <p:tav tm="0">
                                          <p:val>
                                            <p:strVal val="#ppt_x"/>
                                          </p:val>
                                        </p:tav>
                                        <p:tav tm="100000">
                                          <p:val>
                                            <p:strVal val="#ppt_x"/>
                                          </p:val>
                                        </p:tav>
                                      </p:tavLst>
                                    </p:anim>
                                    <p:anim calcmode="lin" valueType="num">
                                      <p:cBhvr additive="base">
                                        <p:cTn id="110"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67563" y="1043164"/>
            <a:ext cx="11430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338056" y="1043164"/>
            <a:ext cx="640278"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إِنَّ </a:t>
            </a:r>
            <a:endParaRPr lang="en-US" sz="2800" dirty="0">
              <a:latin typeface="NikoshBAN" panose="02000000000000000000" pitchFamily="2" charset="0"/>
              <a:cs typeface="+mj-cs"/>
            </a:endParaRPr>
          </a:p>
        </p:txBody>
      </p:sp>
      <p:sp>
        <p:nvSpPr>
          <p:cNvPr id="8" name="TextBox 7"/>
          <p:cNvSpPr txBox="1"/>
          <p:nvPr/>
        </p:nvSpPr>
        <p:spPr>
          <a:xfrm>
            <a:off x="2022741" y="3522994"/>
            <a:ext cx="1781455"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দৃষ্টান্ত</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268447" y="3459306"/>
            <a:ext cx="9906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مَثَلاً </a:t>
            </a:r>
            <a:r>
              <a:rPr lang="ar-SA" sz="2800" b="1" dirty="0" smtClean="0">
                <a:latin typeface="NikoshBAN" pitchFamily="2" charset="0"/>
              </a:rPr>
              <a:t>مَّا</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981700" y="1036733"/>
            <a:ext cx="27432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সংকোচবোধ </a:t>
            </a:r>
            <a:r>
              <a:rPr lang="bn-BD" sz="2800" b="1" dirty="0">
                <a:latin typeface="NikoshBAN" pitchFamily="2" charset="0"/>
                <a:cs typeface="NikoshBAN" pitchFamily="2" charset="0"/>
              </a:rPr>
              <a:t>করেন না</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5939360" y="1612169"/>
            <a:ext cx="327122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কিংবা </a:t>
            </a:r>
            <a:r>
              <a:rPr lang="bn-BD" sz="2800" b="1" dirty="0">
                <a:latin typeface="NikoshBAN" pitchFamily="2" charset="0"/>
                <a:cs typeface="NikoshBAN" pitchFamily="2" charset="0"/>
              </a:rPr>
              <a:t>তদূর্ধ্ব তুচ্ছ কোন প্রাণী</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267200" y="1036733"/>
            <a:ext cx="126682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لاَ </a:t>
            </a:r>
            <a:r>
              <a:rPr lang="ar-SA" sz="2800" b="1" dirty="0" smtClean="0">
                <a:latin typeface="NikoshBAN" pitchFamily="2" charset="0"/>
              </a:rPr>
              <a:t>يَسْتَحْي</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4266927" y="1666584"/>
            <a:ext cx="13335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فَمَا </a:t>
            </a:r>
            <a:r>
              <a:rPr lang="ar-SA" sz="2800" b="1" dirty="0" smtClean="0">
                <a:latin typeface="NikoshBAN" pitchFamily="2" charset="0"/>
              </a:rPr>
              <a:t>فَوْقَهَا</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2115875" y="2259279"/>
            <a:ext cx="7620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মশা</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300379" y="2219980"/>
            <a:ext cx="1051956"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بَعُوضَةً</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247294" y="4086070"/>
            <a:ext cx="13716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5976691" y="2927274"/>
            <a:ext cx="12954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4266927" y="2965425"/>
            <a:ext cx="1114426"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فَيَقُولُونَ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5946373" y="2308828"/>
            <a:ext cx="2485126"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ইচ্ছা করেন</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4266927" y="2326941"/>
            <a:ext cx="108490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أَرَادَ </a:t>
            </a:r>
            <a:r>
              <a:rPr lang="ar-SA" sz="2800" b="1" dirty="0" smtClean="0">
                <a:latin typeface="NikoshBAN" pitchFamily="2" charset="0"/>
              </a:rPr>
              <a:t>اللَّهُ</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5970185" y="3598671"/>
            <a:ext cx="281940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উপমা </a:t>
            </a:r>
            <a:r>
              <a:rPr lang="bn-BD" sz="2800" b="1" dirty="0">
                <a:latin typeface="NikoshBAN" pitchFamily="2" charset="0"/>
                <a:cs typeface="NikoshBAN" pitchFamily="2" charset="0"/>
              </a:rPr>
              <a:t>স্বরুপ এর দ্বারা</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4257118" y="3621793"/>
            <a:ext cx="135322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بِهَـذَا </a:t>
            </a:r>
            <a:r>
              <a:rPr lang="ar-SA" sz="2800" b="1" dirty="0" smtClean="0">
                <a:latin typeface="NikoshBAN" pitchFamily="2" charset="0"/>
              </a:rPr>
              <a:t>مَثَلاً</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2022741" y="4110615"/>
            <a:ext cx="1237642"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1903464" y="4683602"/>
            <a:ext cx="1867395"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পেশ </a:t>
            </a:r>
            <a:r>
              <a:rPr lang="bn-BD" sz="2800" b="1" dirty="0">
                <a:latin typeface="NikoshBAN" pitchFamily="2" charset="0"/>
                <a:cs typeface="NikoshBAN" pitchFamily="2" charset="0"/>
              </a:rPr>
              <a:t>করতে</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218026" y="4707083"/>
            <a:ext cx="1318656"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 </a:t>
            </a:r>
            <a:r>
              <a:rPr lang="ar-SA" sz="2800" b="1" dirty="0" smtClean="0">
                <a:latin typeface="NikoshBAN" pitchFamily="2" charset="0"/>
              </a:rPr>
              <a:t>يَضْرِبَ</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4266927" y="4799708"/>
            <a:ext cx="100732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وَيَهْدِي</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2111806" y="2897660"/>
            <a:ext cx="1285335"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অনেককে</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282734" y="2862418"/>
            <a:ext cx="785903"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كَثِيراً</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5844390" y="4913424"/>
            <a:ext cx="329961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সঠিক পথ প্রদর্শন করেন</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2120123" y="1683631"/>
            <a:ext cx="114393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329171" y="1585813"/>
            <a:ext cx="497186"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976691" y="4276488"/>
            <a:ext cx="168835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দুস্কৃতকারীগণ</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4257118" y="4243893"/>
            <a:ext cx="1276907"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الْفَاسِقِينَ</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338056" y="-20058"/>
            <a:ext cx="2819400" cy="92333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5400" b="1" dirty="0" err="1" smtClean="0">
                <a:latin typeface="NikoshBAN" pitchFamily="2" charset="0"/>
                <a:cs typeface="NikoshBAN" pitchFamily="2" charset="0"/>
              </a:rPr>
              <a:t>শাব্দিক</a:t>
            </a:r>
            <a:r>
              <a:rPr lang="en-US" sz="5400" b="1" dirty="0" smtClean="0">
                <a:latin typeface="NikoshBAN" pitchFamily="2" charset="0"/>
                <a:cs typeface="NikoshBAN" pitchFamily="2" charset="0"/>
              </a:rPr>
              <a:t> </a:t>
            </a:r>
            <a:r>
              <a:rPr lang="en-US" sz="5400" b="1" dirty="0" err="1" smtClean="0">
                <a:latin typeface="NikoshBAN" pitchFamily="2" charset="0"/>
                <a:cs typeface="NikoshBAN" pitchFamily="2" charset="0"/>
              </a:rPr>
              <a:t>অর্থ</a:t>
            </a:r>
            <a:r>
              <a:rPr lang="en-US" sz="5400" b="1" dirty="0" smtClean="0">
                <a:latin typeface="NikoshBAN" pitchFamily="2" charset="0"/>
                <a:cs typeface="NikoshBAN" pitchFamily="2" charset="0"/>
              </a:rPr>
              <a:t> </a:t>
            </a:r>
            <a:endParaRPr lang="en-US" sz="5400" b="1" dirty="0">
              <a:latin typeface="NikoshBAN" pitchFamily="2" charset="0"/>
              <a:cs typeface="NikoshBAN" pitchFamily="2" charset="0"/>
            </a:endParaRPr>
          </a:p>
        </p:txBody>
      </p:sp>
    </p:spTree>
    <p:extLst>
      <p:ext uri="{BB962C8B-B14F-4D97-AF65-F5344CB8AC3E}">
        <p14:creationId xmlns:p14="http://schemas.microsoft.com/office/powerpoint/2010/main" val="2751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750" fill="hold"/>
                                        <p:tgtEl>
                                          <p:spTgt spid="59"/>
                                        </p:tgtEl>
                                        <p:attrNameLst>
                                          <p:attrName>ppt_x</p:attrName>
                                        </p:attrNameLst>
                                      </p:cBhvr>
                                      <p:tavLst>
                                        <p:tav tm="0">
                                          <p:val>
                                            <p:strVal val="#ppt_x"/>
                                          </p:val>
                                        </p:tav>
                                        <p:tav tm="100000">
                                          <p:val>
                                            <p:strVal val="#ppt_x"/>
                                          </p:val>
                                        </p:tav>
                                      </p:tavLst>
                                    </p:anim>
                                    <p:anim calcmode="lin" valueType="num">
                                      <p:cBhvr additive="base">
                                        <p:cTn id="8" dur="75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anim calcmode="lin" valueType="num">
                                      <p:cBhvr>
                                        <p:cTn id="33" dur="500" fill="hold"/>
                                        <p:tgtEl>
                                          <p:spTgt spid="10"/>
                                        </p:tgtEl>
                                        <p:attrNameLst>
                                          <p:attrName>ppt_x</p:attrName>
                                        </p:attrNameLst>
                                      </p:cBhvr>
                                      <p:tavLst>
                                        <p:tav tm="0">
                                          <p:val>
                                            <p:strVal val="#ppt_x"/>
                                          </p:val>
                                        </p:tav>
                                        <p:tav tm="100000">
                                          <p:val>
                                            <p:strVal val="#ppt_x"/>
                                          </p:val>
                                        </p:tav>
                                      </p:tavLst>
                                    </p:anim>
                                    <p:anim calcmode="lin" valueType="num">
                                      <p:cBhvr>
                                        <p:cTn id="34"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additive="base">
                                        <p:cTn id="39" dur="500" fill="hold"/>
                                        <p:tgtEl>
                                          <p:spTgt spid="51"/>
                                        </p:tgtEl>
                                        <p:attrNameLst>
                                          <p:attrName>ppt_x</p:attrName>
                                        </p:attrNameLst>
                                      </p:cBhvr>
                                      <p:tavLst>
                                        <p:tav tm="0">
                                          <p:val>
                                            <p:strVal val="#ppt_x"/>
                                          </p:val>
                                        </p:tav>
                                        <p:tav tm="100000">
                                          <p:val>
                                            <p:strVal val="#ppt_x"/>
                                          </p:val>
                                        </p:tav>
                                      </p:tavLst>
                                    </p:anim>
                                    <p:anim calcmode="lin" valueType="num">
                                      <p:cBhvr additive="base">
                                        <p:cTn id="4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500" fill="hold"/>
                                        <p:tgtEl>
                                          <p:spTgt spid="50"/>
                                        </p:tgtEl>
                                        <p:attrNameLst>
                                          <p:attrName>ppt_x</p:attrName>
                                        </p:attrNameLst>
                                      </p:cBhvr>
                                      <p:tavLst>
                                        <p:tav tm="0">
                                          <p:val>
                                            <p:strVal val="#ppt_x"/>
                                          </p:val>
                                        </p:tav>
                                        <p:tav tm="100000">
                                          <p:val>
                                            <p:strVal val="#ppt_x"/>
                                          </p:val>
                                        </p:tav>
                                      </p:tavLst>
                                    </p:anim>
                                    <p:anim calcmode="lin" valueType="num">
                                      <p:cBhvr additive="base">
                                        <p:cTn id="4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anim calcmode="lin" valueType="num">
                                      <p:cBhvr>
                                        <p:cTn id="52" dur="500" fill="hold"/>
                                        <p:tgtEl>
                                          <p:spTgt spid="13"/>
                                        </p:tgtEl>
                                        <p:attrNameLst>
                                          <p:attrName>ppt_x</p:attrName>
                                        </p:attrNameLst>
                                      </p:cBhvr>
                                      <p:tavLst>
                                        <p:tav tm="0">
                                          <p:val>
                                            <p:strVal val="#ppt_x"/>
                                          </p:val>
                                        </p:tav>
                                        <p:tav tm="100000">
                                          <p:val>
                                            <p:strVal val="#ppt_x"/>
                                          </p:val>
                                        </p:tav>
                                      </p:tavLst>
                                    </p:anim>
                                    <p:anim calcmode="lin" valueType="num">
                                      <p:cBhvr>
                                        <p:cTn id="53"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anim calcmode="lin" valueType="num">
                                      <p:cBhvr>
                                        <p:cTn id="59" dur="500" fill="hold"/>
                                        <p:tgtEl>
                                          <p:spTgt spid="11"/>
                                        </p:tgtEl>
                                        <p:attrNameLst>
                                          <p:attrName>ppt_x</p:attrName>
                                        </p:attrNameLst>
                                      </p:cBhvr>
                                      <p:tavLst>
                                        <p:tav tm="0">
                                          <p:val>
                                            <p:strVal val="#ppt_x"/>
                                          </p:val>
                                        </p:tav>
                                        <p:tav tm="100000">
                                          <p:val>
                                            <p:strVal val="#ppt_x"/>
                                          </p:val>
                                        </p:tav>
                                      </p:tavLst>
                                    </p:anim>
                                    <p:anim calcmode="lin" valueType="num">
                                      <p:cBhvr>
                                        <p:cTn id="60"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anim calcmode="lin" valueType="num">
                                      <p:cBhvr>
                                        <p:cTn id="78" dur="500" fill="hold"/>
                                        <p:tgtEl>
                                          <p:spTgt spid="33"/>
                                        </p:tgtEl>
                                        <p:attrNameLst>
                                          <p:attrName>ppt_x</p:attrName>
                                        </p:attrNameLst>
                                      </p:cBhvr>
                                      <p:tavLst>
                                        <p:tav tm="0">
                                          <p:val>
                                            <p:strVal val="#ppt_x"/>
                                          </p:val>
                                        </p:tav>
                                        <p:tav tm="100000">
                                          <p:val>
                                            <p:strVal val="#ppt_x"/>
                                          </p:val>
                                        </p:tav>
                                      </p:tavLst>
                                    </p:anim>
                                    <p:anim calcmode="lin" valueType="num">
                                      <p:cBhvr>
                                        <p:cTn id="79" dur="5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500"/>
                                        <p:tgtEl>
                                          <p:spTgt spid="32"/>
                                        </p:tgtEl>
                                      </p:cBhvr>
                                    </p:animEffect>
                                    <p:anim calcmode="lin" valueType="num">
                                      <p:cBhvr>
                                        <p:cTn id="85" dur="500" fill="hold"/>
                                        <p:tgtEl>
                                          <p:spTgt spid="32"/>
                                        </p:tgtEl>
                                        <p:attrNameLst>
                                          <p:attrName>ppt_x</p:attrName>
                                        </p:attrNameLst>
                                      </p:cBhvr>
                                      <p:tavLst>
                                        <p:tav tm="0">
                                          <p:val>
                                            <p:strVal val="#ppt_x"/>
                                          </p:val>
                                        </p:tav>
                                        <p:tav tm="100000">
                                          <p:val>
                                            <p:strVal val="#ppt_x"/>
                                          </p:val>
                                        </p:tav>
                                      </p:tavLst>
                                    </p:anim>
                                    <p:anim calcmode="lin" valueType="num">
                                      <p:cBhvr>
                                        <p:cTn id="86" dur="5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additive="base">
                                        <p:cTn id="91" dur="500" fill="hold"/>
                                        <p:tgtEl>
                                          <p:spTgt spid="46"/>
                                        </p:tgtEl>
                                        <p:attrNameLst>
                                          <p:attrName>ppt_x</p:attrName>
                                        </p:attrNameLst>
                                      </p:cBhvr>
                                      <p:tavLst>
                                        <p:tav tm="0">
                                          <p:val>
                                            <p:strVal val="#ppt_x"/>
                                          </p:val>
                                        </p:tav>
                                        <p:tav tm="100000">
                                          <p:val>
                                            <p:strVal val="#ppt_x"/>
                                          </p:val>
                                        </p:tav>
                                      </p:tavLst>
                                    </p:anim>
                                    <p:anim calcmode="lin" valueType="num">
                                      <p:cBhvr additive="base">
                                        <p:cTn id="9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fill="hold"/>
                                        <p:tgtEl>
                                          <p:spTgt spid="45"/>
                                        </p:tgtEl>
                                        <p:attrNameLst>
                                          <p:attrName>ppt_x</p:attrName>
                                        </p:attrNameLst>
                                      </p:cBhvr>
                                      <p:tavLst>
                                        <p:tav tm="0">
                                          <p:val>
                                            <p:strVal val="#ppt_x"/>
                                          </p:val>
                                        </p:tav>
                                        <p:tav tm="100000">
                                          <p:val>
                                            <p:strVal val="#ppt_x"/>
                                          </p:val>
                                        </p:tav>
                                      </p:tavLst>
                                    </p:anim>
                                    <p:anim calcmode="lin" valueType="num">
                                      <p:cBhvr additive="base">
                                        <p:cTn id="9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500"/>
                                        <p:tgtEl>
                                          <p:spTgt spid="31"/>
                                        </p:tgtEl>
                                      </p:cBhvr>
                                    </p:animEffect>
                                    <p:anim calcmode="lin" valueType="num">
                                      <p:cBhvr>
                                        <p:cTn id="104" dur="500" fill="hold"/>
                                        <p:tgtEl>
                                          <p:spTgt spid="31"/>
                                        </p:tgtEl>
                                        <p:attrNameLst>
                                          <p:attrName>ppt_x</p:attrName>
                                        </p:attrNameLst>
                                      </p:cBhvr>
                                      <p:tavLst>
                                        <p:tav tm="0">
                                          <p:val>
                                            <p:strVal val="#ppt_x"/>
                                          </p:val>
                                        </p:tav>
                                        <p:tav tm="100000">
                                          <p:val>
                                            <p:strVal val="#ppt_x"/>
                                          </p:val>
                                        </p:tav>
                                      </p:tavLst>
                                    </p:anim>
                                    <p:anim calcmode="lin" valueType="num">
                                      <p:cBhvr>
                                        <p:cTn id="105" dur="5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fade">
                                      <p:cBhvr>
                                        <p:cTn id="110" dur="500"/>
                                        <p:tgtEl>
                                          <p:spTgt spid="30"/>
                                        </p:tgtEl>
                                      </p:cBhvr>
                                    </p:animEffect>
                                    <p:anim calcmode="lin" valueType="num">
                                      <p:cBhvr>
                                        <p:cTn id="111" dur="500" fill="hold"/>
                                        <p:tgtEl>
                                          <p:spTgt spid="30"/>
                                        </p:tgtEl>
                                        <p:attrNameLst>
                                          <p:attrName>ppt_x</p:attrName>
                                        </p:attrNameLst>
                                      </p:cBhvr>
                                      <p:tavLst>
                                        <p:tav tm="0">
                                          <p:val>
                                            <p:strVal val="#ppt_x"/>
                                          </p:val>
                                        </p:tav>
                                        <p:tav tm="100000">
                                          <p:val>
                                            <p:strVal val="#ppt_x"/>
                                          </p:val>
                                        </p:tav>
                                      </p:tavLst>
                                    </p:anim>
                                    <p:anim calcmode="lin" valueType="num">
                                      <p:cBhvr>
                                        <p:cTn id="112" dur="5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9"/>
                                        </p:tgtEl>
                                        <p:attrNameLst>
                                          <p:attrName>style.visibility</p:attrName>
                                        </p:attrNameLst>
                                      </p:cBhvr>
                                      <p:to>
                                        <p:strVal val="visible"/>
                                      </p:to>
                                    </p:set>
                                    <p:anim calcmode="lin" valueType="num">
                                      <p:cBhvr additive="base">
                                        <p:cTn id="117" dur="500" fill="hold"/>
                                        <p:tgtEl>
                                          <p:spTgt spid="9"/>
                                        </p:tgtEl>
                                        <p:attrNameLst>
                                          <p:attrName>ppt_x</p:attrName>
                                        </p:attrNameLst>
                                      </p:cBhvr>
                                      <p:tavLst>
                                        <p:tav tm="0">
                                          <p:val>
                                            <p:strVal val="#ppt_x"/>
                                          </p:val>
                                        </p:tav>
                                        <p:tav tm="100000">
                                          <p:val>
                                            <p:strVal val="#ppt_x"/>
                                          </p:val>
                                        </p:tav>
                                      </p:tavLst>
                                    </p:anim>
                                    <p:anim calcmode="lin" valueType="num">
                                      <p:cBhvr additive="base">
                                        <p:cTn id="1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8"/>
                                        </p:tgtEl>
                                        <p:attrNameLst>
                                          <p:attrName>style.visibility</p:attrName>
                                        </p:attrNameLst>
                                      </p:cBhvr>
                                      <p:to>
                                        <p:strVal val="visible"/>
                                      </p:to>
                                    </p:set>
                                    <p:anim calcmode="lin" valueType="num">
                                      <p:cBhvr additive="base">
                                        <p:cTn id="123" dur="500" fill="hold"/>
                                        <p:tgtEl>
                                          <p:spTgt spid="8"/>
                                        </p:tgtEl>
                                        <p:attrNameLst>
                                          <p:attrName>ppt_x</p:attrName>
                                        </p:attrNameLst>
                                      </p:cBhvr>
                                      <p:tavLst>
                                        <p:tav tm="0">
                                          <p:val>
                                            <p:strVal val="#ppt_x"/>
                                          </p:val>
                                        </p:tav>
                                        <p:tav tm="100000">
                                          <p:val>
                                            <p:strVal val="#ppt_x"/>
                                          </p:val>
                                        </p:tav>
                                      </p:tavLst>
                                    </p:anim>
                                    <p:anim calcmode="lin" valueType="num">
                                      <p:cBhvr additive="base">
                                        <p:cTn id="1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6"/>
                                        </p:tgtEl>
                                        <p:attrNameLst>
                                          <p:attrName>style.visibility</p:attrName>
                                        </p:attrNameLst>
                                      </p:cBhvr>
                                      <p:to>
                                        <p:strVal val="visible"/>
                                      </p:to>
                                    </p:set>
                                    <p:animEffect transition="in" filter="fade">
                                      <p:cBhvr>
                                        <p:cTn id="129" dur="500"/>
                                        <p:tgtEl>
                                          <p:spTgt spid="36"/>
                                        </p:tgtEl>
                                      </p:cBhvr>
                                    </p:animEffect>
                                    <p:anim calcmode="lin" valueType="num">
                                      <p:cBhvr>
                                        <p:cTn id="130" dur="500" fill="hold"/>
                                        <p:tgtEl>
                                          <p:spTgt spid="36"/>
                                        </p:tgtEl>
                                        <p:attrNameLst>
                                          <p:attrName>ppt_x</p:attrName>
                                        </p:attrNameLst>
                                      </p:cBhvr>
                                      <p:tavLst>
                                        <p:tav tm="0">
                                          <p:val>
                                            <p:strVal val="#ppt_x"/>
                                          </p:val>
                                        </p:tav>
                                        <p:tav tm="100000">
                                          <p:val>
                                            <p:strVal val="#ppt_x"/>
                                          </p:val>
                                        </p:tav>
                                      </p:tavLst>
                                    </p:anim>
                                    <p:anim calcmode="lin" valueType="num">
                                      <p:cBhvr>
                                        <p:cTn id="131" dur="5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fade">
                                      <p:cBhvr>
                                        <p:cTn id="136" dur="500"/>
                                        <p:tgtEl>
                                          <p:spTgt spid="34"/>
                                        </p:tgtEl>
                                      </p:cBhvr>
                                    </p:animEffect>
                                    <p:anim calcmode="lin" valueType="num">
                                      <p:cBhvr>
                                        <p:cTn id="137" dur="500" fill="hold"/>
                                        <p:tgtEl>
                                          <p:spTgt spid="34"/>
                                        </p:tgtEl>
                                        <p:attrNameLst>
                                          <p:attrName>ppt_x</p:attrName>
                                        </p:attrNameLst>
                                      </p:cBhvr>
                                      <p:tavLst>
                                        <p:tav tm="0">
                                          <p:val>
                                            <p:strVal val="#ppt_x"/>
                                          </p:val>
                                        </p:tav>
                                        <p:tav tm="100000">
                                          <p:val>
                                            <p:strVal val="#ppt_x"/>
                                          </p:val>
                                        </p:tav>
                                      </p:tavLst>
                                    </p:anim>
                                    <p:anim calcmode="lin" valueType="num">
                                      <p:cBhvr>
                                        <p:cTn id="138" dur="5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23"/>
                                        </p:tgtEl>
                                        <p:attrNameLst>
                                          <p:attrName>style.visibility</p:attrName>
                                        </p:attrNameLst>
                                      </p:cBhvr>
                                      <p:to>
                                        <p:strVal val="visible"/>
                                      </p:to>
                                    </p:set>
                                    <p:anim calcmode="lin" valueType="num">
                                      <p:cBhvr additive="base">
                                        <p:cTn id="143" dur="500" fill="hold"/>
                                        <p:tgtEl>
                                          <p:spTgt spid="23"/>
                                        </p:tgtEl>
                                        <p:attrNameLst>
                                          <p:attrName>ppt_x</p:attrName>
                                        </p:attrNameLst>
                                      </p:cBhvr>
                                      <p:tavLst>
                                        <p:tav tm="0">
                                          <p:val>
                                            <p:strVal val="#ppt_x"/>
                                          </p:val>
                                        </p:tav>
                                        <p:tav tm="100000">
                                          <p:val>
                                            <p:strVal val="#ppt_x"/>
                                          </p:val>
                                        </p:tav>
                                      </p:tavLst>
                                    </p:anim>
                                    <p:anim calcmode="lin" valueType="num">
                                      <p:cBhvr additive="base">
                                        <p:cTn id="1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9"/>
                                        </p:tgtEl>
                                        <p:attrNameLst>
                                          <p:attrName>style.visibility</p:attrName>
                                        </p:attrNameLst>
                                      </p:cBhvr>
                                      <p:to>
                                        <p:strVal val="visible"/>
                                      </p:to>
                                    </p:set>
                                    <p:anim calcmode="lin" valueType="num">
                                      <p:cBhvr additive="base">
                                        <p:cTn id="149" dur="500" fill="hold"/>
                                        <p:tgtEl>
                                          <p:spTgt spid="39"/>
                                        </p:tgtEl>
                                        <p:attrNameLst>
                                          <p:attrName>ppt_x</p:attrName>
                                        </p:attrNameLst>
                                      </p:cBhvr>
                                      <p:tavLst>
                                        <p:tav tm="0">
                                          <p:val>
                                            <p:strVal val="#ppt_x"/>
                                          </p:val>
                                        </p:tav>
                                        <p:tav tm="100000">
                                          <p:val>
                                            <p:strVal val="#ppt_x"/>
                                          </p:val>
                                        </p:tav>
                                      </p:tavLst>
                                    </p:anim>
                                    <p:anim calcmode="lin" valueType="num">
                                      <p:cBhvr additive="base">
                                        <p:cTn id="15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grpId="0" nodeType="clickEffect">
                                  <p:stCondLst>
                                    <p:cond delay="0"/>
                                  </p:stCondLst>
                                  <p:childTnLst>
                                    <p:set>
                                      <p:cBhvr>
                                        <p:cTn id="154" dur="1" fill="hold">
                                          <p:stCondLst>
                                            <p:cond delay="0"/>
                                          </p:stCondLst>
                                        </p:cTn>
                                        <p:tgtEl>
                                          <p:spTgt spid="53"/>
                                        </p:tgtEl>
                                        <p:attrNameLst>
                                          <p:attrName>style.visibility</p:attrName>
                                        </p:attrNameLst>
                                      </p:cBhvr>
                                      <p:to>
                                        <p:strVal val="visible"/>
                                      </p:to>
                                    </p:set>
                                    <p:animEffect transition="in" filter="fade">
                                      <p:cBhvr>
                                        <p:cTn id="155" dur="500"/>
                                        <p:tgtEl>
                                          <p:spTgt spid="53"/>
                                        </p:tgtEl>
                                      </p:cBhvr>
                                    </p:animEffect>
                                    <p:anim calcmode="lin" valueType="num">
                                      <p:cBhvr>
                                        <p:cTn id="156" dur="500" fill="hold"/>
                                        <p:tgtEl>
                                          <p:spTgt spid="53"/>
                                        </p:tgtEl>
                                        <p:attrNameLst>
                                          <p:attrName>ppt_x</p:attrName>
                                        </p:attrNameLst>
                                      </p:cBhvr>
                                      <p:tavLst>
                                        <p:tav tm="0">
                                          <p:val>
                                            <p:strVal val="#ppt_x"/>
                                          </p:val>
                                        </p:tav>
                                        <p:tav tm="100000">
                                          <p:val>
                                            <p:strVal val="#ppt_x"/>
                                          </p:val>
                                        </p:tav>
                                      </p:tavLst>
                                    </p:anim>
                                    <p:anim calcmode="lin" valueType="num">
                                      <p:cBhvr>
                                        <p:cTn id="157" dur="5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42" presetClass="entr" presetSubtype="0" fill="hold" grpId="0" nodeType="click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fade">
                                      <p:cBhvr>
                                        <p:cTn id="162" dur="500"/>
                                        <p:tgtEl>
                                          <p:spTgt spid="52"/>
                                        </p:tgtEl>
                                      </p:cBhvr>
                                    </p:animEffect>
                                    <p:anim calcmode="lin" valueType="num">
                                      <p:cBhvr>
                                        <p:cTn id="163" dur="500" fill="hold"/>
                                        <p:tgtEl>
                                          <p:spTgt spid="52"/>
                                        </p:tgtEl>
                                        <p:attrNameLst>
                                          <p:attrName>ppt_x</p:attrName>
                                        </p:attrNameLst>
                                      </p:cBhvr>
                                      <p:tavLst>
                                        <p:tav tm="0">
                                          <p:val>
                                            <p:strVal val="#ppt_x"/>
                                          </p:val>
                                        </p:tav>
                                        <p:tav tm="100000">
                                          <p:val>
                                            <p:strVal val="#ppt_x"/>
                                          </p:val>
                                        </p:tav>
                                      </p:tavLst>
                                    </p:anim>
                                    <p:anim calcmode="lin" valueType="num">
                                      <p:cBhvr>
                                        <p:cTn id="164" dur="5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additive="base">
                                        <p:cTn id="169" dur="500" fill="hold"/>
                                        <p:tgtEl>
                                          <p:spTgt spid="41"/>
                                        </p:tgtEl>
                                        <p:attrNameLst>
                                          <p:attrName>ppt_x</p:attrName>
                                        </p:attrNameLst>
                                      </p:cBhvr>
                                      <p:tavLst>
                                        <p:tav tm="0">
                                          <p:val>
                                            <p:strVal val="#ppt_x"/>
                                          </p:val>
                                        </p:tav>
                                        <p:tav tm="100000">
                                          <p:val>
                                            <p:strVal val="#ppt_x"/>
                                          </p:val>
                                        </p:tav>
                                      </p:tavLst>
                                    </p:anim>
                                    <p:anim calcmode="lin" valueType="num">
                                      <p:cBhvr additive="base">
                                        <p:cTn id="1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40"/>
                                        </p:tgtEl>
                                        <p:attrNameLst>
                                          <p:attrName>style.visibility</p:attrName>
                                        </p:attrNameLst>
                                      </p:cBhvr>
                                      <p:to>
                                        <p:strVal val="visible"/>
                                      </p:to>
                                    </p:set>
                                    <p:anim calcmode="lin" valueType="num">
                                      <p:cBhvr additive="base">
                                        <p:cTn id="175" dur="500" fill="hold"/>
                                        <p:tgtEl>
                                          <p:spTgt spid="40"/>
                                        </p:tgtEl>
                                        <p:attrNameLst>
                                          <p:attrName>ppt_x</p:attrName>
                                        </p:attrNameLst>
                                      </p:cBhvr>
                                      <p:tavLst>
                                        <p:tav tm="0">
                                          <p:val>
                                            <p:strVal val="#ppt_x"/>
                                          </p:val>
                                        </p:tav>
                                        <p:tav tm="100000">
                                          <p:val>
                                            <p:strVal val="#ppt_x"/>
                                          </p:val>
                                        </p:tav>
                                      </p:tavLst>
                                    </p:anim>
                                    <p:anim calcmode="lin" valueType="num">
                                      <p:cBhvr additive="base">
                                        <p:cTn id="17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2" presetClass="entr" presetSubtype="0" fill="hold" grpId="0" nodeType="clickEffect">
                                  <p:stCondLst>
                                    <p:cond delay="0"/>
                                  </p:stCondLst>
                                  <p:childTnLst>
                                    <p:set>
                                      <p:cBhvr>
                                        <p:cTn id="180" dur="1" fill="hold">
                                          <p:stCondLst>
                                            <p:cond delay="0"/>
                                          </p:stCondLst>
                                        </p:cTn>
                                        <p:tgtEl>
                                          <p:spTgt spid="44"/>
                                        </p:tgtEl>
                                        <p:attrNameLst>
                                          <p:attrName>style.visibility</p:attrName>
                                        </p:attrNameLst>
                                      </p:cBhvr>
                                      <p:to>
                                        <p:strVal val="visible"/>
                                      </p:to>
                                    </p:set>
                                    <p:animEffect transition="in" filter="fade">
                                      <p:cBhvr>
                                        <p:cTn id="181" dur="500"/>
                                        <p:tgtEl>
                                          <p:spTgt spid="44"/>
                                        </p:tgtEl>
                                      </p:cBhvr>
                                    </p:animEffect>
                                    <p:anim calcmode="lin" valueType="num">
                                      <p:cBhvr>
                                        <p:cTn id="182" dur="500" fill="hold"/>
                                        <p:tgtEl>
                                          <p:spTgt spid="44"/>
                                        </p:tgtEl>
                                        <p:attrNameLst>
                                          <p:attrName>ppt_x</p:attrName>
                                        </p:attrNameLst>
                                      </p:cBhvr>
                                      <p:tavLst>
                                        <p:tav tm="0">
                                          <p:val>
                                            <p:strVal val="#ppt_x"/>
                                          </p:val>
                                        </p:tav>
                                        <p:tav tm="100000">
                                          <p:val>
                                            <p:strVal val="#ppt_x"/>
                                          </p:val>
                                        </p:tav>
                                      </p:tavLst>
                                    </p:anim>
                                    <p:anim calcmode="lin" valueType="num">
                                      <p:cBhvr>
                                        <p:cTn id="183" dur="5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42" presetClass="entr" presetSubtype="0" fill="hold" grpId="0" nodeType="clickEffect">
                                  <p:stCondLst>
                                    <p:cond delay="0"/>
                                  </p:stCondLst>
                                  <p:childTnLst>
                                    <p:set>
                                      <p:cBhvr>
                                        <p:cTn id="187" dur="1" fill="hold">
                                          <p:stCondLst>
                                            <p:cond delay="0"/>
                                          </p:stCondLst>
                                        </p:cTn>
                                        <p:tgtEl>
                                          <p:spTgt spid="49"/>
                                        </p:tgtEl>
                                        <p:attrNameLst>
                                          <p:attrName>style.visibility</p:attrName>
                                        </p:attrNameLst>
                                      </p:cBhvr>
                                      <p:to>
                                        <p:strVal val="visible"/>
                                      </p:to>
                                    </p:set>
                                    <p:animEffect transition="in" filter="fade">
                                      <p:cBhvr>
                                        <p:cTn id="188" dur="500"/>
                                        <p:tgtEl>
                                          <p:spTgt spid="49"/>
                                        </p:tgtEl>
                                      </p:cBhvr>
                                    </p:animEffect>
                                    <p:anim calcmode="lin" valueType="num">
                                      <p:cBhvr>
                                        <p:cTn id="189" dur="500" fill="hold"/>
                                        <p:tgtEl>
                                          <p:spTgt spid="49"/>
                                        </p:tgtEl>
                                        <p:attrNameLst>
                                          <p:attrName>ppt_x</p:attrName>
                                        </p:attrNameLst>
                                      </p:cBhvr>
                                      <p:tavLst>
                                        <p:tav tm="0">
                                          <p:val>
                                            <p:strVal val="#ppt_x"/>
                                          </p:val>
                                        </p:tav>
                                        <p:tav tm="100000">
                                          <p:val>
                                            <p:strVal val="#ppt_x"/>
                                          </p:val>
                                        </p:tav>
                                      </p:tavLst>
                                    </p:anim>
                                    <p:anim calcmode="lin" valueType="num">
                                      <p:cBhvr>
                                        <p:cTn id="190"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P spid="12" grpId="0" animBg="1"/>
      <p:bldP spid="13" grpId="0" animBg="1"/>
      <p:bldP spid="14" grpId="0" animBg="1"/>
      <p:bldP spid="15" grpId="0" animBg="1"/>
      <p:bldP spid="23" grpId="0" animBg="1"/>
      <p:bldP spid="30" grpId="0" animBg="1"/>
      <p:bldP spid="31" grpId="0" animBg="1"/>
      <p:bldP spid="32" grpId="0" animBg="1"/>
      <p:bldP spid="33" grpId="0" animBg="1"/>
      <p:bldP spid="34" grpId="0" animBg="1"/>
      <p:bldP spid="36" grpId="0" animBg="1"/>
      <p:bldP spid="39" grpId="0" animBg="1"/>
      <p:bldP spid="40" grpId="0" animBg="1"/>
      <p:bldP spid="41" grpId="0" animBg="1"/>
      <p:bldP spid="44" grpId="0" animBg="1"/>
      <p:bldP spid="45" grpId="0" animBg="1"/>
      <p:bldP spid="46" grpId="0" animBg="1"/>
      <p:bldP spid="49" grpId="0" animBg="1"/>
      <p:bldP spid="50" grpId="0" animBg="1"/>
      <p:bldP spid="51" grpId="0" animBg="1"/>
      <p:bldP spid="52" grpId="0" animBg="1"/>
      <p:bldP spid="53" grpId="0" animBg="1"/>
      <p:bldP spid="5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2828" y="1297200"/>
            <a:ext cx="22098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তিনি </a:t>
            </a:r>
            <a:r>
              <a:rPr lang="bn-IN" sz="2800" b="1" dirty="0">
                <a:solidFill>
                  <a:schemeClr val="tx1"/>
                </a:solidFill>
                <a:latin typeface="NikoshBAN" pitchFamily="2" charset="0"/>
                <a:cs typeface="NikoshBAN" pitchFamily="2" charset="0"/>
              </a:rPr>
              <a:t>ঐ সত্তা যিনি</a:t>
            </a:r>
            <a:endParaRPr lang="en-US" sz="2800" b="1" dirty="0">
              <a:solidFill>
                <a:schemeClr val="tx1"/>
              </a:solidFill>
              <a:latin typeface="NikoshBAN" panose="02000000000000000000" pitchFamily="2" charset="0"/>
              <a:cs typeface="NikoshBAN" panose="02000000000000000000" pitchFamily="2" charset="0"/>
            </a:endParaRPr>
          </a:p>
        </p:txBody>
      </p:sp>
      <p:sp>
        <p:nvSpPr>
          <p:cNvPr id="5" name="TextBox 4"/>
          <p:cNvSpPr txBox="1"/>
          <p:nvPr/>
        </p:nvSpPr>
        <p:spPr>
          <a:xfrm>
            <a:off x="513286" y="1272554"/>
            <a:ext cx="1128156"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solidFill>
                  <a:schemeClr val="tx1"/>
                </a:solidFill>
                <a:latin typeface="NikoshBAN" pitchFamily="2" charset="0"/>
              </a:rPr>
              <a:t>هُوَ </a:t>
            </a:r>
            <a:r>
              <a:rPr lang="ar-SA" sz="2800" b="1" dirty="0" smtClean="0">
                <a:solidFill>
                  <a:schemeClr val="tx1"/>
                </a:solidFill>
                <a:latin typeface="NikoshBAN" pitchFamily="2" charset="0"/>
              </a:rPr>
              <a:t>الَّذِي</a:t>
            </a:r>
            <a:endParaRPr lang="en-US" sz="2800" b="1"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7283276" y="2735997"/>
            <a:ext cx="1714500"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সৃষ্টি </a:t>
            </a:r>
            <a:r>
              <a:rPr lang="bn-IN" sz="2800" b="1" dirty="0">
                <a:latin typeface="NikoshBAN" pitchFamily="2" charset="0"/>
                <a:cs typeface="NikoshBAN" pitchFamily="2" charset="0"/>
              </a:rPr>
              <a:t>করেছেন</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5999399" y="2771085"/>
            <a:ext cx="762000"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خَلَقَ</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2479914" y="5699882"/>
            <a:ext cx="4267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ঐ </a:t>
            </a:r>
            <a:r>
              <a:rPr lang="bn-IN" sz="2800" b="1" dirty="0">
                <a:solidFill>
                  <a:schemeClr val="tx1"/>
                </a:solidFill>
                <a:latin typeface="NikoshBAN" pitchFamily="2" charset="0"/>
                <a:cs typeface="NikoshBAN" pitchFamily="2" charset="0"/>
              </a:rPr>
              <a:t>সব যেগুলো যমীনের মধ্যে আছে</a:t>
            </a:r>
            <a:endParaRPr lang="en-US" sz="2800" dirty="0">
              <a:solidFill>
                <a:schemeClr val="tx1"/>
              </a:solidFill>
              <a:latin typeface="NikoshBAN" panose="02000000000000000000" pitchFamily="2" charset="0"/>
              <a:cs typeface="NikoshBAN" panose="02000000000000000000" pitchFamily="2" charset="0"/>
            </a:endParaRPr>
          </a:p>
        </p:txBody>
      </p:sp>
      <p:sp>
        <p:nvSpPr>
          <p:cNvPr id="9" name="TextBox 8"/>
          <p:cNvSpPr txBox="1"/>
          <p:nvPr/>
        </p:nvSpPr>
        <p:spPr>
          <a:xfrm>
            <a:off x="523005" y="5744477"/>
            <a:ext cx="17526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solidFill>
                  <a:schemeClr val="tx1"/>
                </a:solidFill>
                <a:latin typeface="NikoshBAN" pitchFamily="2" charset="0"/>
              </a:rPr>
              <a:t>مَّا فِي </a:t>
            </a:r>
            <a:r>
              <a:rPr lang="ar-SA" sz="2800" b="1" dirty="0" smtClean="0">
                <a:solidFill>
                  <a:schemeClr val="tx1"/>
                </a:solidFill>
                <a:latin typeface="NikoshBAN" pitchFamily="2" charset="0"/>
              </a:rPr>
              <a:t>الأَرْضِ</a:t>
            </a:r>
            <a:endParaRPr lang="en-US" sz="2800" dirty="0">
              <a:solidFill>
                <a:schemeClr val="tx1"/>
              </a:solidFill>
              <a:latin typeface="NikoshBAN" panose="02000000000000000000" pitchFamily="2" charset="0"/>
              <a:cs typeface="NikoshBAN" panose="02000000000000000000" pitchFamily="2" charset="0"/>
            </a:endParaRPr>
          </a:p>
        </p:txBody>
      </p:sp>
      <p:sp>
        <p:nvSpPr>
          <p:cNvPr id="11" name="TextBox 10"/>
          <p:cNvSpPr txBox="1"/>
          <p:nvPr/>
        </p:nvSpPr>
        <p:spPr>
          <a:xfrm>
            <a:off x="7242861" y="1297200"/>
            <a:ext cx="1181100"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5970758" y="1297200"/>
            <a:ext cx="540327"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7316613" y="1995660"/>
            <a:ext cx="1196106"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সবগুলো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5949671" y="2033441"/>
            <a:ext cx="861456"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جَمِيعاً</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2442828" y="1991439"/>
            <a:ext cx="246639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মনোনিবেশ </a:t>
            </a:r>
            <a:r>
              <a:rPr lang="bn-IN" sz="2800" b="1" dirty="0">
                <a:solidFill>
                  <a:schemeClr val="tx1"/>
                </a:solidFill>
                <a:latin typeface="NikoshBAN" pitchFamily="2" charset="0"/>
                <a:cs typeface="NikoshBAN" pitchFamily="2" charset="0"/>
              </a:rPr>
              <a:t>করলেন</a:t>
            </a:r>
            <a:endParaRPr lang="en-US" sz="2800" dirty="0">
              <a:solidFill>
                <a:schemeClr val="tx1"/>
              </a:solidFill>
              <a:latin typeface="NikoshBAN" panose="02000000000000000000" pitchFamily="2" charset="0"/>
              <a:cs typeface="NikoshBAN" panose="02000000000000000000" pitchFamily="2" charset="0"/>
            </a:endParaRPr>
          </a:p>
        </p:txBody>
      </p:sp>
      <p:sp>
        <p:nvSpPr>
          <p:cNvPr id="17" name="TextBox 16"/>
          <p:cNvSpPr txBox="1"/>
          <p:nvPr/>
        </p:nvSpPr>
        <p:spPr>
          <a:xfrm>
            <a:off x="523005" y="2029121"/>
            <a:ext cx="1058883"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solidFill>
                  <a:schemeClr val="tx1"/>
                </a:solidFill>
                <a:latin typeface="NikoshBAN" pitchFamily="2" charset="0"/>
              </a:rPr>
              <a:t>اسْتَوَى</a:t>
            </a:r>
            <a:endParaRPr lang="en-US" sz="2800" dirty="0">
              <a:solidFill>
                <a:schemeClr val="tx1"/>
              </a:solidFill>
              <a:latin typeface="NikoshBAN" panose="02000000000000000000" pitchFamily="2" charset="0"/>
              <a:cs typeface="NikoshBAN" panose="02000000000000000000" pitchFamily="2" charset="0"/>
            </a:endParaRPr>
          </a:p>
        </p:txBody>
      </p:sp>
      <p:sp>
        <p:nvSpPr>
          <p:cNvPr id="18" name="TextBox 17"/>
          <p:cNvSpPr txBox="1"/>
          <p:nvPr/>
        </p:nvSpPr>
        <p:spPr>
          <a:xfrm>
            <a:off x="2441814" y="2725731"/>
            <a:ext cx="200276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আকাশের </a:t>
            </a:r>
            <a:r>
              <a:rPr lang="bn-IN" sz="2800" b="1" dirty="0">
                <a:solidFill>
                  <a:schemeClr val="tx1"/>
                </a:solidFill>
                <a:latin typeface="NikoshBAN" pitchFamily="2" charset="0"/>
                <a:cs typeface="NikoshBAN" pitchFamily="2" charset="0"/>
              </a:rPr>
              <a:t>দিকে</a:t>
            </a:r>
            <a:endParaRPr lang="en-US" sz="2800" dirty="0">
              <a:solidFill>
                <a:schemeClr val="tx1"/>
              </a:solidFill>
              <a:latin typeface="NikoshBAN" panose="02000000000000000000" pitchFamily="2" charset="0"/>
              <a:cs typeface="NikoshBAN" panose="02000000000000000000" pitchFamily="2" charset="0"/>
            </a:endParaRPr>
          </a:p>
        </p:txBody>
      </p:sp>
      <p:sp>
        <p:nvSpPr>
          <p:cNvPr id="19" name="TextBox 18"/>
          <p:cNvSpPr txBox="1"/>
          <p:nvPr/>
        </p:nvSpPr>
        <p:spPr>
          <a:xfrm>
            <a:off x="523005" y="2771085"/>
            <a:ext cx="1478721"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solidFill>
                  <a:schemeClr val="tx1"/>
                </a:solidFill>
                <a:latin typeface="NikoshBAN" pitchFamily="2" charset="0"/>
              </a:rPr>
              <a:t>إِلَى </a:t>
            </a:r>
            <a:r>
              <a:rPr lang="ar-SA" sz="2800" b="1" dirty="0" smtClean="0">
                <a:solidFill>
                  <a:schemeClr val="tx1"/>
                </a:solidFill>
                <a:latin typeface="NikoshBAN" pitchFamily="2" charset="0"/>
              </a:rPr>
              <a:t>السَّمَاء</a:t>
            </a:r>
            <a:endParaRPr lang="en-US" sz="2800" dirty="0">
              <a:solidFill>
                <a:schemeClr val="tx1"/>
              </a:solidFill>
              <a:latin typeface="NikoshBAN" panose="02000000000000000000" pitchFamily="2" charset="0"/>
              <a:cs typeface="NikoshBAN" panose="02000000000000000000" pitchFamily="2" charset="0"/>
            </a:endParaRPr>
          </a:p>
        </p:txBody>
      </p:sp>
      <p:sp>
        <p:nvSpPr>
          <p:cNvPr id="22" name="TextBox 21"/>
          <p:cNvSpPr txBox="1"/>
          <p:nvPr/>
        </p:nvSpPr>
        <p:spPr>
          <a:xfrm>
            <a:off x="2479914" y="4987942"/>
            <a:ext cx="411300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তারপর </a:t>
            </a:r>
            <a:r>
              <a:rPr lang="bn-IN" sz="2800" b="1" dirty="0">
                <a:solidFill>
                  <a:schemeClr val="tx1"/>
                </a:solidFill>
                <a:latin typeface="NikoshBAN" pitchFamily="2" charset="0"/>
                <a:cs typeface="NikoshBAN" pitchFamily="2" charset="0"/>
              </a:rPr>
              <a:t>ঐ গুলোকে সুসংহত করলেন</a:t>
            </a:r>
            <a:endParaRPr lang="en-US" sz="2800" dirty="0">
              <a:solidFill>
                <a:schemeClr val="tx1"/>
              </a:solidFill>
              <a:latin typeface="NikoshBAN" panose="02000000000000000000" pitchFamily="2" charset="0"/>
              <a:cs typeface="NikoshBAN" panose="02000000000000000000" pitchFamily="2" charset="0"/>
            </a:endParaRPr>
          </a:p>
        </p:txBody>
      </p:sp>
      <p:sp>
        <p:nvSpPr>
          <p:cNvPr id="23" name="TextBox 22"/>
          <p:cNvSpPr txBox="1"/>
          <p:nvPr/>
        </p:nvSpPr>
        <p:spPr>
          <a:xfrm>
            <a:off x="2441814" y="3500517"/>
            <a:ext cx="1896374"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প্রত্যেক </a:t>
            </a:r>
            <a:r>
              <a:rPr lang="bn-IN" sz="2800" b="1" dirty="0">
                <a:solidFill>
                  <a:schemeClr val="tx1"/>
                </a:solidFill>
                <a:latin typeface="NikoshBAN" pitchFamily="2" charset="0"/>
                <a:cs typeface="NikoshBAN" pitchFamily="2" charset="0"/>
              </a:rPr>
              <a:t>বিষয়ে</a:t>
            </a:r>
            <a:endParaRPr lang="en-US" sz="2800" dirty="0">
              <a:solidFill>
                <a:schemeClr val="tx1"/>
              </a:solidFill>
              <a:latin typeface="NikoshBAN" panose="02000000000000000000" pitchFamily="2" charset="0"/>
              <a:cs typeface="NikoshBAN" panose="02000000000000000000" pitchFamily="2" charset="0"/>
            </a:endParaRPr>
          </a:p>
        </p:txBody>
      </p:sp>
      <p:sp>
        <p:nvSpPr>
          <p:cNvPr id="24" name="TextBox 23"/>
          <p:cNvSpPr txBox="1"/>
          <p:nvPr/>
        </p:nvSpPr>
        <p:spPr>
          <a:xfrm>
            <a:off x="523005" y="4981593"/>
            <a:ext cx="11430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solidFill>
                  <a:schemeClr val="tx1"/>
                </a:solidFill>
                <a:latin typeface="NikoshBAN" pitchFamily="2" charset="0"/>
              </a:rPr>
              <a:t>فَسَوَّاهُنَّ</a:t>
            </a:r>
            <a:endParaRPr lang="en-US" sz="2800" dirty="0">
              <a:solidFill>
                <a:schemeClr val="tx1"/>
              </a:solidFill>
              <a:latin typeface="NikoshBAN" panose="02000000000000000000" pitchFamily="2" charset="0"/>
              <a:cs typeface="NikoshBAN" panose="02000000000000000000" pitchFamily="2" charset="0"/>
            </a:endParaRPr>
          </a:p>
        </p:txBody>
      </p:sp>
      <p:sp>
        <p:nvSpPr>
          <p:cNvPr id="25" name="TextBox 24"/>
          <p:cNvSpPr txBox="1"/>
          <p:nvPr/>
        </p:nvSpPr>
        <p:spPr>
          <a:xfrm>
            <a:off x="513286" y="3500517"/>
            <a:ext cx="1372944"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solidFill>
                  <a:schemeClr val="tx1"/>
                </a:solidFill>
                <a:latin typeface="NikoshBAN" pitchFamily="2" charset="0"/>
              </a:rPr>
              <a:t>بِكُلِّ </a:t>
            </a:r>
            <a:r>
              <a:rPr lang="ar-SA" sz="2800" b="1" dirty="0" smtClean="0">
                <a:solidFill>
                  <a:schemeClr val="tx1"/>
                </a:solidFill>
                <a:latin typeface="NikoshBAN" pitchFamily="2" charset="0"/>
              </a:rPr>
              <a:t>شَيْءٍ</a:t>
            </a:r>
            <a:endParaRPr lang="en-US" sz="2800" dirty="0">
              <a:solidFill>
                <a:schemeClr val="tx1"/>
              </a:solidFill>
              <a:latin typeface="NikoshBAN" panose="02000000000000000000" pitchFamily="2" charset="0"/>
              <a:cs typeface="NikoshBAN" panose="02000000000000000000" pitchFamily="2" charset="0"/>
            </a:endParaRPr>
          </a:p>
        </p:txBody>
      </p:sp>
      <p:sp>
        <p:nvSpPr>
          <p:cNvPr id="26" name="TextBox 25"/>
          <p:cNvSpPr txBox="1"/>
          <p:nvPr/>
        </p:nvSpPr>
        <p:spPr>
          <a:xfrm>
            <a:off x="7253285" y="3496144"/>
            <a:ext cx="1600200"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a:t>
            </a:r>
            <a:r>
              <a:rPr lang="en-US" sz="2800" b="1" dirty="0" err="1" smtClean="0">
                <a:latin typeface="NikoshBAN" pitchFamily="2" charset="0"/>
                <a:cs typeface="NikoshBAN" pitchFamily="2" charset="0"/>
              </a:rPr>
              <a:t>তপর</a:t>
            </a:r>
            <a:r>
              <a:rPr lang="bn-IN" sz="2800" b="1" dirty="0" smtClean="0">
                <a:latin typeface="NikoshBAN" pitchFamily="2" charset="0"/>
                <a:cs typeface="NikoshBAN" pitchFamily="2" charset="0"/>
              </a:rPr>
              <a:t> </a:t>
            </a:r>
            <a:r>
              <a:rPr lang="bn-IN" sz="2800" b="1" dirty="0">
                <a:latin typeface="NikoshBAN" pitchFamily="2" charset="0"/>
                <a:cs typeface="NikoshBAN" pitchFamily="2" charset="0"/>
              </a:rPr>
              <a:t>তিনি</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7160865" y="4291720"/>
            <a:ext cx="1959322"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সবিশেষ </a:t>
            </a:r>
            <a:r>
              <a:rPr lang="bn-IN" sz="2800" b="1" dirty="0">
                <a:latin typeface="NikoshBAN" pitchFamily="2" charset="0"/>
                <a:cs typeface="NikoshBAN" pitchFamily="2" charset="0"/>
              </a:rPr>
              <a:t>অবহিত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6015035" y="4296596"/>
            <a:ext cx="876300"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عَلِيمٌ</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3358730" y="11974"/>
            <a:ext cx="2171700" cy="76944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4400" b="1" dirty="0" err="1" smtClean="0">
                <a:latin typeface="NikoshBAN" pitchFamily="2" charset="0"/>
                <a:cs typeface="NikoshBAN" pitchFamily="2" charset="0"/>
              </a:rPr>
              <a:t>শাব্দিক</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অর্থ</a:t>
            </a:r>
            <a:endParaRPr lang="en-US" sz="4400" b="1" dirty="0">
              <a:latin typeface="NikoshBAN" pitchFamily="2" charset="0"/>
              <a:cs typeface="NikoshBAN" pitchFamily="2" charset="0"/>
            </a:endParaRPr>
          </a:p>
        </p:txBody>
      </p:sp>
      <p:sp>
        <p:nvSpPr>
          <p:cNvPr id="31" name="TextBox 30"/>
          <p:cNvSpPr txBox="1"/>
          <p:nvPr/>
        </p:nvSpPr>
        <p:spPr>
          <a:xfrm>
            <a:off x="2479914" y="4285867"/>
            <a:ext cx="12954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solidFill>
                  <a:schemeClr val="tx1"/>
                </a:solidFill>
                <a:latin typeface="NikoshBAN" pitchFamily="2" charset="0"/>
                <a:cs typeface="NikoshBAN" pitchFamily="2" charset="0"/>
              </a:rPr>
              <a:t>সপ্তাকাশে</a:t>
            </a:r>
            <a:endParaRPr lang="en-US" sz="2800" dirty="0">
              <a:solidFill>
                <a:schemeClr val="tx1"/>
              </a:solidFill>
              <a:latin typeface="NikoshBAN" panose="02000000000000000000" pitchFamily="2" charset="0"/>
              <a:cs typeface="NikoshBAN" panose="02000000000000000000" pitchFamily="2" charset="0"/>
            </a:endParaRPr>
          </a:p>
        </p:txBody>
      </p:sp>
      <p:sp>
        <p:nvSpPr>
          <p:cNvPr id="32" name="TextBox 31"/>
          <p:cNvSpPr txBox="1"/>
          <p:nvPr/>
        </p:nvSpPr>
        <p:spPr>
          <a:xfrm>
            <a:off x="496965" y="4269616"/>
            <a:ext cx="1745673"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solidFill>
                  <a:schemeClr val="tx1"/>
                </a:solidFill>
                <a:latin typeface="NikoshBAN" pitchFamily="2" charset="0"/>
              </a:rPr>
              <a:t>سَبْعَ </a:t>
            </a:r>
            <a:r>
              <a:rPr lang="ar-SA" sz="2800" b="1" dirty="0" smtClean="0">
                <a:solidFill>
                  <a:schemeClr val="tx1"/>
                </a:solidFill>
                <a:latin typeface="NikoshBAN" pitchFamily="2" charset="0"/>
              </a:rPr>
              <a:t>سَمَاوَاتٍ</a:t>
            </a:r>
            <a:endParaRPr lang="en-US" sz="2800" dirty="0">
              <a:solidFill>
                <a:schemeClr val="tx1"/>
              </a:solidFill>
              <a:latin typeface="NikoshBAN" panose="02000000000000000000" pitchFamily="2" charset="0"/>
              <a:cs typeface="NikoshBAN" panose="02000000000000000000" pitchFamily="2" charset="0"/>
            </a:endParaRPr>
          </a:p>
        </p:txBody>
      </p:sp>
      <p:sp>
        <p:nvSpPr>
          <p:cNvPr id="33" name="TextBox 32"/>
          <p:cNvSpPr txBox="1"/>
          <p:nvPr/>
        </p:nvSpPr>
        <p:spPr>
          <a:xfrm>
            <a:off x="6015035" y="3516126"/>
            <a:ext cx="830283"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وَهُوَ</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232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500" fill="hold"/>
                                        <p:tgtEl>
                                          <p:spTgt spid="6"/>
                                        </p:tgtEl>
                                        <p:attrNameLst>
                                          <p:attrName>ppt_x</p:attrName>
                                        </p:attrNameLst>
                                      </p:cBhvr>
                                      <p:tavLst>
                                        <p:tav tm="0">
                                          <p:val>
                                            <p:strVal val="#ppt_x"/>
                                          </p:val>
                                        </p:tav>
                                        <p:tav tm="100000">
                                          <p:val>
                                            <p:strVal val="#ppt_x"/>
                                          </p:val>
                                        </p:tav>
                                      </p:tavLst>
                                    </p:anim>
                                    <p:anim calcmode="lin" valueType="num">
                                      <p:cBhvr additive="base">
                                        <p:cTn id="8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ppt_x"/>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additive="base">
                                        <p:cTn id="103" dur="500" fill="hold"/>
                                        <p:tgtEl>
                                          <p:spTgt spid="26"/>
                                        </p:tgtEl>
                                        <p:attrNameLst>
                                          <p:attrName>ppt_x</p:attrName>
                                        </p:attrNameLst>
                                      </p:cBhvr>
                                      <p:tavLst>
                                        <p:tav tm="0">
                                          <p:val>
                                            <p:strVal val="#ppt_x"/>
                                          </p:val>
                                        </p:tav>
                                        <p:tav tm="100000">
                                          <p:val>
                                            <p:strVal val="#ppt_x"/>
                                          </p:val>
                                        </p:tav>
                                      </p:tavLst>
                                    </p:anim>
                                    <p:anim calcmode="lin" valueType="num">
                                      <p:cBhvr additive="base">
                                        <p:cTn id="10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2"/>
                                        </p:tgtEl>
                                        <p:attrNameLst>
                                          <p:attrName>style.visibility</p:attrName>
                                        </p:attrNameLst>
                                      </p:cBhvr>
                                      <p:to>
                                        <p:strVal val="visible"/>
                                      </p:to>
                                    </p:set>
                                    <p:anim calcmode="lin" valueType="num">
                                      <p:cBhvr additive="base">
                                        <p:cTn id="109" dur="500" fill="hold"/>
                                        <p:tgtEl>
                                          <p:spTgt spid="32"/>
                                        </p:tgtEl>
                                        <p:attrNameLst>
                                          <p:attrName>ppt_x</p:attrName>
                                        </p:attrNameLst>
                                      </p:cBhvr>
                                      <p:tavLst>
                                        <p:tav tm="0">
                                          <p:val>
                                            <p:strVal val="#ppt_x"/>
                                          </p:val>
                                        </p:tav>
                                        <p:tav tm="100000">
                                          <p:val>
                                            <p:strVal val="#ppt_x"/>
                                          </p:val>
                                        </p:tav>
                                      </p:tavLst>
                                    </p:anim>
                                    <p:anim calcmode="lin" valueType="num">
                                      <p:cBhvr additive="base">
                                        <p:cTn id="11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additive="base">
                                        <p:cTn id="115" dur="500" fill="hold"/>
                                        <p:tgtEl>
                                          <p:spTgt spid="31"/>
                                        </p:tgtEl>
                                        <p:attrNameLst>
                                          <p:attrName>ppt_x</p:attrName>
                                        </p:attrNameLst>
                                      </p:cBhvr>
                                      <p:tavLst>
                                        <p:tav tm="0">
                                          <p:val>
                                            <p:strVal val="#ppt_x"/>
                                          </p:val>
                                        </p:tav>
                                        <p:tav tm="100000">
                                          <p:val>
                                            <p:strVal val="#ppt_x"/>
                                          </p:val>
                                        </p:tav>
                                      </p:tavLst>
                                    </p:anim>
                                    <p:anim calcmode="lin" valueType="num">
                                      <p:cBhvr additive="base">
                                        <p:cTn id="11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 calcmode="lin" valueType="num">
                                      <p:cBhvr additive="base">
                                        <p:cTn id="127" dur="500" fill="hold"/>
                                        <p:tgtEl>
                                          <p:spTgt spid="28"/>
                                        </p:tgtEl>
                                        <p:attrNameLst>
                                          <p:attrName>ppt_x</p:attrName>
                                        </p:attrNameLst>
                                      </p:cBhvr>
                                      <p:tavLst>
                                        <p:tav tm="0">
                                          <p:val>
                                            <p:strVal val="#ppt_x"/>
                                          </p:val>
                                        </p:tav>
                                        <p:tav tm="100000">
                                          <p:val>
                                            <p:strVal val="#ppt_x"/>
                                          </p:val>
                                        </p:tav>
                                      </p:tavLst>
                                    </p:anim>
                                    <p:anim calcmode="lin" valueType="num">
                                      <p:cBhvr additive="base">
                                        <p:cTn id="12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ppt_x"/>
                                          </p:val>
                                        </p:tav>
                                        <p:tav tm="100000">
                                          <p:val>
                                            <p:strVal val="#ppt_x"/>
                                          </p:val>
                                        </p:tav>
                                      </p:tavLst>
                                    </p:anim>
                                    <p:anim calcmode="lin" valueType="num">
                                      <p:cBhvr additive="base">
                                        <p:cTn id="13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2"/>
                                        </p:tgtEl>
                                        <p:attrNameLst>
                                          <p:attrName>style.visibility</p:attrName>
                                        </p:attrNameLst>
                                      </p:cBhvr>
                                      <p:to>
                                        <p:strVal val="visible"/>
                                      </p:to>
                                    </p:set>
                                    <p:anim calcmode="lin" valueType="num">
                                      <p:cBhvr additive="base">
                                        <p:cTn id="139" dur="500" fill="hold"/>
                                        <p:tgtEl>
                                          <p:spTgt spid="22"/>
                                        </p:tgtEl>
                                        <p:attrNameLst>
                                          <p:attrName>ppt_x</p:attrName>
                                        </p:attrNameLst>
                                      </p:cBhvr>
                                      <p:tavLst>
                                        <p:tav tm="0">
                                          <p:val>
                                            <p:strVal val="#ppt_x"/>
                                          </p:val>
                                        </p:tav>
                                        <p:tav tm="100000">
                                          <p:val>
                                            <p:strVal val="#ppt_x"/>
                                          </p:val>
                                        </p:tav>
                                      </p:tavLst>
                                    </p:anim>
                                    <p:anim calcmode="lin" valueType="num">
                                      <p:cBhvr additive="base">
                                        <p:cTn id="1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9"/>
                                        </p:tgtEl>
                                        <p:attrNameLst>
                                          <p:attrName>style.visibility</p:attrName>
                                        </p:attrNameLst>
                                      </p:cBhvr>
                                      <p:to>
                                        <p:strVal val="visible"/>
                                      </p:to>
                                    </p:set>
                                    <p:anim calcmode="lin" valueType="num">
                                      <p:cBhvr additive="base">
                                        <p:cTn id="145" dur="500" fill="hold"/>
                                        <p:tgtEl>
                                          <p:spTgt spid="9"/>
                                        </p:tgtEl>
                                        <p:attrNameLst>
                                          <p:attrName>ppt_x</p:attrName>
                                        </p:attrNameLst>
                                      </p:cBhvr>
                                      <p:tavLst>
                                        <p:tav tm="0">
                                          <p:val>
                                            <p:strVal val="#ppt_x"/>
                                          </p:val>
                                        </p:tav>
                                        <p:tav tm="100000">
                                          <p:val>
                                            <p:strVal val="#ppt_x"/>
                                          </p:val>
                                        </p:tav>
                                      </p:tavLst>
                                    </p:anim>
                                    <p:anim calcmode="lin" valueType="num">
                                      <p:cBhvr additive="base">
                                        <p:cTn id="1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8"/>
                                        </p:tgtEl>
                                        <p:attrNameLst>
                                          <p:attrName>style.visibility</p:attrName>
                                        </p:attrNameLst>
                                      </p:cBhvr>
                                      <p:to>
                                        <p:strVal val="visible"/>
                                      </p:to>
                                    </p:set>
                                    <p:anim calcmode="lin" valueType="num">
                                      <p:cBhvr additive="base">
                                        <p:cTn id="151" dur="500" fill="hold"/>
                                        <p:tgtEl>
                                          <p:spTgt spid="8"/>
                                        </p:tgtEl>
                                        <p:attrNameLst>
                                          <p:attrName>ppt_x</p:attrName>
                                        </p:attrNameLst>
                                      </p:cBhvr>
                                      <p:tavLst>
                                        <p:tav tm="0">
                                          <p:val>
                                            <p:strVal val="#ppt_x"/>
                                          </p:val>
                                        </p:tav>
                                        <p:tav tm="100000">
                                          <p:val>
                                            <p:strVal val="#ppt_x"/>
                                          </p:val>
                                        </p:tav>
                                      </p:tavLst>
                                    </p:anim>
                                    <p:anim calcmode="lin" valueType="num">
                                      <p:cBhvr additive="base">
                                        <p:cTn id="1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8001000" cy="5632311"/>
          </a:xfrm>
          <a:prstGeom prst="rect">
            <a:avLst/>
          </a:prstGeom>
          <a:noFill/>
        </p:spPr>
        <p:txBody>
          <a:bodyPr wrap="square" rtlCol="0">
            <a:spAutoFit/>
          </a:bodyPr>
          <a:lstStyle/>
          <a:p>
            <a:r>
              <a:rPr lang="en-US" sz="6600" b="1" dirty="0" err="1" smtClean="0"/>
              <a:t>তারকীব</a:t>
            </a:r>
            <a:r>
              <a:rPr lang="en-US" sz="6600" b="1" dirty="0" err="1"/>
              <a:t>ঃ</a:t>
            </a:r>
            <a:endParaRPr lang="ar-SA" sz="6600" b="1" dirty="0" smtClean="0"/>
          </a:p>
          <a:p>
            <a:r>
              <a:rPr lang="ar-SA" sz="5400" b="1" dirty="0" smtClean="0"/>
              <a:t>ادعوا شهداءكم  </a:t>
            </a:r>
            <a:r>
              <a:rPr lang="ar-SA" sz="4800" dirty="0" smtClean="0"/>
              <a:t>-</a:t>
            </a:r>
            <a:r>
              <a:rPr lang="ar-SA" sz="4800" dirty="0" smtClean="0">
                <a:solidFill>
                  <a:srgbClr val="FF0000"/>
                </a:solidFill>
              </a:rPr>
              <a:t> ادعوا </a:t>
            </a:r>
            <a:r>
              <a:rPr lang="ar-SA" sz="4800" dirty="0" smtClean="0"/>
              <a:t>– فعل – فيه ضمير </a:t>
            </a:r>
            <a:r>
              <a:rPr lang="ar-SA" sz="4800" dirty="0" smtClean="0">
                <a:solidFill>
                  <a:srgbClr val="FF0000"/>
                </a:solidFill>
              </a:rPr>
              <a:t>انتم </a:t>
            </a:r>
            <a:r>
              <a:rPr lang="ar-SA" sz="4800" dirty="0" smtClean="0"/>
              <a:t>– فاعل-  </a:t>
            </a:r>
            <a:r>
              <a:rPr lang="ar-SA" sz="4800" dirty="0" smtClean="0">
                <a:solidFill>
                  <a:srgbClr val="FF0000"/>
                </a:solidFill>
              </a:rPr>
              <a:t>شهداء</a:t>
            </a:r>
            <a:r>
              <a:rPr lang="ar-SA" sz="4800" dirty="0" smtClean="0"/>
              <a:t> – مضاف </a:t>
            </a:r>
            <a:r>
              <a:rPr lang="ar-SA" sz="4800" dirty="0" smtClean="0">
                <a:solidFill>
                  <a:srgbClr val="FF0000"/>
                </a:solidFill>
              </a:rPr>
              <a:t> كم </a:t>
            </a:r>
            <a:r>
              <a:rPr lang="ar-SA" sz="4800" dirty="0" smtClean="0"/>
              <a:t>- مضاف اليه - واتَّصل المضاعف الي مضاعف اليه  المفعول به ، فاتَّصل الفعل والفاعل والمفعول به معًا الجملة الفعلية ،</a:t>
            </a:r>
            <a:r>
              <a:rPr lang="en-US" sz="4800" dirty="0" smtClean="0"/>
              <a:t> </a:t>
            </a:r>
            <a:endParaRPr lang="en-US" sz="4800" dirty="0"/>
          </a:p>
        </p:txBody>
      </p:sp>
    </p:spTree>
    <p:extLst>
      <p:ext uri="{BB962C8B-B14F-4D97-AF65-F5344CB8AC3E}">
        <p14:creationId xmlns:p14="http://schemas.microsoft.com/office/powerpoint/2010/main" val="65800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1" end="1"/>
                                            </p:txEl>
                                          </p:spTgt>
                                        </p:tgtEl>
                                        <p:attrNameLst>
                                          <p:attrName>ppt_w</p:attrName>
                                        </p:attrNameLst>
                                      </p:cBhvr>
                                    </p:anim>
                                    <p:anim by="(#ppt_w*0.50)" calcmode="lin" valueType="num">
                                      <p:cBhvr>
                                        <p:cTn id="14" dur="500" decel="50000" autoRev="1" fill="hold">
                                          <p:stCondLst>
                                            <p:cond delay="0"/>
                                          </p:stCondLst>
                                        </p:cTn>
                                        <p:tgtEl>
                                          <p:spTgt spid="2">
                                            <p:txEl>
                                              <p:pRg st="1" end="1"/>
                                            </p:txEl>
                                          </p:spTgt>
                                        </p:tgtEl>
                                        <p:attrNameLst>
                                          <p:attrName>ppt_x</p:attrName>
                                        </p:attrNameLst>
                                      </p:cBhvr>
                                    </p:anim>
                                    <p:anim from="(-#ppt_h/2)" to="(#ppt_y)" calcmode="lin" valueType="num">
                                      <p:cBhvr>
                                        <p:cTn id="15" dur="1000" fill="hold">
                                          <p:stCondLst>
                                            <p:cond delay="0"/>
                                          </p:stCondLst>
                                        </p:cTn>
                                        <p:tgtEl>
                                          <p:spTgt spid="2">
                                            <p:txEl>
                                              <p:pRg st="1" end="1"/>
                                            </p:txEl>
                                          </p:spTgt>
                                        </p:tgtEl>
                                        <p:attrNameLst>
                                          <p:attrName>ppt_y</p:attrName>
                                        </p:attrNameLst>
                                      </p:cBhvr>
                                    </p:anim>
                                    <p:animRot by="21600000">
                                      <p:cBhvr>
                                        <p:cTn id="16" dur="1000" fill="hold">
                                          <p:stCondLst>
                                            <p:cond delay="0"/>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057400"/>
            <a:ext cx="9144000" cy="6858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LightBAN" panose="02000000000000000000" pitchFamily="2" charset="0"/>
                <a:cs typeface="NikoshLightBAN" panose="02000000000000000000" pitchFamily="2" charset="0"/>
              </a:rPr>
              <a:t>২। কুরআ</a:t>
            </a:r>
            <a:r>
              <a:rPr lang="en-US" sz="2800" b="1" dirty="0" err="1" smtClean="0">
                <a:latin typeface="NikoshLightBAN" panose="02000000000000000000" pitchFamily="2" charset="0"/>
                <a:cs typeface="NikoshLightBAN" panose="02000000000000000000" pitchFamily="2" charset="0"/>
              </a:rPr>
              <a:t>নের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ব্যাপারে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কোন</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সন্দেহ</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পোষণ</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যাবে</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না</a:t>
            </a:r>
            <a:r>
              <a:rPr lang="en-US" sz="2800" b="1" dirty="0" smtClean="0">
                <a:latin typeface="NikoshLightBAN" panose="02000000000000000000" pitchFamily="2" charset="0"/>
                <a:cs typeface="NikoshLightBAN" panose="02000000000000000000" pitchFamily="2" charset="0"/>
              </a:rPr>
              <a:t>।</a:t>
            </a:r>
            <a:endParaRPr lang="en-US" sz="2800" b="1" dirty="0">
              <a:latin typeface="NikoshLightBAN" panose="02000000000000000000" pitchFamily="2" charset="0"/>
              <a:cs typeface="NikoshLightBAN" panose="02000000000000000000" pitchFamily="2" charset="0"/>
            </a:endParaRPr>
          </a:p>
        </p:txBody>
      </p:sp>
      <p:sp>
        <p:nvSpPr>
          <p:cNvPr id="4" name="Rectangle 3"/>
          <p:cNvSpPr/>
          <p:nvPr/>
        </p:nvSpPr>
        <p:spPr>
          <a:xfrm>
            <a:off x="1295400" y="57104"/>
            <a:ext cx="3236794" cy="830997"/>
          </a:xfrm>
          <a:prstGeom prst="rect">
            <a:avLst/>
          </a:prstGeom>
          <a:solidFill>
            <a:schemeClr val="tx1"/>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bn-BD" sz="4800" b="1" dirty="0">
                <a:solidFill>
                  <a:schemeClr val="bg1"/>
                </a:solidFill>
                <a:effectLst>
                  <a:outerShdw blurRad="38100" dist="38100" dir="2700000" algn="tl">
                    <a:srgbClr val="000000">
                      <a:alpha val="43137"/>
                    </a:srgbClr>
                  </a:outerShdw>
                </a:effectLst>
                <a:latin typeface="NikoshLightBAN" panose="02000000000000000000" pitchFamily="2" charset="0"/>
                <a:cs typeface="NikoshLightBAN" panose="02000000000000000000" pitchFamily="2" charset="0"/>
              </a:rPr>
              <a:t>আয়াতের শিক্ষা</a:t>
            </a:r>
            <a:endParaRPr lang="en-US" sz="4800" b="1" dirty="0">
              <a:solidFill>
                <a:schemeClr val="bg1"/>
              </a:solidFill>
              <a:effectLst>
                <a:outerShdw blurRad="38100" dist="38100" dir="2700000" algn="tl">
                  <a:srgbClr val="000000">
                    <a:alpha val="43137"/>
                  </a:srgbClr>
                </a:outerShdw>
              </a:effectLst>
              <a:latin typeface="NikoshLightBAN" panose="02000000000000000000" pitchFamily="2" charset="0"/>
              <a:cs typeface="NikoshLightBAN" panose="02000000000000000000" pitchFamily="2" charset="0"/>
            </a:endParaRPr>
          </a:p>
        </p:txBody>
      </p:sp>
      <p:sp>
        <p:nvSpPr>
          <p:cNvPr id="6" name="Rectangle 5"/>
          <p:cNvSpPr/>
          <p:nvPr/>
        </p:nvSpPr>
        <p:spPr>
          <a:xfrm>
            <a:off x="0" y="1209441"/>
            <a:ext cx="9144000"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a:spAutoFit/>
          </a:bodyPr>
          <a:lstStyle/>
          <a:p>
            <a:r>
              <a:rPr lang="bn-BD" sz="2800" b="1" dirty="0">
                <a:solidFill>
                  <a:schemeClr val="tx1"/>
                </a:solidFill>
                <a:latin typeface="NikoshLightBAN" panose="02000000000000000000" pitchFamily="2" charset="0"/>
                <a:cs typeface="NikoshLightBAN" panose="02000000000000000000" pitchFamily="2" charset="0"/>
              </a:rPr>
              <a:t>১। </a:t>
            </a:r>
            <a:r>
              <a:rPr lang="en-US" sz="2800" b="1" dirty="0" err="1" smtClean="0">
                <a:solidFill>
                  <a:schemeClr val="tx1"/>
                </a:solidFill>
                <a:latin typeface="NikoshLightBAN" panose="02000000000000000000" pitchFamily="2" charset="0"/>
                <a:cs typeface="NikoshLightBAN" panose="02000000000000000000" pitchFamily="2" charset="0"/>
              </a:rPr>
              <a:t>ইবাদত</a:t>
            </a:r>
            <a:r>
              <a:rPr lang="en-US" sz="2800" b="1" dirty="0" smtClean="0">
                <a:solidFill>
                  <a:schemeClr val="tx1"/>
                </a:solidFill>
                <a:latin typeface="NikoshLightBAN" panose="02000000000000000000" pitchFamily="2" charset="0"/>
                <a:cs typeface="NikoshLightBAN" panose="02000000000000000000" pitchFamily="2" charset="0"/>
              </a:rPr>
              <a:t> </a:t>
            </a:r>
            <a:r>
              <a:rPr lang="en-US" sz="2800" b="1" dirty="0" err="1" smtClean="0">
                <a:solidFill>
                  <a:schemeClr val="tx1"/>
                </a:solidFill>
                <a:latin typeface="NikoshLightBAN" panose="02000000000000000000" pitchFamily="2" charset="0"/>
                <a:cs typeface="NikoshLightBAN" panose="02000000000000000000" pitchFamily="2" charset="0"/>
              </a:rPr>
              <a:t>করতে</a:t>
            </a:r>
            <a:r>
              <a:rPr lang="en-US" sz="2800" b="1" dirty="0" smtClean="0">
                <a:solidFill>
                  <a:schemeClr val="tx1"/>
                </a:solidFill>
                <a:latin typeface="NikoshLightBAN" panose="02000000000000000000" pitchFamily="2" charset="0"/>
                <a:cs typeface="NikoshLightBAN" panose="02000000000000000000" pitchFamily="2" charset="0"/>
              </a:rPr>
              <a:t> </a:t>
            </a:r>
            <a:r>
              <a:rPr lang="en-US" sz="2800" b="1" dirty="0" err="1" smtClean="0">
                <a:solidFill>
                  <a:schemeClr val="tx1"/>
                </a:solidFill>
                <a:latin typeface="NikoshLightBAN" panose="02000000000000000000" pitchFamily="2" charset="0"/>
                <a:cs typeface="NikoshLightBAN" panose="02000000000000000000" pitchFamily="2" charset="0"/>
              </a:rPr>
              <a:t>হবে</a:t>
            </a:r>
            <a:r>
              <a:rPr lang="en-US" sz="2800" b="1" dirty="0" smtClean="0">
                <a:solidFill>
                  <a:schemeClr val="tx1"/>
                </a:solidFill>
                <a:latin typeface="NikoshLightBAN" panose="02000000000000000000" pitchFamily="2" charset="0"/>
                <a:cs typeface="NikoshLightBAN" panose="02000000000000000000" pitchFamily="2" charset="0"/>
              </a:rPr>
              <a:t> </a:t>
            </a:r>
            <a:r>
              <a:rPr lang="en-US" sz="2800" b="1" dirty="0" err="1" smtClean="0">
                <a:solidFill>
                  <a:schemeClr val="tx1"/>
                </a:solidFill>
                <a:latin typeface="NikoshLightBAN" panose="02000000000000000000" pitchFamily="2" charset="0"/>
                <a:cs typeface="NikoshLightBAN" panose="02000000000000000000" pitchFamily="2" charset="0"/>
              </a:rPr>
              <a:t>একমাত্র</a:t>
            </a:r>
            <a:r>
              <a:rPr lang="en-US" sz="2800" b="1" dirty="0" smtClean="0">
                <a:solidFill>
                  <a:schemeClr val="tx1"/>
                </a:solidFill>
                <a:latin typeface="NikoshLightBAN" panose="02000000000000000000" pitchFamily="2" charset="0"/>
                <a:cs typeface="NikoshLightBAN" panose="02000000000000000000" pitchFamily="2" charset="0"/>
              </a:rPr>
              <a:t> </a:t>
            </a:r>
            <a:r>
              <a:rPr lang="en-US" sz="2800" b="1" dirty="0" err="1" smtClean="0">
                <a:solidFill>
                  <a:schemeClr val="tx1"/>
                </a:solidFill>
                <a:latin typeface="NikoshLightBAN" panose="02000000000000000000" pitchFamily="2" charset="0"/>
                <a:cs typeface="NikoshLightBAN" panose="02000000000000000000" pitchFamily="2" charset="0"/>
              </a:rPr>
              <a:t>আল্লাহ</a:t>
            </a:r>
            <a:r>
              <a:rPr lang="en-US" sz="2800" b="1" dirty="0" smtClean="0">
                <a:solidFill>
                  <a:schemeClr val="tx1"/>
                </a:solidFill>
                <a:latin typeface="NikoshLightBAN" panose="02000000000000000000" pitchFamily="2" charset="0"/>
                <a:cs typeface="NikoshLightBAN" panose="02000000000000000000" pitchFamily="2" charset="0"/>
              </a:rPr>
              <a:t> </a:t>
            </a:r>
            <a:r>
              <a:rPr lang="en-US" sz="2800" b="1" dirty="0" err="1" smtClean="0">
                <a:solidFill>
                  <a:schemeClr val="tx1"/>
                </a:solidFill>
                <a:latin typeface="NikoshLightBAN" panose="02000000000000000000" pitchFamily="2" charset="0"/>
                <a:cs typeface="NikoshLightBAN" panose="02000000000000000000" pitchFamily="2" charset="0"/>
              </a:rPr>
              <a:t>তায়ালার</a:t>
            </a:r>
            <a:r>
              <a:rPr lang="en-US" sz="2800" b="1" dirty="0" smtClean="0">
                <a:solidFill>
                  <a:schemeClr val="tx1"/>
                </a:solidFill>
                <a:latin typeface="NikoshLightBAN" panose="02000000000000000000" pitchFamily="2" charset="0"/>
                <a:cs typeface="NikoshLightBAN" panose="02000000000000000000" pitchFamily="2" charset="0"/>
              </a:rPr>
              <a:t>।</a:t>
            </a:r>
            <a:endParaRPr lang="en-US" sz="2800" b="1" dirty="0">
              <a:solidFill>
                <a:schemeClr val="tx1"/>
              </a:solidFill>
              <a:latin typeface="NikoshLightBAN" panose="02000000000000000000" pitchFamily="2" charset="0"/>
              <a:cs typeface="NikoshLightBAN" panose="02000000000000000000" pitchFamily="2" charset="0"/>
            </a:endParaRPr>
          </a:p>
        </p:txBody>
      </p:sp>
      <p:sp>
        <p:nvSpPr>
          <p:cNvPr id="7" name="Title 1"/>
          <p:cNvSpPr txBox="1">
            <a:spLocks/>
          </p:cNvSpPr>
          <p:nvPr/>
        </p:nvSpPr>
        <p:spPr>
          <a:xfrm>
            <a:off x="0" y="2971800"/>
            <a:ext cx="9144000" cy="64617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LightBAN" panose="02000000000000000000" pitchFamily="2" charset="0"/>
                <a:cs typeface="NikoshLightBAN" panose="02000000000000000000" pitchFamily="2" charset="0"/>
              </a:rPr>
              <a:t>৩। </a:t>
            </a:r>
            <a:r>
              <a:rPr lang="en-US" sz="2800" b="1" dirty="0" err="1" smtClean="0">
                <a:latin typeface="NikoshLightBAN" panose="02000000000000000000" pitchFamily="2" charset="0"/>
                <a:cs typeface="NikoshLightBAN" panose="02000000000000000000" pitchFamily="2" charset="0"/>
              </a:rPr>
              <a:t>জাহান্নামের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আগুনকে</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ভয়</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করতে</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হবে</a:t>
            </a:r>
            <a:r>
              <a:rPr lang="en-US" sz="2800" b="1" dirty="0" smtClean="0">
                <a:latin typeface="NikoshLightBAN" panose="02000000000000000000" pitchFamily="2" charset="0"/>
                <a:cs typeface="NikoshLightBAN" panose="02000000000000000000" pitchFamily="2" charset="0"/>
              </a:rPr>
              <a:t>।</a:t>
            </a:r>
            <a:endParaRPr lang="en-US" sz="2800" b="1" dirty="0">
              <a:latin typeface="NikoshLightBAN" panose="02000000000000000000" pitchFamily="2" charset="0"/>
              <a:cs typeface="NikoshLightBAN" panose="02000000000000000000" pitchFamily="2" charset="0"/>
            </a:endParaRPr>
          </a:p>
        </p:txBody>
      </p:sp>
      <p:sp>
        <p:nvSpPr>
          <p:cNvPr id="8" name="Title 1"/>
          <p:cNvSpPr txBox="1">
            <a:spLocks/>
          </p:cNvSpPr>
          <p:nvPr/>
        </p:nvSpPr>
        <p:spPr>
          <a:xfrm>
            <a:off x="0" y="3733800"/>
            <a:ext cx="9144000" cy="604567"/>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LightBAN" panose="02000000000000000000" pitchFamily="2" charset="0"/>
                <a:cs typeface="NikoshLightBAN" panose="02000000000000000000" pitchFamily="2" charset="0"/>
              </a:rPr>
              <a:t>৪। </a:t>
            </a:r>
            <a:r>
              <a:rPr lang="en-US" sz="2800" b="1" dirty="0" err="1" smtClean="0">
                <a:latin typeface="NikoshLightBAN" panose="02000000000000000000" pitchFamily="2" charset="0"/>
                <a:cs typeface="NikoshLightBAN" panose="02000000000000000000" pitchFamily="2" charset="0"/>
              </a:rPr>
              <a:t>যারা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ঈমান</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আনে</a:t>
            </a:r>
            <a:r>
              <a:rPr lang="en-US" sz="2800" b="1" dirty="0" smtClean="0">
                <a:latin typeface="NikoshLightBAN" panose="02000000000000000000" pitchFamily="2" charset="0"/>
                <a:cs typeface="NikoshLightBAN" panose="02000000000000000000" pitchFamily="2" charset="0"/>
              </a:rPr>
              <a:t> ও </a:t>
            </a:r>
            <a:r>
              <a:rPr lang="en-US" sz="2800" b="1" dirty="0" err="1" smtClean="0">
                <a:latin typeface="NikoshLightBAN" panose="02000000000000000000" pitchFamily="2" charset="0"/>
                <a:cs typeface="NikoshLightBAN" panose="02000000000000000000" pitchFamily="2" charset="0"/>
              </a:rPr>
              <a:t>সৎকাজ</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তাদের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জন্য</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রয়েছে</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সুসংবাদ</a:t>
            </a:r>
            <a:r>
              <a:rPr lang="en-US" sz="2800" b="1" dirty="0" smtClean="0">
                <a:latin typeface="NikoshLightBAN" panose="02000000000000000000" pitchFamily="2" charset="0"/>
                <a:cs typeface="NikoshLightBAN" panose="02000000000000000000" pitchFamily="2" charset="0"/>
              </a:rPr>
              <a:t>।</a:t>
            </a:r>
            <a:endParaRPr lang="en-US" sz="2800" b="1" dirty="0">
              <a:latin typeface="NikoshLightBAN" panose="02000000000000000000" pitchFamily="2" charset="0"/>
              <a:cs typeface="NikoshLightBAN" panose="02000000000000000000" pitchFamily="2" charset="0"/>
            </a:endParaRPr>
          </a:p>
        </p:txBody>
      </p:sp>
      <p:sp>
        <p:nvSpPr>
          <p:cNvPr id="9" name="Title 1"/>
          <p:cNvSpPr txBox="1">
            <a:spLocks/>
          </p:cNvSpPr>
          <p:nvPr/>
        </p:nvSpPr>
        <p:spPr>
          <a:xfrm>
            <a:off x="0" y="4572000"/>
            <a:ext cx="9144000" cy="5334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solidFill>
                  <a:schemeClr val="accent3">
                    <a:lumMod val="50000"/>
                  </a:schemeClr>
                </a:solidFill>
                <a:latin typeface="NikoshLightBAN" panose="02000000000000000000" pitchFamily="2" charset="0"/>
                <a:cs typeface="NikoshLightBAN" panose="02000000000000000000" pitchFamily="2" charset="0"/>
              </a:rPr>
              <a:t>৫।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জান্নাতে</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সকল</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ধরণের</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ফল</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খেতে</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দেয়া</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 </a:t>
            </a:r>
            <a:r>
              <a:rPr lang="en-US" sz="2800" b="1" dirty="0" err="1" smtClean="0">
                <a:solidFill>
                  <a:schemeClr val="accent3">
                    <a:lumMod val="50000"/>
                  </a:schemeClr>
                </a:solidFill>
                <a:latin typeface="NikoshLightBAN" panose="02000000000000000000" pitchFamily="2" charset="0"/>
                <a:cs typeface="NikoshLightBAN" panose="02000000000000000000" pitchFamily="2" charset="0"/>
              </a:rPr>
              <a:t>হবে</a:t>
            </a:r>
            <a:r>
              <a:rPr lang="en-US" sz="2800" b="1" dirty="0" smtClean="0">
                <a:solidFill>
                  <a:schemeClr val="accent3">
                    <a:lumMod val="50000"/>
                  </a:schemeClr>
                </a:solidFill>
                <a:latin typeface="NikoshLightBAN" panose="02000000000000000000" pitchFamily="2" charset="0"/>
                <a:cs typeface="NikoshLightBAN" panose="02000000000000000000" pitchFamily="2" charset="0"/>
              </a:rPr>
              <a:t>।</a:t>
            </a:r>
            <a:endParaRPr lang="en-US" sz="2800" b="1" dirty="0">
              <a:latin typeface="NikoshLightBAN" panose="02000000000000000000" pitchFamily="2" charset="0"/>
              <a:cs typeface="NikoshLightBAN" panose="02000000000000000000" pitchFamily="2" charset="0"/>
            </a:endParaRPr>
          </a:p>
        </p:txBody>
      </p:sp>
      <p:sp>
        <p:nvSpPr>
          <p:cNvPr id="10" name="Title 1"/>
          <p:cNvSpPr txBox="1">
            <a:spLocks/>
          </p:cNvSpPr>
          <p:nvPr/>
        </p:nvSpPr>
        <p:spPr>
          <a:xfrm>
            <a:off x="0" y="5410200"/>
            <a:ext cx="9067737" cy="6096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a:t>
            </a:r>
            <a:r>
              <a:rPr lang="bn-BD" sz="2800" b="1" dirty="0" smtClean="0">
                <a:latin typeface="NikoshLightBAN" panose="02000000000000000000" pitchFamily="2" charset="0"/>
                <a:cs typeface="NikoshLightBAN" panose="02000000000000000000" pitchFamily="2" charset="0"/>
              </a:rPr>
              <a:t>। আ</a:t>
            </a:r>
            <a:r>
              <a:rPr lang="en-US" sz="2800" b="1" dirty="0" err="1" smtClean="0">
                <a:latin typeface="NikoshLightBAN" panose="02000000000000000000" pitchFamily="2" charset="0"/>
                <a:cs typeface="NikoshLightBAN" panose="02000000000000000000" pitchFamily="2" charset="0"/>
              </a:rPr>
              <a:t>মরা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আল্লাহর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কাছ</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থেকে</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এসেছি</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আবার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তার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কাছেই</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ফিরে</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যেতে</a:t>
            </a:r>
            <a:r>
              <a:rPr lang="en-US" sz="2800" b="1" dirty="0" smtClean="0">
                <a:latin typeface="NikoshLightBAN" panose="02000000000000000000" pitchFamily="2" charset="0"/>
                <a:cs typeface="NikoshLightBAN" panose="02000000000000000000" pitchFamily="2" charset="0"/>
              </a:rPr>
              <a:t> </a:t>
            </a:r>
            <a:r>
              <a:rPr lang="en-US" sz="2800" b="1" dirty="0" err="1" smtClean="0">
                <a:latin typeface="NikoshLightBAN" panose="02000000000000000000" pitchFamily="2" charset="0"/>
                <a:cs typeface="NikoshLightBAN" panose="02000000000000000000" pitchFamily="2" charset="0"/>
              </a:rPr>
              <a:t>হবে</a:t>
            </a:r>
            <a:r>
              <a:rPr lang="en-US" sz="2800" b="1" dirty="0" smtClean="0">
                <a:latin typeface="NikoshLightBAN" panose="02000000000000000000" pitchFamily="2" charset="0"/>
                <a:cs typeface="NikoshLightBAN" panose="02000000000000000000" pitchFamily="2" charset="0"/>
              </a:rPr>
              <a:t>।</a:t>
            </a:r>
            <a:r>
              <a:rPr lang="bn-BD" sz="2800" b="1" dirty="0" smtClean="0">
                <a:latin typeface="NikoshLightBAN" panose="02000000000000000000" pitchFamily="2" charset="0"/>
                <a:cs typeface="NikoshLightBAN" panose="02000000000000000000" pitchFamily="2" charset="0"/>
              </a:rPr>
              <a:t> </a:t>
            </a:r>
            <a:endParaRPr lang="en-US" sz="2800" b="1" dirty="0">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1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1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p:spPr>
        <p:style>
          <a:lnRef idx="2">
            <a:schemeClr val="accent1"/>
          </a:lnRef>
          <a:fillRef idx="1">
            <a:schemeClr val="lt1"/>
          </a:fillRef>
          <a:effectRef idx="0">
            <a:schemeClr val="accent1"/>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7" name="TextBox 6"/>
          <p:cNvSpPr txBox="1"/>
          <p:nvPr/>
        </p:nvSpPr>
        <p:spPr>
          <a:xfrm>
            <a:off x="609600" y="2895600"/>
            <a:ext cx="8277226" cy="2062103"/>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dirty="0" smtClean="0">
                <a:ln w="0"/>
                <a:effectLst>
                  <a:outerShdw blurRad="38100" dist="19050" dir="2700000" algn="tl" rotWithShape="0">
                    <a:schemeClr val="dk1">
                      <a:alpha val="40000"/>
                    </a:schemeClr>
                  </a:outerShdw>
                </a:effectLst>
                <a:latin typeface="NikoshBAN" pitchFamily="2" charset="0"/>
                <a:cs typeface="NikoshBAN" pitchFamily="2" charset="0"/>
              </a:rPr>
              <a:t>১। </a:t>
            </a:r>
            <a:r>
              <a:rPr lang="ar-SA" sz="3200" dirty="0">
                <a:ln w="0"/>
                <a:effectLst>
                  <a:outerShdw blurRad="38100" dist="19050" dir="2700000" algn="tl" rotWithShape="0">
                    <a:schemeClr val="dk1">
                      <a:alpha val="40000"/>
                    </a:schemeClr>
                  </a:outerShdw>
                </a:effectLst>
                <a:latin typeface="NikoshBAN" pitchFamily="2" charset="0"/>
              </a:rPr>
              <a:t>يَنقُضُونَ</a:t>
            </a:r>
            <a:r>
              <a:rPr lang="bn-BD" sz="3200" dirty="0" smtClean="0">
                <a:ln w="0"/>
                <a:effectLst>
                  <a:outerShdw blurRad="38100" dist="19050" dir="2700000" algn="tl" rotWithShape="0">
                    <a:schemeClr val="dk1">
                      <a:alpha val="40000"/>
                    </a:schemeClr>
                  </a:outerShdw>
                </a:effectLst>
                <a:latin typeface="NikoshBAN" pitchFamily="2" charset="0"/>
                <a:cs typeface="NikoshBAN" pitchFamily="2" charset="0"/>
              </a:rPr>
              <a:t>  শব্দের অর্থ </a:t>
            </a:r>
            <a:r>
              <a:rPr lang="en-US" sz="3200" dirty="0" err="1" smtClean="0">
                <a:ln w="0"/>
                <a:effectLst>
                  <a:outerShdw blurRad="38100" dist="19050" dir="2700000" algn="tl" rotWithShape="0">
                    <a:schemeClr val="dk1">
                      <a:alpha val="40000"/>
                    </a:schemeClr>
                  </a:outerShdw>
                </a:effectLst>
                <a:latin typeface="NikoshBAN" pitchFamily="2" charset="0"/>
                <a:cs typeface="NikoshBAN" pitchFamily="2" charset="0"/>
              </a:rPr>
              <a:t>কি</a:t>
            </a:r>
            <a:r>
              <a:rPr lang="bn-BD" sz="3200" dirty="0" smtClean="0">
                <a:ln w="0"/>
                <a:effectLst>
                  <a:outerShdw blurRad="38100" dist="19050" dir="2700000" algn="tl" rotWithShape="0">
                    <a:schemeClr val="dk1">
                      <a:alpha val="40000"/>
                    </a:schemeClr>
                  </a:outerShdw>
                </a:effectLst>
                <a:latin typeface="NikoshBAN" pitchFamily="2" charset="0"/>
                <a:cs typeface="NikoshBAN" pitchFamily="2" charset="0"/>
              </a:rPr>
              <a:t>?</a:t>
            </a:r>
            <a:endParaRPr lang="en-US" sz="3200" dirty="0" smtClean="0">
              <a:ln w="0"/>
              <a:effectLst>
                <a:outerShdw blurRad="38100" dist="19050" dir="2700000" algn="tl" rotWithShape="0">
                  <a:schemeClr val="dk1">
                    <a:alpha val="40000"/>
                  </a:schemeClr>
                </a:outerShdw>
              </a:effectLst>
              <a:latin typeface="NikoshBAN" pitchFamily="2" charset="0"/>
              <a:cs typeface="NikoshBAN" pitchFamily="2" charset="0"/>
            </a:endParaRPr>
          </a:p>
          <a:p>
            <a:r>
              <a:rPr lang="bn-BD" sz="3200" dirty="0">
                <a:ln w="0"/>
                <a:effectLst>
                  <a:outerShdw blurRad="38100" dist="19050" dir="2700000" algn="tl" rotWithShape="0">
                    <a:schemeClr val="dk1">
                      <a:alpha val="40000"/>
                    </a:schemeClr>
                  </a:outerShdw>
                </a:effectLst>
                <a:latin typeface="NikoshBAN" pitchFamily="2" charset="0"/>
                <a:cs typeface="NikoshBAN" pitchFamily="2" charset="0"/>
              </a:rPr>
              <a:t>২।</a:t>
            </a:r>
            <a:r>
              <a:rPr lang="bn-BD" sz="3200" dirty="0">
                <a:ln w="0"/>
                <a:effectLst>
                  <a:outerShdw blurRad="38100" dist="19050" dir="2700000" algn="tl" rotWithShape="0">
                    <a:schemeClr val="dk1">
                      <a:alpha val="40000"/>
                    </a:schemeClr>
                  </a:outerShdw>
                </a:effectLst>
                <a:latin typeface="NikoshBAN" pitchFamily="2" charset="0"/>
              </a:rPr>
              <a:t> </a:t>
            </a:r>
            <a:r>
              <a:rPr lang="ar-SA" sz="3200" dirty="0">
                <a:ln w="0"/>
                <a:effectLst>
                  <a:outerShdw blurRad="38100" dist="19050" dir="2700000" algn="tl" rotWithShape="0">
                    <a:schemeClr val="dk1">
                      <a:alpha val="40000"/>
                    </a:schemeClr>
                  </a:outerShdw>
                </a:effectLst>
                <a:latin typeface="NikoshBAN" pitchFamily="2" charset="0"/>
                <a:cs typeface="Times New Roman"/>
              </a:rPr>
              <a:t>يَا أَيُّهَا النَّاسُ اعْبُدُواْ رَبَّكُمُ الَّذِي خَلَقَكُمْ وَالَّذِينَ </a:t>
            </a:r>
          </a:p>
          <a:p>
            <a:r>
              <a:rPr lang="ar-SA" sz="3200" dirty="0">
                <a:ln w="0"/>
                <a:effectLst>
                  <a:outerShdw blurRad="38100" dist="19050" dir="2700000" algn="tl" rotWithShape="0">
                    <a:schemeClr val="dk1">
                      <a:alpha val="40000"/>
                    </a:schemeClr>
                  </a:outerShdw>
                </a:effectLst>
                <a:latin typeface="NikoshBAN" pitchFamily="2" charset="0"/>
                <a:cs typeface="Times New Roman"/>
              </a:rPr>
              <a:t>مِن قَبْلِكُمْ لَعَلَّكُم تتقون ،     َ</a:t>
            </a:r>
            <a:r>
              <a:rPr lang="en-US" sz="3200" dirty="0">
                <a:ln w="0"/>
                <a:effectLst>
                  <a:outerShdw blurRad="38100" dist="19050" dir="2700000" algn="tl" rotWithShape="0">
                    <a:schemeClr val="dk1">
                      <a:alpha val="40000"/>
                    </a:schemeClr>
                  </a:outerShdw>
                </a:effectLst>
                <a:latin typeface="NikoshBAN" pitchFamily="2" charset="0"/>
                <a:cs typeface="Times New Roman"/>
              </a:rPr>
              <a:t>  </a:t>
            </a:r>
            <a:r>
              <a:rPr lang="bn-BD" sz="3200" dirty="0">
                <a:ln w="0"/>
                <a:effectLst>
                  <a:outerShdw blurRad="38100" dist="19050" dir="2700000" algn="tl" rotWithShape="0">
                    <a:schemeClr val="dk1">
                      <a:alpha val="40000"/>
                    </a:schemeClr>
                  </a:outerShdw>
                </a:effectLst>
                <a:latin typeface="NikoshBAN" pitchFamily="2" charset="0"/>
                <a:cs typeface="NikoshBAN" pitchFamily="2" charset="0"/>
              </a:rPr>
              <a:t>আয়াতের অনুবাদ </a:t>
            </a:r>
            <a:r>
              <a:rPr lang="en-US" sz="3200" dirty="0" err="1" smtClean="0">
                <a:ln w="0"/>
                <a:effectLst>
                  <a:outerShdw blurRad="38100" dist="19050" dir="2700000" algn="tl" rotWithShape="0">
                    <a:schemeClr val="dk1">
                      <a:alpha val="40000"/>
                    </a:schemeClr>
                  </a:outerShdw>
                </a:effectLst>
                <a:latin typeface="NikoshBAN" pitchFamily="2" charset="0"/>
                <a:cs typeface="NikoshBAN" pitchFamily="2" charset="0"/>
              </a:rPr>
              <a:t>কর</a:t>
            </a:r>
            <a:r>
              <a:rPr lang="bn-BD" sz="3200" dirty="0" smtClean="0">
                <a:ln w="0"/>
                <a:effectLst>
                  <a:outerShdw blurRad="38100" dist="19050" dir="2700000" algn="tl" rotWithShape="0">
                    <a:schemeClr val="dk1">
                      <a:alpha val="40000"/>
                    </a:schemeClr>
                  </a:outerShdw>
                </a:effectLst>
                <a:latin typeface="NikoshBAN" pitchFamily="2" charset="0"/>
                <a:cs typeface="NikoshBAN" pitchFamily="2" charset="0"/>
              </a:rPr>
              <a:t>।</a:t>
            </a:r>
            <a:endParaRPr lang="bn-BD" sz="3200" dirty="0">
              <a:ln w="0"/>
              <a:effectLst>
                <a:outerShdw blurRad="38100" dist="19050" dir="2700000" algn="tl" rotWithShape="0">
                  <a:schemeClr val="dk1">
                    <a:alpha val="40000"/>
                  </a:schemeClr>
                </a:outerShdw>
              </a:effectLst>
              <a:latin typeface="NikoshBAN" pitchFamily="2" charset="0"/>
              <a:cs typeface="NikoshBAN" pitchFamily="2" charset="0"/>
            </a:endParaRPr>
          </a:p>
          <a:p>
            <a:r>
              <a:rPr lang="bn-BD" sz="3200" dirty="0">
                <a:ln w="0"/>
                <a:effectLst>
                  <a:outerShdw blurRad="38100" dist="19050" dir="2700000" algn="tl" rotWithShape="0">
                    <a:schemeClr val="dk1">
                      <a:alpha val="40000"/>
                    </a:schemeClr>
                  </a:outerShdw>
                </a:effectLst>
                <a:latin typeface="NikoshBAN" pitchFamily="2" charset="0"/>
                <a:cs typeface="NikoshBAN" pitchFamily="2" charset="0"/>
              </a:rPr>
              <a:t>৩। আয়াতের শিক্ষা </a:t>
            </a:r>
            <a:r>
              <a:rPr lang="en-US" sz="3200" dirty="0" err="1">
                <a:ln w="0"/>
                <a:effectLst>
                  <a:outerShdw blurRad="38100" dist="19050" dir="2700000" algn="tl" rotWithShape="0">
                    <a:schemeClr val="dk1">
                      <a:alpha val="40000"/>
                    </a:schemeClr>
                  </a:outerShdw>
                </a:effectLst>
                <a:latin typeface="NikoshBAN" pitchFamily="2" charset="0"/>
                <a:cs typeface="NikoshBAN" pitchFamily="2" charset="0"/>
              </a:rPr>
              <a:t>কি</a:t>
            </a:r>
            <a:r>
              <a:rPr lang="en-US" sz="3200"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dirty="0" err="1">
                <a:ln w="0"/>
                <a:effectLst>
                  <a:outerShdw blurRad="38100" dist="19050" dir="2700000" algn="tl" rotWithShape="0">
                    <a:schemeClr val="dk1">
                      <a:alpha val="40000"/>
                    </a:schemeClr>
                  </a:outerShdw>
                </a:effectLst>
                <a:latin typeface="NikoshBAN" pitchFamily="2" charset="0"/>
                <a:cs typeface="NikoshBAN" pitchFamily="2" charset="0"/>
              </a:rPr>
              <a:t>ব্যাখ্যা</a:t>
            </a:r>
            <a:r>
              <a:rPr lang="en-US" sz="3200"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dirty="0" err="1">
                <a:ln w="0"/>
                <a:effectLst>
                  <a:outerShdw blurRad="38100" dist="19050" dir="2700000" algn="tl" rotWithShape="0">
                    <a:schemeClr val="dk1">
                      <a:alpha val="40000"/>
                    </a:schemeClr>
                  </a:outerShdw>
                </a:effectLst>
                <a:latin typeface="NikoshBAN" pitchFamily="2" charset="0"/>
                <a:cs typeface="NikoshBAN" pitchFamily="2" charset="0"/>
              </a:rPr>
              <a:t>কর</a:t>
            </a:r>
            <a:r>
              <a:rPr lang="bn-BD" sz="3200"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dirty="0">
                <a:ln w="0"/>
                <a:effectLst>
                  <a:outerShdw blurRad="38100" dist="19050" dir="2700000" algn="tl" rotWithShape="0">
                    <a:schemeClr val="dk1">
                      <a:alpha val="40000"/>
                    </a:schemeClr>
                  </a:outerShdw>
                </a:effectLst>
                <a:latin typeface="NikoshBAN" pitchFamily="2" charset="0"/>
                <a:cs typeface="NikoshBAN" pitchFamily="2" charset="0"/>
              </a:rPr>
              <a:t> </a:t>
            </a:r>
            <a:r>
              <a:rPr lang="bn-IN" sz="3200" dirty="0" smtClean="0">
                <a:ln w="0"/>
                <a:effectLst>
                  <a:outerShdw blurRad="38100" dist="19050" dir="2700000" algn="tl" rotWithShape="0">
                    <a:schemeClr val="dk1">
                      <a:alpha val="40000"/>
                    </a:schemeClr>
                  </a:outerShdw>
                </a:effectLst>
                <a:latin typeface="NikoshBAN" pitchFamily="2" charset="0"/>
                <a:cs typeface="NikoshBAN" pitchFamily="2" charset="0"/>
              </a:rPr>
              <a:t> </a:t>
            </a:r>
            <a:endParaRPr lang="bn-BD" sz="3200" dirty="0" smtClean="0">
              <a:ln w="0"/>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wipe(left)">
                                      <p:cBhvr>
                                        <p:cTn id="14" dur="1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left)">
                                      <p:cBhvr>
                                        <p:cTn id="19" dur="1000"/>
                                        <p:tgtEl>
                                          <p:spTgt spid="7">
                                            <p:txEl>
                                              <p:pRg st="1" end="1"/>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304801"/>
            <a:ext cx="3352800" cy="761999"/>
          </a:xfrm>
          <a:ln/>
        </p:spPr>
        <p:style>
          <a:lnRef idx="2">
            <a:schemeClr val="accent1"/>
          </a:lnRef>
          <a:fillRef idx="1">
            <a:schemeClr val="lt1"/>
          </a:fillRef>
          <a:effectRef idx="0">
            <a:schemeClr val="accent1"/>
          </a:effectRef>
          <a:fontRef idx="minor">
            <a:schemeClr val="dk1"/>
          </a:fontRef>
        </p:style>
        <p:txBody>
          <a:bodyPr>
            <a:noAutofit/>
          </a:bodyPr>
          <a:lstStyle/>
          <a:p>
            <a:r>
              <a:rPr lang="bn-BD" sz="6600" b="1" dirty="0" smtClean="0">
                <a:solidFill>
                  <a:schemeClr val="tx1"/>
                </a:solidFill>
                <a:latin typeface="NikoshBAN" pitchFamily="2" charset="0"/>
                <a:cs typeface="NikoshBAN" pitchFamily="2" charset="0"/>
              </a:rPr>
              <a:t>দল</a:t>
            </a:r>
            <a:r>
              <a:rPr lang="en-US" sz="6600" b="1" dirty="0" err="1" smtClean="0">
                <a:solidFill>
                  <a:schemeClr val="tx1"/>
                </a:solidFill>
                <a:latin typeface="NikoshBAN" pitchFamily="2" charset="0"/>
                <a:cs typeface="NikoshBAN" pitchFamily="2" charset="0"/>
              </a:rPr>
              <a:t>গত</a:t>
            </a:r>
            <a:r>
              <a:rPr lang="bn-BD" sz="6600" b="1" dirty="0" smtClean="0">
                <a:solidFill>
                  <a:schemeClr val="tx1"/>
                </a:solidFill>
                <a:latin typeface="NikoshBAN" pitchFamily="2" charset="0"/>
                <a:cs typeface="NikoshBAN" pitchFamily="2" charset="0"/>
              </a:rPr>
              <a:t> কাজ </a:t>
            </a:r>
            <a:endParaRPr lang="en-US" sz="6600" b="1" dirty="0">
              <a:solidFill>
                <a:schemeClr val="tx1"/>
              </a:solidFill>
              <a:latin typeface="NikoshBAN" pitchFamily="2" charset="0"/>
              <a:cs typeface="NikoshBAN" pitchFamily="2" charset="0"/>
            </a:endParaRPr>
          </a:p>
        </p:txBody>
      </p:sp>
      <p:sp>
        <p:nvSpPr>
          <p:cNvPr id="5" name="Rectangle 4"/>
          <p:cNvSpPr/>
          <p:nvPr/>
        </p:nvSpPr>
        <p:spPr>
          <a:xfrm>
            <a:off x="466726" y="25146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rPr>
              <a:t>الَّذِي </a:t>
            </a:r>
            <a:r>
              <a:rPr lang="ar-SA" sz="2800" b="1" dirty="0">
                <a:latin typeface="NikoshBAN" pitchFamily="2" charset="0"/>
              </a:rPr>
              <a:t>جَعَلَ لَكُمُ الأَرْضَ فِرَاشاً وَالسَّمَاء بِنَاء وَأَنزَلَ مِنَ السَّمَاءِ مَاءً فَأَخْرَجَ </a:t>
            </a:r>
            <a:r>
              <a:rPr lang="ar-SA" sz="2800" b="1" dirty="0">
                <a:latin typeface="NikoshBAN" pitchFamily="2" charset="0"/>
                <a:cs typeface="+mj-cs"/>
              </a:rPr>
              <a:t>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447676" y="3834526"/>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rPr>
              <a:t>وَإِن كُنتُمْ فِي رَيْبٍ مِّمَّا نَزَّلْنَا عَلَى عَبْدِنَا فَأْتُواْ بِسُورَةٍ مِّن مِّثْلِهِ وَادْعُواْ شُهَدَاءكُم مِّن دُونِ اللّهِ إِنْ كُنْتُمْ صَادِقِينَ {23}</a:t>
            </a:r>
            <a:endParaRPr lang="en-US" sz="3200" b="1" dirty="0">
              <a:latin typeface="NikoshBAN" pitchFamily="2" charset="0"/>
            </a:endParaRPr>
          </a:p>
        </p:txBody>
      </p:sp>
      <p:sp>
        <p:nvSpPr>
          <p:cNvPr id="8" name="Rectangle 7"/>
          <p:cNvSpPr/>
          <p:nvPr/>
        </p:nvSpPr>
        <p:spPr>
          <a:xfrm>
            <a:off x="619125" y="1284357"/>
            <a:ext cx="4562475" cy="707886"/>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r>
              <a:rPr lang="bn-BD" sz="4000" b="1" dirty="0" smtClean="0">
                <a:solidFill>
                  <a:srgbClr val="7030A0"/>
                </a:solidFill>
                <a:latin typeface="NikoshLightBAN" panose="02000000000000000000" pitchFamily="2" charset="0"/>
                <a:cs typeface="NikoshLightBAN" panose="02000000000000000000" pitchFamily="2" charset="0"/>
              </a:rPr>
              <a:t> আয়াত</a:t>
            </a:r>
            <a:r>
              <a:rPr lang="en-US" sz="4000" b="1" dirty="0" err="1" smtClean="0">
                <a:solidFill>
                  <a:srgbClr val="7030A0"/>
                </a:solidFill>
                <a:latin typeface="NikoshLightBAN" panose="02000000000000000000" pitchFamily="2" charset="0"/>
                <a:cs typeface="NikoshLightBAN" panose="02000000000000000000" pitchFamily="2" charset="0"/>
              </a:rPr>
              <a:t>দ্বয়ের</a:t>
            </a:r>
            <a:r>
              <a:rPr lang="bn-BD" sz="4000" b="1" dirty="0" smtClean="0">
                <a:solidFill>
                  <a:srgbClr val="7030A0"/>
                </a:solidFill>
                <a:latin typeface="NikoshLightBAN" panose="02000000000000000000" pitchFamily="2" charset="0"/>
                <a:cs typeface="NikoshLightBAN" panose="02000000000000000000" pitchFamily="2" charset="0"/>
              </a:rPr>
              <a:t> </a:t>
            </a:r>
            <a:r>
              <a:rPr lang="bn-BD" sz="4000" b="1" dirty="0">
                <a:solidFill>
                  <a:srgbClr val="7030A0"/>
                </a:solidFill>
                <a:latin typeface="NikoshLightBAN" panose="02000000000000000000" pitchFamily="2" charset="0"/>
                <a:cs typeface="NikoshLightBAN" panose="02000000000000000000" pitchFamily="2" charset="0"/>
              </a:rPr>
              <a:t>অনুবাদ করঃ-</a:t>
            </a:r>
            <a:endParaRPr lang="en-US" sz="4000" b="1" dirty="0">
              <a:solidFill>
                <a:srgbClr val="7030A0"/>
              </a:solidFill>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75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750"/>
                                        <p:tgtEl>
                                          <p:spTgt spid="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1454701844"/>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4343400" cy="1066800"/>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13800" b="1" dirty="0" smtClean="0">
                <a:solidFill>
                  <a:schemeClr val="bg1"/>
                </a:solidFill>
                <a:latin typeface="NikoshBAN" pitchFamily="2" charset="0"/>
                <a:cs typeface="NikoshBAN" pitchFamily="2" charset="0"/>
              </a:rPr>
              <a:t>ধন্যবাদ</a:t>
            </a:r>
            <a:endParaRPr lang="en-US" sz="13800" b="1" dirty="0">
              <a:solidFill>
                <a:schemeClr val="bg1"/>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447800"/>
            <a:ext cx="8153400" cy="4724400"/>
          </a:xfrm>
          <a:prstGeom prst="ellipse">
            <a:avLst/>
          </a:prstGeom>
          <a:ln>
            <a:noFill/>
          </a:ln>
          <a:effectLst>
            <a:softEdge rad="112500"/>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366680" y="1742608"/>
            <a:ext cx="3181664" cy="2439649"/>
          </a:xfrm>
          <a:prstGeom prst="rect">
            <a:avLst/>
          </a:prstGeom>
        </p:spPr>
      </p:pic>
      <p:sp>
        <p:nvSpPr>
          <p:cNvPr id="3" name="TextBox 2"/>
          <p:cNvSpPr txBox="1"/>
          <p:nvPr/>
        </p:nvSpPr>
        <p:spPr>
          <a:xfrm>
            <a:off x="152401" y="228600"/>
            <a:ext cx="6705600" cy="5009064"/>
          </a:xfrm>
          <a:prstGeom prst="rect">
            <a:avLst/>
          </a:prstGeom>
          <a:noFill/>
        </p:spPr>
        <p:txBody>
          <a:bodyPr wrap="square" rtlCol="0">
            <a:spAutoFit/>
          </a:bodyPr>
          <a:lstStyle/>
          <a:p>
            <a:pPr algn="ctr"/>
            <a:r>
              <a:rPr lang="en-US" sz="6600" dirty="0" err="1">
                <a:ln w="13462">
                  <a:solidFill>
                    <a:schemeClr val="bg1"/>
                  </a:solidFill>
                  <a:prstDash val="solid"/>
                </a:ln>
                <a:effectLst>
                  <a:outerShdw dist="38100" dir="2700000" algn="bl" rotWithShape="0">
                    <a:schemeClr val="accent5"/>
                  </a:outerShdw>
                </a:effectLst>
                <a:latin typeface="NikoshBAN" panose="02000000000000000000" pitchFamily="2" charset="0"/>
                <a:cs typeface="NikoshBAN" panose="02000000000000000000" pitchFamily="2" charset="0"/>
              </a:rPr>
              <a:t>শিক্ষক</a:t>
            </a:r>
            <a:r>
              <a:rPr lang="en-US" sz="6600" dirty="0">
                <a:ln w="13462">
                  <a:solidFill>
                    <a:schemeClr val="bg1"/>
                  </a:solidFill>
                  <a:prstDash val="solid"/>
                </a:ln>
                <a:effectLst>
                  <a:outerShdw dist="38100" dir="2700000" algn="bl" rotWithShape="0">
                    <a:schemeClr val="accent5"/>
                  </a:outerShdw>
                </a:effectLst>
                <a:latin typeface="NikoshBAN" panose="02000000000000000000" pitchFamily="2" charset="0"/>
                <a:cs typeface="NikoshBAN" panose="02000000000000000000" pitchFamily="2" charset="0"/>
              </a:rPr>
              <a:t> </a:t>
            </a:r>
            <a:r>
              <a:rPr lang="en-US" sz="6600" dirty="0" err="1">
                <a:ln w="13462">
                  <a:solidFill>
                    <a:schemeClr val="bg1"/>
                  </a:solidFill>
                  <a:prstDash val="solid"/>
                </a:ln>
                <a:effectLst>
                  <a:outerShdw dist="38100" dir="2700000" algn="bl" rotWithShape="0">
                    <a:schemeClr val="accent5"/>
                  </a:outerShdw>
                </a:effectLst>
                <a:latin typeface="NikoshBAN" panose="02000000000000000000" pitchFamily="2" charset="0"/>
                <a:cs typeface="NikoshBAN" panose="02000000000000000000" pitchFamily="2" charset="0"/>
              </a:rPr>
              <a:t>পরিচিতি</a:t>
            </a:r>
            <a:endParaRPr lang="ar-SA" sz="6600" dirty="0">
              <a:ln w="13462">
                <a:solidFill>
                  <a:schemeClr val="bg1"/>
                </a:solidFill>
                <a:prstDash val="solid"/>
              </a:ln>
              <a:effectLst>
                <a:outerShdw dist="38100" dir="2700000" algn="bl" rotWithShape="0">
                  <a:schemeClr val="accent5"/>
                </a:outerShdw>
              </a:effectLst>
              <a:latin typeface="NikoshBAN" panose="02000000000000000000" pitchFamily="2" charset="0"/>
              <a:cs typeface="NikoshBAN" panose="02000000000000000000" pitchFamily="2" charset="0"/>
            </a:endParaRPr>
          </a:p>
          <a:p>
            <a:r>
              <a:rPr lang="bn-BD"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sz="495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হাম্মদ</a:t>
            </a:r>
            <a:r>
              <a:rPr lang="en-US"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95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ইদ্রিছ</a:t>
            </a:r>
            <a:r>
              <a:rPr lang="en-US"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95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আলী</a:t>
            </a:r>
            <a:r>
              <a:rPr lang="en-US"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bn-BD"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33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সহকারী</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অধ্যাপক</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(আরবি)</a:t>
            </a:r>
            <a:endParaRPr lang="bn-IN"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33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বখতিয়ার</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3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পাড়া</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3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চারপীর</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3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আউলিয়া</a:t>
            </a:r>
            <a:r>
              <a:rPr lang="en-US"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আলিম</a:t>
            </a:r>
            <a:r>
              <a:rPr lang="bn-IN" sz="33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মাদরাসা</a:t>
            </a:r>
            <a:endPar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36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আনোয়ারা</a:t>
            </a:r>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চট্টগ্রাম</a:t>
            </a:r>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 </a:t>
            </a:r>
            <a:endPar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bn-BD"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rPr>
              <a:t>মোবা: </a:t>
            </a:r>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rPr>
              <a:t>01</a:t>
            </a:r>
            <a:r>
              <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rPr>
              <a:t>৬১১৩৫৬১৮৩ </a:t>
            </a:r>
            <a:endPar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endParaRPr>
          </a:p>
          <a:p>
            <a:r>
              <a:rPr lang="en-US" sz="36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rPr>
              <a:t>তারিখঃ</a:t>
            </a:r>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rPr>
              <a:t> ৩১/০৩/২০২০</a:t>
            </a:r>
            <a:endParaRPr lang="ar-SA"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sym typeface="Symbol"/>
            </a:endParaRPr>
          </a:p>
          <a:p>
            <a:r>
              <a:rPr lang="en-US" sz="3000" dirty="0">
                <a:ln w="0"/>
                <a:effectLst>
                  <a:outerShdw blurRad="38100" dist="19050" dir="2700000" algn="tl" rotWithShape="0">
                    <a:schemeClr val="dk1">
                      <a:alpha val="40000"/>
                    </a:schemeClr>
                  </a:outerShdw>
                </a:effectLst>
                <a:latin typeface="Times New Roman" pitchFamily="18" charset="0"/>
                <a:cs typeface="Times New Roman" pitchFamily="18" charset="0"/>
              </a:rPr>
              <a:t>mdidrisali6183@gmail.com</a:t>
            </a:r>
            <a:endParaRPr lang="en-US" sz="4950" dirty="0">
              <a:ln w="0"/>
              <a:effectLst>
                <a:outerShdw blurRad="38100" dist="19050" dir="2700000" algn="tl" rotWithShape="0">
                  <a:schemeClr val="dk1">
                    <a:alpha val="40000"/>
                  </a:scheme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4045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750"/>
                                        <p:tgtEl>
                                          <p:spTgt spid="3">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750"/>
                                        <p:tgtEl>
                                          <p:spTgt spid="3">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750"/>
                                        <p:tgtEl>
                                          <p:spTgt spid="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750"/>
                                        <p:tgtEl>
                                          <p:spTgt spid="3">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75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a:bodyPr>
          <a:lstStyle/>
          <a:p>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r>
              <a:rPr lang="en-US" sz="8000" b="1" dirty="0" smtClean="0">
                <a:solidFill>
                  <a:schemeClr val="accent1">
                    <a:lumMod val="20000"/>
                    <a:lumOff val="80000"/>
                  </a:schemeClr>
                </a:solidFill>
                <a:latin typeface="NikoshBAN" pitchFamily="2" charset="0"/>
                <a:cs typeface="NikoshBAN" pitchFamily="2" charset="0"/>
              </a:rPr>
              <a:t> </a:t>
            </a:r>
            <a:r>
              <a:rPr lang="en-US" sz="8000" b="1" dirty="0" err="1" smtClean="0">
                <a:solidFill>
                  <a:schemeClr val="accent1">
                    <a:lumMod val="20000"/>
                    <a:lumOff val="80000"/>
                  </a:schemeClr>
                </a:solidFill>
                <a:latin typeface="NikoshBAN" pitchFamily="2" charset="0"/>
                <a:cs typeface="NikoshBAN" pitchFamily="2" charset="0"/>
              </a:rPr>
              <a:t>ঘোষনা</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600199"/>
            <a:ext cx="3810000" cy="3465961"/>
          </a:xfrm>
          <a:prstGeom prst="rect">
            <a:avLst/>
          </a:prstGeom>
        </p:spPr>
      </p:pic>
      <p:sp>
        <p:nvSpPr>
          <p:cNvPr id="3" name="Rectangle 2"/>
          <p:cNvSpPr/>
          <p:nvPr/>
        </p:nvSpPr>
        <p:spPr>
          <a:xfrm>
            <a:off x="0" y="1576387"/>
            <a:ext cx="6591300" cy="3416320"/>
          </a:xfrm>
          <a:prstGeom prst="rect">
            <a:avLst/>
          </a:prstGeom>
        </p:spPr>
        <p:txBody>
          <a:bodyPr wrap="square">
            <a:spAutoFit/>
          </a:bodyPr>
          <a:lstStyle/>
          <a:p>
            <a:r>
              <a:rPr lang="bn-BD" sz="5400" b="1" dirty="0">
                <a:solidFill>
                  <a:srgbClr val="7030A0"/>
                </a:solidFill>
                <a:latin typeface="NikoshLightBAN" panose="02000000000000000000" pitchFamily="2" charset="0"/>
                <a:cs typeface="NikoshLightBAN" panose="02000000000000000000" pitchFamily="2" charset="0"/>
              </a:rPr>
              <a:t>শ্রেণী-নবম</a:t>
            </a:r>
          </a:p>
          <a:p>
            <a:r>
              <a:rPr lang="bn-BD" sz="5400" b="1" dirty="0" smtClean="0">
                <a:solidFill>
                  <a:srgbClr val="7030A0"/>
                </a:solidFill>
                <a:latin typeface="NikoshLightBAN" panose="02000000000000000000" pitchFamily="2" charset="0"/>
                <a:cs typeface="NikoshLightBAN" panose="02000000000000000000" pitchFamily="2" charset="0"/>
              </a:rPr>
              <a:t>বিষয়-</a:t>
            </a:r>
            <a:r>
              <a:rPr lang="en-US" sz="5400" b="1" dirty="0" err="1" smtClean="0">
                <a:solidFill>
                  <a:srgbClr val="7030A0"/>
                </a:solidFill>
                <a:latin typeface="NikoshLightBAN" panose="02000000000000000000" pitchFamily="2" charset="0"/>
                <a:cs typeface="NikoshLightBAN" panose="02000000000000000000" pitchFamily="2" charset="0"/>
              </a:rPr>
              <a:t>কুরআনের</a:t>
            </a:r>
            <a:r>
              <a:rPr lang="en-US" sz="5400" b="1" dirty="0" smtClean="0">
                <a:solidFill>
                  <a:srgbClr val="7030A0"/>
                </a:solidFill>
                <a:latin typeface="NikoshLightBAN" panose="02000000000000000000" pitchFamily="2" charset="0"/>
                <a:cs typeface="NikoshLightBAN" panose="02000000000000000000" pitchFamily="2" charset="0"/>
              </a:rPr>
              <a:t> </a:t>
            </a:r>
            <a:r>
              <a:rPr lang="en-US" sz="5400" b="1" dirty="0" err="1" smtClean="0">
                <a:solidFill>
                  <a:srgbClr val="7030A0"/>
                </a:solidFill>
                <a:latin typeface="NikoshLightBAN" panose="02000000000000000000" pitchFamily="2" charset="0"/>
                <a:cs typeface="NikoshLightBAN" panose="02000000000000000000" pitchFamily="2" charset="0"/>
              </a:rPr>
              <a:t>চ্যালেঞ্জ</a:t>
            </a:r>
            <a:endParaRPr lang="bn-BD" sz="5400" b="1" dirty="0">
              <a:solidFill>
                <a:srgbClr val="7030A0"/>
              </a:solidFill>
              <a:latin typeface="NikoshLightBAN" panose="02000000000000000000" pitchFamily="2" charset="0"/>
              <a:cs typeface="NikoshLightBAN" panose="02000000000000000000" pitchFamily="2" charset="0"/>
            </a:endParaRPr>
          </a:p>
          <a:p>
            <a:r>
              <a:rPr lang="bn-BD" sz="5400" b="1" dirty="0">
                <a:solidFill>
                  <a:srgbClr val="7030A0"/>
                </a:solidFill>
                <a:latin typeface="NikoshLightBAN" panose="02000000000000000000" pitchFamily="2" charset="0"/>
                <a:cs typeface="NikoshLightBAN" panose="02000000000000000000" pitchFamily="2" charset="0"/>
              </a:rPr>
              <a:t>সুরা বাকারা-</a:t>
            </a:r>
            <a:r>
              <a:rPr lang="en-US" sz="5400" b="1" dirty="0">
                <a:solidFill>
                  <a:srgbClr val="7030A0"/>
                </a:solidFill>
                <a:latin typeface="NikoshLightBAN" panose="02000000000000000000" pitchFamily="2" charset="0"/>
                <a:cs typeface="NikoshLightBAN" panose="02000000000000000000" pitchFamily="2" charset="0"/>
              </a:rPr>
              <a:t>২য়</a:t>
            </a:r>
            <a:r>
              <a:rPr lang="bn-BD" sz="5400" b="1" dirty="0">
                <a:solidFill>
                  <a:srgbClr val="7030A0"/>
                </a:solidFill>
                <a:latin typeface="NikoshLightBAN" panose="02000000000000000000" pitchFamily="2" charset="0"/>
                <a:cs typeface="NikoshLightBAN" panose="02000000000000000000" pitchFamily="2" charset="0"/>
              </a:rPr>
              <a:t> রুকু</a:t>
            </a:r>
          </a:p>
          <a:p>
            <a:r>
              <a:rPr lang="bn-BD" sz="5400" b="1" dirty="0">
                <a:solidFill>
                  <a:srgbClr val="7030A0"/>
                </a:solidFill>
                <a:latin typeface="NikoshLightBAN" panose="02000000000000000000" pitchFamily="2" charset="0"/>
                <a:cs typeface="NikoshLightBAN" panose="02000000000000000000" pitchFamily="2" charset="0"/>
              </a:rPr>
              <a:t>সময়-৪</a:t>
            </a:r>
            <a:r>
              <a:rPr lang="en-US" sz="5400" b="1" dirty="0">
                <a:solidFill>
                  <a:srgbClr val="7030A0"/>
                </a:solidFill>
                <a:latin typeface="NikoshLightBAN" panose="02000000000000000000" pitchFamily="2" charset="0"/>
                <a:cs typeface="NikoshLightBAN" panose="02000000000000000000" pitchFamily="2" charset="0"/>
              </a:rPr>
              <a:t>0</a:t>
            </a:r>
            <a:r>
              <a:rPr lang="bn-BD" sz="5400" b="1" dirty="0">
                <a:solidFill>
                  <a:srgbClr val="7030A0"/>
                </a:solidFill>
                <a:latin typeface="NikoshLightBAN" panose="02000000000000000000" pitchFamily="2" charset="0"/>
                <a:cs typeface="NikoshLightBAN" panose="02000000000000000000" pitchFamily="2" charset="0"/>
              </a:rPr>
              <a:t> মিনিট</a:t>
            </a:r>
            <a:endParaRPr lang="en-US" sz="5400" dirty="0">
              <a:solidFill>
                <a:srgbClr val="7030A0"/>
              </a:solidFill>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750"/>
                                        <p:tgtEl>
                                          <p:spTgt spid="3">
                                            <p:txEl>
                                              <p:pRg st="0" end="0"/>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750"/>
                                        <p:tgtEl>
                                          <p:spTgt spid="3">
                                            <p:txEl>
                                              <p:pRg st="1" end="1"/>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750"/>
                                        <p:tgtEl>
                                          <p:spTgt spid="3">
                                            <p:txEl>
                                              <p:pRg st="2" end="2"/>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75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99639"/>
            <a:ext cx="9144000" cy="5458361"/>
          </a:xfrm>
          <a:ln/>
        </p:spPr>
        <p:style>
          <a:lnRef idx="2">
            <a:schemeClr val="accent2"/>
          </a:lnRef>
          <a:fillRef idx="1">
            <a:schemeClr val="lt1"/>
          </a:fillRef>
          <a:effectRef idx="0">
            <a:schemeClr val="accent2"/>
          </a:effectRef>
          <a:fontRef idx="minor">
            <a:schemeClr val="dk1"/>
          </a:fontRef>
        </p:style>
        <p:txBody>
          <a:bodyPr>
            <a:normAutofit fontScale="90000"/>
          </a:bodyPr>
          <a:lstStyle/>
          <a:p>
            <a:pPr algn="l"/>
            <a:r>
              <a:rPr lang="bn-BD" sz="5400" b="1" dirty="0" smtClean="0">
                <a:solidFill>
                  <a:srgbClr val="C00000"/>
                </a:solidFill>
                <a:latin typeface="NikoshBAN" pitchFamily="2" charset="0"/>
                <a:cs typeface="NikoshBAN" pitchFamily="2" charset="0"/>
              </a:rPr>
              <a:t>এই পাঠ শেষে  শিক্ষার্থীরা</a:t>
            </a:r>
            <a:r>
              <a:rPr lang="bn-IN" sz="5400" b="1" dirty="0" smtClean="0">
                <a:solidFill>
                  <a:srgbClr val="C00000"/>
                </a:solidFill>
                <a:latin typeface="NikoshBAN" pitchFamily="2" charset="0"/>
                <a:cs typeface="NikoshBAN" pitchFamily="2" charset="0"/>
              </a:rPr>
              <a:t>... </a:t>
            </a:r>
            <a:r>
              <a:rPr lang="bn-BD" sz="5400" b="1" dirty="0" smtClean="0">
                <a:solidFill>
                  <a:srgbClr val="C00000"/>
                </a:solidFill>
                <a:latin typeface="NikoshBAN" pitchFamily="2" charset="0"/>
                <a:cs typeface="NikoshBAN" pitchFamily="2" charset="0"/>
              </a:rPr>
              <a:t/>
            </a:r>
            <a:br>
              <a:rPr lang="bn-BD" sz="5400" b="1" dirty="0" smtClean="0">
                <a:solidFill>
                  <a:srgbClr val="C00000"/>
                </a:solidFill>
                <a:latin typeface="NikoshBAN" pitchFamily="2" charset="0"/>
                <a:cs typeface="NikoshBAN" pitchFamily="2" charset="0"/>
              </a:rPr>
            </a:br>
            <a:r>
              <a:rPr lang="bn-BD" sz="5400" b="1" dirty="0" smtClean="0">
                <a:solidFill>
                  <a:schemeClr val="accent2">
                    <a:lumMod val="50000"/>
                  </a:schemeClr>
                </a:solidFill>
                <a:latin typeface="NikoshBAN" pitchFamily="2" charset="0"/>
                <a:cs typeface="NikoshBAN" pitchFamily="2" charset="0"/>
              </a:rPr>
              <a:t>১। আয়াতের </a:t>
            </a:r>
            <a:r>
              <a:rPr lang="bn-BD" sz="5400" b="1" dirty="0" smtClean="0">
                <a:solidFill>
                  <a:schemeClr val="accent2">
                    <a:lumMod val="50000"/>
                  </a:schemeClr>
                </a:solidFill>
                <a:latin typeface="NikoshBAN" pitchFamily="2" charset="0"/>
                <a:cs typeface="NikoshBAN" pitchFamily="2" charset="0"/>
              </a:rPr>
              <a:t>অর্থ বলতে পারবে</a:t>
            </a:r>
            <a:r>
              <a:rPr lang="en-US" sz="5400" b="1" dirty="0" smtClean="0">
                <a:solidFill>
                  <a:schemeClr val="accent2">
                    <a:lumMod val="50000"/>
                  </a:schemeClr>
                </a:solidFill>
                <a:latin typeface="NikoshBAN" pitchFamily="2" charset="0"/>
                <a:cs typeface="NikoshBAN" pitchFamily="2" charset="0"/>
              </a:rPr>
              <a:t>,</a:t>
            </a:r>
            <a:r>
              <a:rPr lang="bn-BD" sz="5400" b="1" dirty="0" smtClean="0">
                <a:solidFill>
                  <a:schemeClr val="accent2">
                    <a:lumMod val="50000"/>
                  </a:schemeClr>
                </a:solidFill>
                <a:latin typeface="NikoshBAN" pitchFamily="2" charset="0"/>
                <a:cs typeface="NikoshBAN" pitchFamily="2" charset="0"/>
              </a:rPr>
              <a:t/>
            </a:r>
            <a:br>
              <a:rPr lang="bn-BD" sz="5400" b="1" dirty="0" smtClean="0">
                <a:solidFill>
                  <a:schemeClr val="accent2">
                    <a:lumMod val="50000"/>
                  </a:schemeClr>
                </a:solidFill>
                <a:latin typeface="NikoshBAN" pitchFamily="2" charset="0"/>
                <a:cs typeface="NikoshBAN" pitchFamily="2" charset="0"/>
              </a:rPr>
            </a:br>
            <a:r>
              <a:rPr lang="bn-BD" sz="5400" b="1" dirty="0" smtClean="0">
                <a:solidFill>
                  <a:schemeClr val="accent2">
                    <a:lumMod val="50000"/>
                  </a:schemeClr>
                </a:solidFill>
                <a:latin typeface="NikoshBAN" pitchFamily="2" charset="0"/>
                <a:cs typeface="NikoshBAN" pitchFamily="2" charset="0"/>
              </a:rPr>
              <a:t>২। গুরুত্ব পুর্ণ শব্দের অর্থ বলতে </a:t>
            </a:r>
            <a:r>
              <a:rPr lang="bn-BD" sz="5400" b="1" dirty="0" smtClean="0">
                <a:solidFill>
                  <a:schemeClr val="accent2">
                    <a:lumMod val="50000"/>
                  </a:schemeClr>
                </a:solidFill>
                <a:latin typeface="NikoshBAN" pitchFamily="2" charset="0"/>
                <a:cs typeface="NikoshBAN" pitchFamily="2" charset="0"/>
              </a:rPr>
              <a:t>পারব</a:t>
            </a:r>
            <a:r>
              <a:rPr lang="en-US" sz="5400" b="1" dirty="0" smtClean="0">
                <a:solidFill>
                  <a:schemeClr val="accent2">
                    <a:lumMod val="50000"/>
                  </a:schemeClr>
                </a:solidFill>
                <a:latin typeface="NikoshBAN" pitchFamily="2" charset="0"/>
                <a:cs typeface="NikoshBAN" pitchFamily="2" charset="0"/>
              </a:rPr>
              <a:t>,</a:t>
            </a:r>
            <a:br>
              <a:rPr lang="en-US" sz="5400" b="1" dirty="0" smtClean="0">
                <a:solidFill>
                  <a:schemeClr val="accent2">
                    <a:lumMod val="50000"/>
                  </a:schemeClr>
                </a:solidFill>
                <a:latin typeface="NikoshBAN" pitchFamily="2" charset="0"/>
                <a:cs typeface="NikoshBAN" pitchFamily="2" charset="0"/>
              </a:rPr>
            </a:br>
            <a:r>
              <a:rPr lang="en-US" sz="5400" b="1" dirty="0" smtClean="0">
                <a:solidFill>
                  <a:schemeClr val="accent2">
                    <a:lumMod val="50000"/>
                  </a:schemeClr>
                </a:solidFill>
                <a:latin typeface="NikoshBAN" pitchFamily="2" charset="0"/>
                <a:cs typeface="NikoshBAN" pitchFamily="2" charset="0"/>
              </a:rPr>
              <a:t>৩</a:t>
            </a:r>
            <a:r>
              <a:rPr lang="en-US" sz="5400" b="1" dirty="0">
                <a:solidFill>
                  <a:schemeClr val="accent2">
                    <a:lumMod val="50000"/>
                  </a:schemeClr>
                </a:solidFill>
                <a:latin typeface="NikoshBAN" pitchFamily="2" charset="0"/>
                <a:cs typeface="NikoshBAN" pitchFamily="2" charset="0"/>
              </a:rPr>
              <a:t>। </a:t>
            </a:r>
            <a:r>
              <a:rPr lang="en-US" sz="5400" b="1" dirty="0" err="1">
                <a:solidFill>
                  <a:schemeClr val="accent2">
                    <a:lumMod val="50000"/>
                  </a:schemeClr>
                </a:solidFill>
                <a:latin typeface="NikoshBAN" pitchFamily="2" charset="0"/>
                <a:cs typeface="NikoshBAN" pitchFamily="2" charset="0"/>
              </a:rPr>
              <a:t>আয়াতাংশের</a:t>
            </a:r>
            <a:r>
              <a:rPr lang="en-US" sz="5400" b="1" dirty="0">
                <a:solidFill>
                  <a:schemeClr val="accent2">
                    <a:lumMod val="50000"/>
                  </a:schemeClr>
                </a:solidFill>
                <a:latin typeface="NikoshBAN" pitchFamily="2" charset="0"/>
                <a:cs typeface="NikoshBAN" pitchFamily="2" charset="0"/>
              </a:rPr>
              <a:t> </a:t>
            </a:r>
            <a:r>
              <a:rPr lang="en-US" sz="5400" b="1" dirty="0" err="1">
                <a:solidFill>
                  <a:schemeClr val="accent2">
                    <a:lumMod val="50000"/>
                  </a:schemeClr>
                </a:solidFill>
                <a:latin typeface="NikoshBAN" pitchFamily="2" charset="0"/>
                <a:cs typeface="NikoshBAN" pitchFamily="2" charset="0"/>
              </a:rPr>
              <a:t>তারকীব</a:t>
            </a:r>
            <a:r>
              <a:rPr lang="en-US" sz="5400" b="1" dirty="0">
                <a:solidFill>
                  <a:schemeClr val="accent2">
                    <a:lumMod val="50000"/>
                  </a:schemeClr>
                </a:solidFill>
                <a:latin typeface="NikoshBAN" pitchFamily="2" charset="0"/>
                <a:cs typeface="NikoshBAN" pitchFamily="2" charset="0"/>
              </a:rPr>
              <a:t> </a:t>
            </a:r>
            <a:r>
              <a:rPr lang="en-US" sz="5400" b="1" dirty="0" err="1">
                <a:solidFill>
                  <a:schemeClr val="accent2">
                    <a:lumMod val="50000"/>
                  </a:schemeClr>
                </a:solidFill>
                <a:latin typeface="NikoshBAN" pitchFamily="2" charset="0"/>
                <a:cs typeface="NikoshBAN" pitchFamily="2" charset="0"/>
              </a:rPr>
              <a:t>করতে</a:t>
            </a:r>
            <a:r>
              <a:rPr lang="en-US" sz="5400" b="1" dirty="0">
                <a:solidFill>
                  <a:schemeClr val="accent2">
                    <a:lumMod val="50000"/>
                  </a:schemeClr>
                </a:solidFill>
                <a:latin typeface="NikoshBAN" pitchFamily="2" charset="0"/>
                <a:cs typeface="NikoshBAN" pitchFamily="2" charset="0"/>
              </a:rPr>
              <a:t> </a:t>
            </a:r>
            <a:r>
              <a:rPr lang="en-US" sz="5400" b="1" dirty="0" err="1">
                <a:solidFill>
                  <a:schemeClr val="accent2">
                    <a:lumMod val="50000"/>
                  </a:schemeClr>
                </a:solidFill>
                <a:latin typeface="NikoshBAN" pitchFamily="2" charset="0"/>
                <a:cs typeface="NikoshBAN" pitchFamily="2" charset="0"/>
              </a:rPr>
              <a:t>পারবে</a:t>
            </a:r>
            <a:r>
              <a:rPr lang="en-US" sz="5400" b="1" dirty="0">
                <a:solidFill>
                  <a:schemeClr val="accent2">
                    <a:lumMod val="50000"/>
                  </a:schemeClr>
                </a:solidFill>
                <a:latin typeface="NikoshBAN" pitchFamily="2" charset="0"/>
                <a:cs typeface="NikoshBAN" pitchFamily="2" charset="0"/>
              </a:rPr>
              <a:t>,</a:t>
            </a:r>
            <a:r>
              <a:rPr lang="bn-BD" sz="5400" b="1" dirty="0" smtClean="0">
                <a:solidFill>
                  <a:schemeClr val="accent2">
                    <a:lumMod val="50000"/>
                  </a:schemeClr>
                </a:solidFill>
                <a:latin typeface="NikoshBAN" pitchFamily="2" charset="0"/>
                <a:cs typeface="NikoshBAN" pitchFamily="2" charset="0"/>
              </a:rPr>
              <a:t/>
            </a:r>
            <a:br>
              <a:rPr lang="bn-BD" sz="5400" b="1" dirty="0" smtClean="0">
                <a:solidFill>
                  <a:schemeClr val="accent2">
                    <a:lumMod val="50000"/>
                  </a:schemeClr>
                </a:solidFill>
                <a:latin typeface="NikoshBAN" pitchFamily="2" charset="0"/>
                <a:cs typeface="NikoshBAN" pitchFamily="2" charset="0"/>
              </a:rPr>
            </a:br>
            <a:r>
              <a:rPr lang="en-US" sz="5400" b="1" dirty="0" smtClean="0">
                <a:solidFill>
                  <a:schemeClr val="accent2">
                    <a:lumMod val="50000"/>
                  </a:schemeClr>
                </a:solidFill>
                <a:latin typeface="NikoshBAN" pitchFamily="2" charset="0"/>
                <a:cs typeface="NikoshBAN" pitchFamily="2" charset="0"/>
              </a:rPr>
              <a:t>৪</a:t>
            </a:r>
            <a:r>
              <a:rPr lang="bn-BD" sz="5400" b="1" dirty="0" smtClean="0">
                <a:solidFill>
                  <a:schemeClr val="accent2">
                    <a:lumMod val="50000"/>
                  </a:schemeClr>
                </a:solidFill>
                <a:latin typeface="NikoshBAN" pitchFamily="2" charset="0"/>
                <a:cs typeface="NikoshBAN" pitchFamily="2" charset="0"/>
              </a:rPr>
              <a:t>। </a:t>
            </a:r>
            <a:r>
              <a:rPr lang="en-US" sz="5400" b="1" dirty="0" smtClean="0">
                <a:solidFill>
                  <a:schemeClr val="accent2">
                    <a:lumMod val="50000"/>
                  </a:schemeClr>
                </a:solidFill>
                <a:latin typeface="NikoshBAN" pitchFamily="2" charset="0"/>
                <a:cs typeface="NikoshBAN" pitchFamily="2" charset="0"/>
              </a:rPr>
              <a:t>কুরান </a:t>
            </a:r>
            <a:r>
              <a:rPr lang="en-US" sz="5400" b="1" dirty="0" err="1" smtClean="0">
                <a:solidFill>
                  <a:schemeClr val="accent2">
                    <a:lumMod val="50000"/>
                  </a:schemeClr>
                </a:solidFill>
                <a:latin typeface="NikoshBAN" pitchFamily="2" charset="0"/>
                <a:cs typeface="NikoshBAN" pitchFamily="2" charset="0"/>
              </a:rPr>
              <a:t>কারীম</a:t>
            </a:r>
            <a:r>
              <a:rPr lang="en-US" sz="5400" b="1" dirty="0" smtClean="0">
                <a:solidFill>
                  <a:schemeClr val="accent2">
                    <a:lumMod val="50000"/>
                  </a:schemeClr>
                </a:solidFill>
                <a:latin typeface="NikoshBAN" pitchFamily="2" charset="0"/>
                <a:cs typeface="NikoshBAN" pitchFamily="2" charset="0"/>
              </a:rPr>
              <a:t> </a:t>
            </a:r>
            <a:r>
              <a:rPr lang="en-US" sz="5400" b="1" dirty="0" err="1" smtClean="0">
                <a:solidFill>
                  <a:schemeClr val="accent2">
                    <a:lumMod val="50000"/>
                  </a:schemeClr>
                </a:solidFill>
                <a:latin typeface="NikoshBAN" pitchFamily="2" charset="0"/>
                <a:cs typeface="NikoshBAN" pitchFamily="2" charset="0"/>
              </a:rPr>
              <a:t>বিরোধীদের</a:t>
            </a:r>
            <a:r>
              <a:rPr lang="en-US" sz="5400" b="1" dirty="0" smtClean="0">
                <a:solidFill>
                  <a:schemeClr val="accent2">
                    <a:lumMod val="50000"/>
                  </a:schemeClr>
                </a:solidFill>
                <a:latin typeface="NikoshBAN" pitchFamily="2" charset="0"/>
                <a:cs typeface="NikoshBAN" pitchFamily="2" charset="0"/>
              </a:rPr>
              <a:t> </a:t>
            </a:r>
            <a:r>
              <a:rPr lang="en-US" sz="5400" b="1" dirty="0" err="1" smtClean="0">
                <a:solidFill>
                  <a:schemeClr val="accent2">
                    <a:lumMod val="50000"/>
                  </a:schemeClr>
                </a:solidFill>
                <a:latin typeface="NikoshBAN" pitchFamily="2" charset="0"/>
                <a:cs typeface="NikoshBAN" pitchFamily="2" charset="0"/>
              </a:rPr>
              <a:t>যে</a:t>
            </a:r>
            <a:r>
              <a:rPr lang="en-US" sz="5400" b="1" dirty="0" smtClean="0">
                <a:solidFill>
                  <a:schemeClr val="accent2">
                    <a:lumMod val="50000"/>
                  </a:schemeClr>
                </a:solidFill>
                <a:latin typeface="NikoshBAN" pitchFamily="2" charset="0"/>
                <a:cs typeface="NikoshBAN" pitchFamily="2" charset="0"/>
              </a:rPr>
              <a:t> </a:t>
            </a:r>
            <a:r>
              <a:rPr lang="en-US" sz="5400" b="1" dirty="0" err="1" smtClean="0">
                <a:solidFill>
                  <a:schemeClr val="accent2">
                    <a:lumMod val="50000"/>
                  </a:schemeClr>
                </a:solidFill>
                <a:latin typeface="NikoshBAN" pitchFamily="2" charset="0"/>
                <a:cs typeface="NikoshBAN" pitchFamily="2" charset="0"/>
              </a:rPr>
              <a:t>চ্যালেঞ্জ</a:t>
            </a:r>
            <a:r>
              <a:rPr lang="en-US" sz="5400" b="1" dirty="0" smtClean="0">
                <a:solidFill>
                  <a:schemeClr val="accent2">
                    <a:lumMod val="50000"/>
                  </a:schemeClr>
                </a:solidFill>
                <a:latin typeface="NikoshBAN" pitchFamily="2" charset="0"/>
                <a:cs typeface="NikoshBAN" pitchFamily="2" charset="0"/>
              </a:rPr>
              <a:t/>
            </a:r>
            <a:br>
              <a:rPr lang="en-US" sz="5400" b="1" dirty="0" smtClean="0">
                <a:solidFill>
                  <a:schemeClr val="accent2">
                    <a:lumMod val="50000"/>
                  </a:schemeClr>
                </a:solidFill>
                <a:latin typeface="NikoshBAN" pitchFamily="2" charset="0"/>
                <a:cs typeface="NikoshBAN" pitchFamily="2" charset="0"/>
              </a:rPr>
            </a:br>
            <a:r>
              <a:rPr lang="en-US" sz="5400" b="1" dirty="0" smtClean="0">
                <a:solidFill>
                  <a:schemeClr val="accent2">
                    <a:lumMod val="50000"/>
                  </a:schemeClr>
                </a:solidFill>
                <a:latin typeface="NikoshBAN" pitchFamily="2" charset="0"/>
                <a:cs typeface="NikoshBAN" pitchFamily="2" charset="0"/>
              </a:rPr>
              <a:t>    </a:t>
            </a:r>
            <a:r>
              <a:rPr lang="en-US" sz="5400" b="1" dirty="0" err="1" smtClean="0">
                <a:solidFill>
                  <a:schemeClr val="accent2">
                    <a:lumMod val="50000"/>
                  </a:schemeClr>
                </a:solidFill>
                <a:latin typeface="NikoshBAN" pitchFamily="2" charset="0"/>
                <a:cs typeface="NikoshBAN" pitchFamily="2" charset="0"/>
              </a:rPr>
              <a:t>দিয়েছে</a:t>
            </a:r>
            <a:r>
              <a:rPr lang="en-US" sz="5400" b="1" dirty="0" smtClean="0">
                <a:solidFill>
                  <a:schemeClr val="accent2">
                    <a:lumMod val="50000"/>
                  </a:schemeClr>
                </a:solidFill>
                <a:latin typeface="NikoshBAN" pitchFamily="2" charset="0"/>
                <a:cs typeface="NikoshBAN" pitchFamily="2" charset="0"/>
              </a:rPr>
              <a:t>,- </a:t>
            </a:r>
            <a:r>
              <a:rPr lang="en-US" sz="5400" b="1" dirty="0" err="1" smtClean="0">
                <a:solidFill>
                  <a:schemeClr val="accent2">
                    <a:lumMod val="50000"/>
                  </a:schemeClr>
                </a:solidFill>
                <a:latin typeface="NikoshBAN" pitchFamily="2" charset="0"/>
                <a:cs typeface="NikoshBAN" pitchFamily="2" charset="0"/>
              </a:rPr>
              <a:t>তা</a:t>
            </a:r>
            <a:r>
              <a:rPr lang="bn-BD" sz="5400" b="1" dirty="0" smtClean="0">
                <a:solidFill>
                  <a:schemeClr val="accent2">
                    <a:lumMod val="50000"/>
                  </a:schemeClr>
                </a:solidFill>
                <a:latin typeface="NikoshBAN" pitchFamily="2" charset="0"/>
                <a:cs typeface="NikoshBAN" pitchFamily="2" charset="0"/>
              </a:rPr>
              <a:t> </a:t>
            </a:r>
            <a:r>
              <a:rPr lang="bn-BD" sz="5400" b="1" dirty="0" smtClean="0">
                <a:solidFill>
                  <a:schemeClr val="accent2">
                    <a:lumMod val="50000"/>
                  </a:schemeClr>
                </a:solidFill>
                <a:latin typeface="NikoshBAN" pitchFamily="2" charset="0"/>
                <a:cs typeface="NikoshBAN" pitchFamily="2" charset="0"/>
              </a:rPr>
              <a:t>বর্ণনা করতে পার</a:t>
            </a:r>
            <a:r>
              <a:rPr lang="en-US" sz="5400" b="1" dirty="0" err="1" smtClean="0">
                <a:solidFill>
                  <a:schemeClr val="accent2">
                    <a:lumMod val="50000"/>
                  </a:schemeClr>
                </a:solidFill>
                <a:latin typeface="NikoshBAN" pitchFamily="2" charset="0"/>
                <a:cs typeface="NikoshBAN" pitchFamily="2" charset="0"/>
              </a:rPr>
              <a:t>বে</a:t>
            </a:r>
            <a:r>
              <a:rPr lang="en-US" sz="5400" b="1" dirty="0" smtClean="0">
                <a:solidFill>
                  <a:schemeClr val="accent2">
                    <a:lumMod val="50000"/>
                  </a:schemeClr>
                </a:solidFill>
                <a:latin typeface="NikoshBAN" pitchFamily="2" charset="0"/>
                <a:cs typeface="NikoshBAN" pitchFamily="2" charset="0"/>
              </a:rPr>
              <a:t>,</a:t>
            </a:r>
            <a:br>
              <a:rPr lang="en-US" sz="5400" b="1" dirty="0" smtClean="0">
                <a:solidFill>
                  <a:schemeClr val="accent2">
                    <a:lumMod val="50000"/>
                  </a:schemeClr>
                </a:solidFill>
                <a:latin typeface="NikoshBAN" pitchFamily="2" charset="0"/>
                <a:cs typeface="NikoshBAN" pitchFamily="2" charset="0"/>
              </a:rPr>
            </a:br>
            <a:endParaRPr lang="en-US" sz="5400" b="1" dirty="0">
              <a:solidFill>
                <a:schemeClr val="accent2">
                  <a:lumMod val="50000"/>
                </a:schemeClr>
              </a:solidFill>
              <a:latin typeface="NikoshBAN" pitchFamily="2" charset="0"/>
              <a:cs typeface="NikoshBAN" pitchFamily="2" charset="0"/>
            </a:endParaRPr>
          </a:p>
        </p:txBody>
      </p:sp>
      <p:sp>
        <p:nvSpPr>
          <p:cNvPr id="3" name="TextBox 2"/>
          <p:cNvSpPr txBox="1"/>
          <p:nvPr/>
        </p:nvSpPr>
        <p:spPr>
          <a:xfrm>
            <a:off x="0" y="76200"/>
            <a:ext cx="91440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8000" b="1" dirty="0" smtClean="0">
                <a:latin typeface="NikoshBAN" pitchFamily="2" charset="0"/>
                <a:cs typeface="NikoshBAN" pitchFamily="2" charset="0"/>
              </a:rPr>
              <a:t>শিখনফল</a:t>
            </a:r>
            <a:endParaRPr lang="en-US" sz="8000"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2962" y="645167"/>
            <a:ext cx="4226718"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ar-SA" sz="2800" b="1" dirty="0" smtClean="0">
                <a:latin typeface="Corbel" panose="020B0503020204020204" pitchFamily="34" charset="0"/>
              </a:rPr>
              <a:t> </a:t>
            </a:r>
            <a:r>
              <a:rPr lang="ar-SA" sz="2800" b="1" dirty="0" smtClean="0">
                <a:latin typeface="Corbel" panose="020B0503020204020204" pitchFamily="34" charset="0"/>
                <a:cs typeface="Calibri" panose="020F0502020204030204" pitchFamily="34" charset="0"/>
              </a:rPr>
              <a:t>(21) ياأَيُّهَا </a:t>
            </a:r>
            <a:r>
              <a:rPr lang="ar-SA" sz="2800" b="1" dirty="0">
                <a:latin typeface="Corbel" panose="020B0503020204020204" pitchFamily="34" charset="0"/>
                <a:cs typeface="Calibri" panose="020F0502020204030204" pitchFamily="34" charset="0"/>
              </a:rPr>
              <a:t>النَّاسُ اعْبُدُواْ </a:t>
            </a:r>
            <a:r>
              <a:rPr lang="ar-SA" sz="2800" b="1" dirty="0" smtClean="0">
                <a:latin typeface="Corbel" panose="020B0503020204020204" pitchFamily="34" charset="0"/>
                <a:cs typeface="Calibri" panose="020F0502020204030204" pitchFamily="34" charset="0"/>
              </a:rPr>
              <a:t>رَبَّكُمُ</a:t>
            </a:r>
          </a:p>
          <a:p>
            <a:pPr algn="r"/>
            <a:r>
              <a:rPr lang="ar-SA" sz="2800" b="1" dirty="0" smtClean="0">
                <a:latin typeface="Corbel" panose="020B0503020204020204" pitchFamily="34" charset="0"/>
                <a:cs typeface="Calibri" panose="020F0502020204030204" pitchFamily="34" charset="0"/>
              </a:rPr>
              <a:t> الَّذِي خَلَقَكُمْ وَالَّذِينَ </a:t>
            </a:r>
            <a:r>
              <a:rPr lang="ar-SA" sz="2800" b="1" dirty="0">
                <a:latin typeface="Corbel" panose="020B0503020204020204" pitchFamily="34" charset="0"/>
                <a:cs typeface="Calibri" panose="020F0502020204030204" pitchFamily="34" charset="0"/>
              </a:rPr>
              <a:t>مِن قَبْلِكُمْ لَعَلَّكُمْ </a:t>
            </a:r>
            <a:r>
              <a:rPr lang="ar-SA" sz="2800" b="1" dirty="0" smtClean="0">
                <a:latin typeface="Corbel" panose="020B0503020204020204" pitchFamily="34" charset="0"/>
                <a:cs typeface="Calibri" panose="020F0502020204030204" pitchFamily="34" charset="0"/>
              </a:rPr>
              <a:t>تَتَّقُونَ</a:t>
            </a:r>
            <a:endParaRPr lang="en-US" sz="2800" b="1" dirty="0">
              <a:latin typeface="Corbel" panose="020B0503020204020204" pitchFamily="34" charset="0"/>
              <a:cs typeface="Calibri" panose="020F0502020204030204" pitchFamily="34" charset="0"/>
            </a:endParaRPr>
          </a:p>
        </p:txBody>
      </p:sp>
      <p:sp>
        <p:nvSpPr>
          <p:cNvPr id="3" name="Rectangle 2"/>
          <p:cNvSpPr/>
          <p:nvPr/>
        </p:nvSpPr>
        <p:spPr>
          <a:xfrm>
            <a:off x="4624387" y="2390341"/>
            <a:ext cx="4312443"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ar-SA" sz="2800" b="1" dirty="0">
                <a:latin typeface="Calibri" panose="020F0502020204030204" pitchFamily="34" charset="0"/>
                <a:cs typeface="Calibri" panose="020F0502020204030204" pitchFamily="34" charset="0"/>
              </a:rPr>
              <a:t>الَّذِي جَعَلَ لَكُمُ الأَرْضَ </a:t>
            </a:r>
            <a:r>
              <a:rPr lang="ar-SA" sz="2800" b="1" dirty="0" smtClean="0">
                <a:latin typeface="Calibri" panose="020F0502020204030204" pitchFamily="34" charset="0"/>
                <a:cs typeface="Calibri" panose="020F0502020204030204" pitchFamily="34" charset="0"/>
              </a:rPr>
              <a:t>فِرَاشاً</a:t>
            </a:r>
            <a:r>
              <a:rPr lang="en-US" sz="2800" b="1" dirty="0" smtClean="0">
                <a:latin typeface="Calibri" panose="020F0502020204030204" pitchFamily="34" charset="0"/>
                <a:cs typeface="Calibri" panose="020F0502020204030204" pitchFamily="34" charset="0"/>
              </a:rPr>
              <a:t> (২২)</a:t>
            </a:r>
            <a:r>
              <a:rPr lang="ar-SA" sz="2800" b="1" dirty="0" smtClean="0">
                <a:latin typeface="Calibri" panose="020F0502020204030204" pitchFamily="34" charset="0"/>
                <a:cs typeface="Calibri" panose="020F0502020204030204" pitchFamily="34" charset="0"/>
              </a:rPr>
              <a:t> </a:t>
            </a:r>
            <a:r>
              <a:rPr lang="ar-SA" sz="2800" b="1" dirty="0">
                <a:latin typeface="Calibri" panose="020F0502020204030204" pitchFamily="34" charset="0"/>
                <a:cs typeface="Calibri" panose="020F0502020204030204" pitchFamily="34" charset="0"/>
              </a:rPr>
              <a:t>وَالسَّمَاء بِنَاء وَأَنزَلَ مِنَ السَّمَاءِ مَاءً فَأَخْرَجَ بِهِ مِنَ الثَّمَرَاتِ رِزْقاً لَّكُمْ فَلاَ تَجْعَلُواْ لِلّهِ أَندَاداً وَأَنتُمْ </a:t>
            </a:r>
            <a:r>
              <a:rPr lang="ar-SA" sz="2800" b="1" dirty="0" smtClean="0">
                <a:latin typeface="Calibri" panose="020F0502020204030204" pitchFamily="34" charset="0"/>
                <a:cs typeface="Calibri" panose="020F0502020204030204" pitchFamily="34" charset="0"/>
              </a:rPr>
              <a:t>تَعْلَمُونَ</a:t>
            </a:r>
            <a:endParaRPr lang="en-US" sz="2800" b="1" dirty="0">
              <a:latin typeface="Calibri" panose="020F0502020204030204" pitchFamily="34" charset="0"/>
              <a:cs typeface="Calibri" panose="020F0502020204030204" pitchFamily="34" charset="0"/>
            </a:endParaRPr>
          </a:p>
        </p:txBody>
      </p:sp>
      <p:sp>
        <p:nvSpPr>
          <p:cNvPr id="4" name="Rectangle 3"/>
          <p:cNvSpPr/>
          <p:nvPr/>
        </p:nvSpPr>
        <p:spPr>
          <a:xfrm>
            <a:off x="4550567" y="4272912"/>
            <a:ext cx="4386263"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ar-SA" sz="2800" b="1" dirty="0" smtClean="0">
                <a:latin typeface="Calibri" panose="020F0502020204030204" pitchFamily="34" charset="0"/>
                <a:cs typeface="Calibri" panose="020F0502020204030204" pitchFamily="34" charset="0"/>
              </a:rPr>
              <a:t> </a:t>
            </a:r>
          </a:p>
          <a:p>
            <a:pPr algn="r"/>
            <a:r>
              <a:rPr lang="ar-SA" sz="2800" b="1" dirty="0" smtClean="0">
                <a:latin typeface="Calibri" panose="020F0502020204030204" pitchFamily="34" charset="0"/>
                <a:cs typeface="Calibri" panose="020F0502020204030204" pitchFamily="34" charset="0"/>
              </a:rPr>
              <a:t>وَإِن </a:t>
            </a:r>
            <a:r>
              <a:rPr lang="ar-SA" sz="2800" b="1" dirty="0">
                <a:latin typeface="Calibri" panose="020F0502020204030204" pitchFamily="34" charset="0"/>
                <a:cs typeface="Calibri" panose="020F0502020204030204" pitchFamily="34" charset="0"/>
              </a:rPr>
              <a:t>كُنتُمْ فِي رَيْبٍ مِّمَّا نَزَّلْنَا </a:t>
            </a:r>
            <a:r>
              <a:rPr lang="ar-SA" sz="2800" b="1" dirty="0" smtClean="0">
                <a:latin typeface="Calibri" panose="020F0502020204030204" pitchFamily="34" charset="0"/>
                <a:cs typeface="Calibri" panose="020F0502020204030204" pitchFamily="34" charset="0"/>
              </a:rPr>
              <a:t>عَلَى</a:t>
            </a:r>
            <a:r>
              <a:rPr lang="en-US" sz="2800" b="1" dirty="0" smtClean="0">
                <a:latin typeface="Calibri" panose="020F0502020204030204" pitchFamily="34" charset="0"/>
                <a:cs typeface="Calibri" panose="020F0502020204030204" pitchFamily="34" charset="0"/>
              </a:rPr>
              <a:t>(২৩)</a:t>
            </a:r>
          </a:p>
          <a:p>
            <a:pPr algn="r"/>
            <a:r>
              <a:rPr lang="ar-SA" sz="2800" b="1" dirty="0" smtClean="0">
                <a:latin typeface="Calibri" panose="020F0502020204030204" pitchFamily="34" charset="0"/>
                <a:cs typeface="Calibri" panose="020F0502020204030204" pitchFamily="34" charset="0"/>
              </a:rPr>
              <a:t> </a:t>
            </a:r>
            <a:r>
              <a:rPr lang="ar-SA" sz="2800" b="1" dirty="0">
                <a:latin typeface="Calibri" panose="020F0502020204030204" pitchFamily="34" charset="0"/>
                <a:cs typeface="Calibri" panose="020F0502020204030204" pitchFamily="34" charset="0"/>
              </a:rPr>
              <a:t>عَبْدِنَا فَأْتُواْ بِسُورَةٍ مِّن مِّثْلِهِ وَادْعُواْ شُهَدَاءكُم مِّن دُونِ اللّهِ إِنْ كُنْتُمْ </a:t>
            </a:r>
            <a:r>
              <a:rPr lang="ar-SA" sz="2800" b="1" dirty="0" smtClean="0">
                <a:latin typeface="Calibri" panose="020F0502020204030204" pitchFamily="34" charset="0"/>
                <a:cs typeface="Calibri" panose="020F0502020204030204" pitchFamily="34" charset="0"/>
              </a:rPr>
              <a:t>صَادِقِينَ</a:t>
            </a:r>
            <a:endParaRPr lang="en-US" sz="2800" b="1" dirty="0">
              <a:latin typeface="Calibri" panose="020F0502020204030204" pitchFamily="34" charset="0"/>
              <a:cs typeface="Calibri" panose="020F0502020204030204" pitchFamily="34" charset="0"/>
            </a:endParaRPr>
          </a:p>
        </p:txBody>
      </p:sp>
      <p:sp>
        <p:nvSpPr>
          <p:cNvPr id="5" name="Rectangle 4"/>
          <p:cNvSpPr/>
          <p:nvPr/>
        </p:nvSpPr>
        <p:spPr>
          <a:xfrm>
            <a:off x="178593" y="645167"/>
            <a:ext cx="4267200" cy="1323439"/>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000" b="1" dirty="0">
                <a:latin typeface="NikoshLightBAN" panose="02000000000000000000" pitchFamily="2" charset="0"/>
                <a:cs typeface="NikoshLightBAN" panose="02000000000000000000" pitchFamily="2" charset="0"/>
              </a:rPr>
              <a:t>(21)</a:t>
            </a:r>
            <a:r>
              <a:rPr lang="bn-BD" sz="2000" b="1" dirty="0">
                <a:latin typeface="NikoshLightBAN" panose="02000000000000000000" pitchFamily="2" charset="0"/>
                <a:cs typeface="NikoshLightBAN" panose="02000000000000000000"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2000" b="1" dirty="0" smtClean="0">
                <a:latin typeface="NikoshLightBAN" panose="02000000000000000000" pitchFamily="2" charset="0"/>
                <a:cs typeface="NikoshLightBAN" panose="02000000000000000000" pitchFamily="2" charset="0"/>
              </a:rPr>
              <a:t>।</a:t>
            </a:r>
            <a:endParaRPr lang="en-US" sz="2000" b="1" dirty="0">
              <a:latin typeface="NikoshLightBAN" panose="02000000000000000000" pitchFamily="2" charset="0"/>
              <a:cs typeface="NikoshLightBAN" panose="02000000000000000000" pitchFamily="2" charset="0"/>
            </a:endParaRPr>
          </a:p>
        </p:txBody>
      </p:sp>
      <p:sp>
        <p:nvSpPr>
          <p:cNvPr id="6" name="Rectangle 5"/>
          <p:cNvSpPr/>
          <p:nvPr/>
        </p:nvSpPr>
        <p:spPr>
          <a:xfrm>
            <a:off x="116680" y="2406102"/>
            <a:ext cx="4300538"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bn-BD" sz="2000" b="1" dirty="0" smtClean="0">
                <a:latin typeface="NikoshLightBAN" panose="02000000000000000000" pitchFamily="2" charset="0"/>
                <a:cs typeface="NikoshLightBAN" panose="02000000000000000000" pitchFamily="2" charset="0"/>
              </a:rPr>
              <a:t>(</a:t>
            </a:r>
            <a:r>
              <a:rPr lang="bn-BD" sz="2000" b="1" dirty="0">
                <a:latin typeface="NikoshLightBAN" panose="02000000000000000000" pitchFamily="2" charset="0"/>
                <a:cs typeface="NikoshLightBAN" panose="02000000000000000000"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2000" b="1" dirty="0" smtClean="0">
                <a:latin typeface="NikoshLightBAN" panose="02000000000000000000" pitchFamily="2" charset="0"/>
                <a:cs typeface="NikoshLightBAN" panose="02000000000000000000" pitchFamily="2" charset="0"/>
              </a:rPr>
              <a:t>।</a:t>
            </a:r>
            <a:endParaRPr lang="en-US" sz="2000" b="1" dirty="0">
              <a:latin typeface="NikoshLightBAN" panose="02000000000000000000" pitchFamily="2" charset="0"/>
              <a:cs typeface="NikoshLightBAN" panose="02000000000000000000" pitchFamily="2" charset="0"/>
            </a:endParaRPr>
          </a:p>
        </p:txBody>
      </p:sp>
      <p:sp>
        <p:nvSpPr>
          <p:cNvPr id="7" name="Rectangle 6"/>
          <p:cNvSpPr/>
          <p:nvPr/>
        </p:nvSpPr>
        <p:spPr>
          <a:xfrm>
            <a:off x="150018" y="4575927"/>
            <a:ext cx="4267200"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bn-BD" sz="2000" b="1" dirty="0" smtClean="0">
                <a:latin typeface="NikoshLightBAN" panose="02000000000000000000" pitchFamily="2" charset="0"/>
                <a:cs typeface="NikoshLightBAN" panose="02000000000000000000" pitchFamily="2" charset="0"/>
              </a:rPr>
              <a:t>(</a:t>
            </a:r>
            <a:r>
              <a:rPr lang="bn-BD" sz="2000" b="1" dirty="0">
                <a:latin typeface="NikoshLightBAN" panose="02000000000000000000" pitchFamily="2" charset="0"/>
                <a:cs typeface="NikoshLightBAN" panose="02000000000000000000" pitchFamily="2" charset="0"/>
              </a:rPr>
              <a:t>২৩) আমি আমার বান্দার ওপর যা অবতীর্ণ করেছি, তাতে যদি তোমরা সন্দেহে হয়ে থাক,তাহলে এর অনুরুপ একটি সূরা আনয়ন কর এবং তোমরা আল্লাহকে ছেড়ে তোমাদের আরাধ্য </a:t>
            </a:r>
            <a:r>
              <a:rPr lang="bn-BD" sz="2000" b="1" dirty="0" smtClean="0">
                <a:latin typeface="NikoshLightBAN" panose="02000000000000000000" pitchFamily="2" charset="0"/>
                <a:cs typeface="NikoshLightBAN" panose="02000000000000000000" pitchFamily="2" charset="0"/>
              </a:rPr>
              <a:t>প্রভুদেরকে</a:t>
            </a:r>
            <a:r>
              <a:rPr lang="bn-IN" sz="2000" b="1" dirty="0" smtClean="0">
                <a:latin typeface="NikoshLightBAN" panose="02000000000000000000" pitchFamily="2" charset="0"/>
                <a:cs typeface="NikoshLightBAN" panose="02000000000000000000" pitchFamily="2" charset="0"/>
              </a:rPr>
              <a:t> </a:t>
            </a:r>
            <a:r>
              <a:rPr lang="bn-BD" sz="2000" b="1" dirty="0" smtClean="0">
                <a:latin typeface="NikoshLightBAN" panose="02000000000000000000" pitchFamily="2" charset="0"/>
                <a:cs typeface="NikoshLightBAN" panose="02000000000000000000" pitchFamily="2" charset="0"/>
              </a:rPr>
              <a:t>(</a:t>
            </a:r>
            <a:r>
              <a:rPr lang="bn-BD" sz="2000" b="1" dirty="0">
                <a:latin typeface="NikoshLightBAN" panose="02000000000000000000" pitchFamily="2" charset="0"/>
                <a:cs typeface="NikoshLightBAN" panose="02000000000000000000" pitchFamily="2" charset="0"/>
              </a:rPr>
              <a:t>সাহায্যের জন্য) আহ্বান কর। যদি তোমরা (</a:t>
            </a:r>
            <a:r>
              <a:rPr lang="bn-BD" sz="2000" b="1" dirty="0" smtClean="0">
                <a:latin typeface="NikoshLightBAN" panose="02000000000000000000" pitchFamily="2" charset="0"/>
                <a:cs typeface="NikoshLightBAN" panose="02000000000000000000" pitchFamily="2" charset="0"/>
              </a:rPr>
              <a:t>তোমাদের</a:t>
            </a:r>
            <a:r>
              <a:rPr lang="bn-IN" sz="2000" b="1" dirty="0" smtClean="0">
                <a:latin typeface="NikoshLightBAN" panose="02000000000000000000" pitchFamily="2" charset="0"/>
                <a:cs typeface="NikoshLightBAN" panose="02000000000000000000" pitchFamily="2" charset="0"/>
              </a:rPr>
              <a:t> </a:t>
            </a:r>
            <a:r>
              <a:rPr lang="bn-BD" sz="2000" b="1" dirty="0" smtClean="0">
                <a:latin typeface="NikoshLightBAN" panose="02000000000000000000" pitchFamily="2" charset="0"/>
                <a:cs typeface="NikoshLightBAN" panose="02000000000000000000" pitchFamily="2" charset="0"/>
              </a:rPr>
              <a:t>দাবিতে</a:t>
            </a:r>
            <a:r>
              <a:rPr lang="bn-BD" sz="2000" b="1" dirty="0">
                <a:latin typeface="NikoshLightBAN" panose="02000000000000000000" pitchFamily="2" charset="0"/>
                <a:cs typeface="NikoshLightBAN" panose="02000000000000000000" pitchFamily="2" charset="0"/>
              </a:rPr>
              <a:t>) সত্যবাদী হয়ে থাক</a:t>
            </a:r>
            <a:r>
              <a:rPr lang="bn-BD" sz="2000" b="1" dirty="0" smtClean="0">
                <a:latin typeface="NikoshLightBAN" panose="02000000000000000000" pitchFamily="2" charset="0"/>
                <a:cs typeface="NikoshLightBAN" panose="02000000000000000000" pitchFamily="2" charset="0"/>
              </a:rPr>
              <a:t>।</a:t>
            </a:r>
            <a:endParaRPr lang="en-US" sz="2000" b="1" dirty="0">
              <a:latin typeface="NikoshLightBAN" panose="02000000000000000000" pitchFamily="2" charset="0"/>
              <a:cs typeface="NikoshLightBAN" panose="02000000000000000000" pitchFamily="2" charset="0"/>
            </a:endParaRPr>
          </a:p>
        </p:txBody>
      </p:sp>
      <p:sp>
        <p:nvSpPr>
          <p:cNvPr id="8" name="TextBox 7"/>
          <p:cNvSpPr txBox="1"/>
          <p:nvPr/>
        </p:nvSpPr>
        <p:spPr>
          <a:xfrm>
            <a:off x="3338512" y="0"/>
            <a:ext cx="2214562" cy="646331"/>
          </a:xfrm>
          <a:prstGeom prst="rect">
            <a:avLst/>
          </a:prstGeom>
          <a:noFill/>
        </p:spPr>
        <p:txBody>
          <a:bodyPr wrap="square" rtlCol="0">
            <a:spAutoFit/>
          </a:bodyPr>
          <a:lstStyle/>
          <a:p>
            <a:r>
              <a:rPr lang="ar-SA" sz="3600" dirty="0" smtClean="0">
                <a:effectLst>
                  <a:outerShdw blurRad="38100" dist="38100" dir="2700000" algn="tl">
                    <a:srgbClr val="000000">
                      <a:alpha val="43137"/>
                    </a:srgbClr>
                  </a:outerShdw>
                </a:effectLst>
              </a:rPr>
              <a:t>ترجمة الأيات</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489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right)">
                                      <p:cBhvr>
                                        <p:cTn id="14" dur="7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75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right)">
                                      <p:cBhvr>
                                        <p:cTn id="24" dur="75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75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right)">
                                      <p:cBhvr>
                                        <p:cTn id="34" dur="75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24200"/>
            <a:ext cx="9144000" cy="163121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ar-SA" sz="3200" b="1" dirty="0">
                <a:latin typeface="NikoshBAN" pitchFamily="2" charset="0"/>
              </a:rPr>
              <a:t>‏ </a:t>
            </a:r>
            <a:r>
              <a:rPr lang="ar-SA" sz="3200" b="1" dirty="0" smtClean="0">
                <a:latin typeface="NikoshBAN" pitchFamily="2" charset="0"/>
              </a:rPr>
              <a:t>(25) وَ</a:t>
            </a:r>
            <a:r>
              <a:rPr lang="ar-SA" sz="3200" b="1" dirty="0" smtClean="0">
                <a:latin typeface="Arial" panose="020B0604020202020204" pitchFamily="34" charset="0"/>
              </a:rPr>
              <a:t>بَشِّرِ </a:t>
            </a:r>
            <a:r>
              <a:rPr lang="ar-SA" sz="3200" b="1" dirty="0">
                <a:latin typeface="Arial" panose="020B0604020202020204" pitchFamily="34" charset="0"/>
              </a:rPr>
              <a:t>الَّذِين آمَنُواْ وَعَمِلُواْ الصَّالِحَاتِ أَنَّ لَهُمْ جَنَّاتٍ تَجْرِي مِن تَحْتِهَا الأَنْهَارُ كُلَّمَا رُزِقُواْ مِنْهَا مِن ثَمَرَةٍ رِّزْقاً قَالُواْ هَـذَا الَّذِي رُزِقْنَا مِن قَبْلُ وَأُتُواْ بِهِ </a:t>
            </a:r>
            <a:r>
              <a:rPr lang="ar-SA" sz="3600" b="1" dirty="0">
                <a:latin typeface="Arial" panose="020B0604020202020204" pitchFamily="34" charset="0"/>
              </a:rPr>
              <a:t>مُتَشَابِهاً</a:t>
            </a:r>
            <a:r>
              <a:rPr lang="ar-SA" sz="3200" b="1" dirty="0">
                <a:latin typeface="Arial" panose="020B0604020202020204" pitchFamily="34" charset="0"/>
              </a:rPr>
              <a:t> وَلَهُمْ فِيهَا أَزْوَاجٌ مُّطَهَّرَةٌ وَهُمْ فِيهَا </a:t>
            </a:r>
            <a:r>
              <a:rPr lang="ar-SA" sz="3200" b="1" dirty="0" smtClean="0">
                <a:latin typeface="Arial" panose="020B0604020202020204" pitchFamily="34" charset="0"/>
              </a:rPr>
              <a:t>خَالِدُونَ</a:t>
            </a:r>
            <a:endParaRPr lang="en-US" sz="3200" b="1" dirty="0">
              <a:latin typeface="Arial" panose="020B0604020202020204" pitchFamily="34" charset="0"/>
              <a:cs typeface="Arial" panose="020B0604020202020204" pitchFamily="34" charset="0"/>
            </a:endParaRPr>
          </a:p>
        </p:txBody>
      </p:sp>
      <p:sp>
        <p:nvSpPr>
          <p:cNvPr id="6" name="Rectangle 5"/>
          <p:cNvSpPr/>
          <p:nvPr/>
        </p:nvSpPr>
        <p:spPr>
          <a:xfrm>
            <a:off x="0" y="304800"/>
            <a:ext cx="9144000" cy="1077218"/>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r"/>
            <a:r>
              <a:rPr lang="ar-SA" sz="3200" b="1" dirty="0" smtClean="0">
                <a:latin typeface="NikoshBAN" pitchFamily="2" charset="0"/>
              </a:rPr>
              <a:t>(24) إِن لَّمْ تَفْعَلُواْ وَلَن تَفْعَلُواْ فَاتَّقُواْ النَّارَ الَّتِي وَقُودُهَا النَّاسُ </a:t>
            </a:r>
            <a:r>
              <a:rPr lang="ar-SA" sz="3200" b="1" dirty="0" smtClean="0">
                <a:latin typeface="NikoshBAN" pitchFamily="2" charset="0"/>
                <a:cs typeface="+mj-cs"/>
              </a:rPr>
              <a:t>وَ</a:t>
            </a:r>
            <a:r>
              <a:rPr lang="ar-SA" sz="3200" b="1" dirty="0" smtClean="0">
                <a:latin typeface="Arial" panose="020B0604020202020204" pitchFamily="34" charset="0"/>
                <a:cs typeface="Arial" panose="020B0604020202020204" pitchFamily="34" charset="0"/>
              </a:rPr>
              <a:t>الْحِجَارَةُ أُعِدَّتْ لِلْكَافِرِينَ </a:t>
            </a:r>
            <a:r>
              <a:rPr lang="ar-SA" sz="3200" b="1" dirty="0" smtClean="0">
                <a:latin typeface="NikoshBAN" pitchFamily="2" charset="0"/>
                <a:cs typeface="+mj-cs"/>
              </a:rPr>
              <a:t>‏</a:t>
            </a:r>
            <a:endParaRPr lang="en-US" sz="3200" b="1" dirty="0">
              <a:latin typeface="NikoshBAN" pitchFamily="2" charset="0"/>
              <a:cs typeface="+mj-cs"/>
            </a:endParaRPr>
          </a:p>
        </p:txBody>
      </p:sp>
      <p:sp>
        <p:nvSpPr>
          <p:cNvPr id="8" name="Rectangle 7"/>
          <p:cNvSpPr/>
          <p:nvPr/>
        </p:nvSpPr>
        <p:spPr>
          <a:xfrm>
            <a:off x="-14288" y="1541621"/>
            <a:ext cx="9144000" cy="138499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lvl="0" algn="just"/>
            <a:r>
              <a:rPr lang="bn-BD" sz="2800" b="1" dirty="0">
                <a:solidFill>
                  <a:prstClr val="black"/>
                </a:solidFill>
                <a:latin typeface="NikoshBAN" pitchFamily="2" charset="0"/>
                <a:cs typeface="NikoshBAN" pitchFamily="2" charset="0"/>
              </a:rPr>
              <a:t>(২৪) কাজেই যদি তোমরা না পার,বাস্তবে তোমরা কক্ষনো পারবেও </a:t>
            </a:r>
            <a:r>
              <a:rPr lang="bn-BD" sz="2400" b="1" dirty="0">
                <a:solidFill>
                  <a:prstClr val="black"/>
                </a:solidFill>
                <a:latin typeface="NikoshBAN" pitchFamily="2" charset="0"/>
                <a:cs typeface="NikoshBAN" pitchFamily="2" charset="0"/>
              </a:rPr>
              <a:t>না;তাহলে</a:t>
            </a:r>
            <a:r>
              <a:rPr lang="bn-BD" sz="2800" b="1" dirty="0">
                <a:solidFill>
                  <a:prstClr val="black"/>
                </a:solidFill>
                <a:latin typeface="NikoshBAN" pitchFamily="2" charset="0"/>
                <a:cs typeface="NikoshBAN" pitchFamily="2" charset="0"/>
              </a:rPr>
              <a:t> ঐ নরকাগ্নিকে ভয় কর যার ইন্দন হবে মানুষ এবং পাথর। এ নরকাগ্নি কাফিরদের জন্য প্রস্তুত করে রাখা হয়েছে।</a:t>
            </a:r>
            <a:endParaRPr lang="en-US" sz="2800" b="1" dirty="0">
              <a:solidFill>
                <a:prstClr val="black"/>
              </a:solidFill>
              <a:latin typeface="NikoshBAN" pitchFamily="2" charset="0"/>
              <a:cs typeface="NikoshBAN" pitchFamily="2" charset="0"/>
            </a:endParaRPr>
          </a:p>
        </p:txBody>
      </p:sp>
      <p:sp>
        <p:nvSpPr>
          <p:cNvPr id="9" name="Rectangle 8"/>
          <p:cNvSpPr/>
          <p:nvPr/>
        </p:nvSpPr>
        <p:spPr>
          <a:xfrm>
            <a:off x="0" y="4953000"/>
            <a:ext cx="9151617" cy="1631216"/>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just"/>
            <a:r>
              <a:rPr lang="bn-BD" sz="2000" b="1" dirty="0">
                <a:solidFill>
                  <a:prstClr val="black"/>
                </a:solidFill>
                <a:latin typeface="NikoshLightBAN" panose="02000000000000000000" pitchFamily="2" charset="0"/>
                <a:ea typeface="+mj-ea"/>
                <a:cs typeface="NikoshLightBAN" panose="02000000000000000000" pitchFamily="2" charset="0"/>
              </a:rPr>
              <a:t>(২৫) যারা ঈমান এনেছে এবং নেক আমল করেছে, আপনি তাদেরকে সুসংবাদ প্রদান করুন যে,নিশ্চয়ই তদের জন্য  রয়েছে এমন </a:t>
            </a:r>
            <a:r>
              <a:rPr lang="bn-BD" b="1" dirty="0">
                <a:solidFill>
                  <a:prstClr val="black"/>
                </a:solidFill>
                <a:latin typeface="NikoshLightBAN" panose="02000000000000000000" pitchFamily="2" charset="0"/>
                <a:ea typeface="+mj-ea"/>
                <a:cs typeface="NikoshLightBAN" panose="02000000000000000000" pitchFamily="2" charset="0"/>
              </a:rPr>
              <a:t>উদ্যানসমুহ,যার</a:t>
            </a:r>
            <a:r>
              <a:rPr lang="bn-BD" sz="2000" b="1" dirty="0">
                <a:solidFill>
                  <a:prstClr val="black"/>
                </a:solidFill>
                <a:latin typeface="NikoshLightBAN" panose="02000000000000000000" pitchFamily="2" charset="0"/>
                <a:ea typeface="+mj-ea"/>
                <a:cs typeface="NikoshLightBAN" panose="02000000000000000000" pitchFamily="2" charset="0"/>
              </a:rPr>
              <a:t> পাদদেশ দিয়ে ঝর্ণা সমুহ প্রবাহিত। ঐ উদ্যানসমুহ হতে যখনই কোন প্রকারের ফল তাদেরকে খাদ্যরুপে দেয়া হবে,তখনই তারা বলবে এগুলোতো সেইগুলো যা ইতিপূর্বেও আমাদেরকে খাদ্যরুপে প্রদান </a:t>
            </a:r>
            <a:r>
              <a:rPr lang="bn-BD" sz="2000" b="1" dirty="0" smtClean="0">
                <a:solidFill>
                  <a:prstClr val="black"/>
                </a:solidFill>
                <a:latin typeface="NikoshLightBAN" panose="02000000000000000000" pitchFamily="2" charset="0"/>
                <a:ea typeface="+mj-ea"/>
                <a:cs typeface="NikoshLightBAN" panose="02000000000000000000" pitchFamily="2" charset="0"/>
              </a:rPr>
              <a:t>করা</a:t>
            </a:r>
            <a:r>
              <a:rPr lang="bn-BD" sz="2000" b="1" dirty="0">
                <a:solidFill>
                  <a:prstClr val="black"/>
                </a:solidFill>
                <a:latin typeface="NikoshLightBAN" panose="02000000000000000000" pitchFamily="2" charset="0"/>
                <a:ea typeface="+mj-ea"/>
                <a:cs typeface="NikoshLightBAN" panose="02000000000000000000" pitchFamily="2" charset="0"/>
              </a:rPr>
              <a:t> হয়েছে। আর তাদেরকে এগুলোর সাথে সাদৃশ্যময় আরো ফল দেয়া হবে। তথায় তাদের জন্যে থাকবে পূতঃপবিত্রা স্ত্রীগণ</a:t>
            </a:r>
            <a:r>
              <a:rPr lang="hi-IN" sz="2000" b="1" dirty="0" smtClean="0">
                <a:solidFill>
                  <a:prstClr val="black"/>
                </a:solidFill>
                <a:latin typeface="NikoshLightBAN" panose="02000000000000000000" pitchFamily="2" charset="0"/>
                <a:ea typeface="+mj-ea"/>
                <a:cs typeface="NikoshLightBAN" panose="02000000000000000000" pitchFamily="2" charset="0"/>
              </a:rPr>
              <a:t>।</a:t>
            </a:r>
            <a:r>
              <a:rPr lang="bn-IN" sz="2000" b="1" dirty="0" smtClean="0">
                <a:solidFill>
                  <a:prstClr val="black"/>
                </a:solidFill>
                <a:latin typeface="NikoshLightBAN" panose="02000000000000000000" pitchFamily="2" charset="0"/>
                <a:ea typeface="+mj-ea"/>
                <a:cs typeface="NikoshLightBAN" panose="02000000000000000000" pitchFamily="2" charset="0"/>
              </a:rPr>
              <a:t> তারা </a:t>
            </a:r>
            <a:r>
              <a:rPr lang="bn-IN" sz="2000" b="1" dirty="0">
                <a:solidFill>
                  <a:prstClr val="black"/>
                </a:solidFill>
                <a:latin typeface="NikoshLightBAN" panose="02000000000000000000" pitchFamily="2" charset="0"/>
                <a:ea typeface="+mj-ea"/>
                <a:cs typeface="NikoshLightBAN" panose="02000000000000000000" pitchFamily="2" charset="0"/>
              </a:rPr>
              <a:t>সেখানে চিরকাল অবস্থান </a:t>
            </a:r>
            <a:r>
              <a:rPr lang="bn-IN" sz="2000" b="1" dirty="0" smtClean="0">
                <a:solidFill>
                  <a:prstClr val="black"/>
                </a:solidFill>
                <a:latin typeface="NikoshLightBAN" panose="02000000000000000000" pitchFamily="2" charset="0"/>
                <a:ea typeface="+mj-ea"/>
                <a:cs typeface="NikoshLightBAN" panose="02000000000000000000" pitchFamily="2" charset="0"/>
              </a:rPr>
              <a:t>করবে।  </a:t>
            </a:r>
            <a:r>
              <a:rPr lang="bn-BD" sz="2000" b="1" dirty="0" smtClean="0">
                <a:solidFill>
                  <a:prstClr val="black"/>
                </a:solidFill>
                <a:latin typeface="NikoshLightBAN" panose="02000000000000000000" pitchFamily="2" charset="0"/>
                <a:ea typeface="+mj-ea"/>
                <a:cs typeface="NikoshLightBAN" panose="02000000000000000000" pitchFamily="2" charset="0"/>
              </a:rPr>
              <a:t> </a:t>
            </a:r>
            <a:endParaRPr lang="en-US" sz="2000" b="1" dirty="0">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305287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435" y="223897"/>
            <a:ext cx="8890165" cy="206210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r"/>
            <a:r>
              <a:rPr lang="ar-SA" sz="3200" b="1" dirty="0" smtClean="0">
                <a:latin typeface="NikoshBAN" pitchFamily="2" charset="0"/>
              </a:rPr>
              <a:t>(26)إِنَّ اللَّهَ لاَ يَسْتَحْيِي أَن يَضْرِبَ مَثَلاً مَّا بَعُوضَةً فَمَا فَوْقَهَا فَأَمَّا الَّذِينَ آمَنُواْ فَيَعْلَمُونَ أَنَّهُ الْحَقُّ مِن رَّبِّهِمْ وَأَمَّا الَّذِينَ كَفَرُواْ فَيَقُولُونَ مَاذَا أَرَادَ اللَّهُ بِهَـذَا مَثَلاً يُضِلُّ بِهِ كَثِيراً وَيَهْدِي بِهِ كَثِيراً وَمَا يُضِلُّ بِهِ إِلاَّ الْفَاسِقِينَ</a:t>
            </a:r>
            <a:endParaRPr lang="en-US" sz="3200" b="1" dirty="0">
              <a:latin typeface="NikoshBAN" pitchFamily="2" charset="0"/>
            </a:endParaRPr>
          </a:p>
        </p:txBody>
      </p:sp>
      <p:sp>
        <p:nvSpPr>
          <p:cNvPr id="3" name="Rectangle 2"/>
          <p:cNvSpPr/>
          <p:nvPr/>
        </p:nvSpPr>
        <p:spPr>
          <a:xfrm>
            <a:off x="152400" y="4441805"/>
            <a:ext cx="8839200" cy="954107"/>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r"/>
            <a:r>
              <a:rPr lang="ar-SA" sz="2800" b="1" dirty="0" smtClean="0">
                <a:latin typeface="Arial" panose="020B0604020202020204" pitchFamily="34" charset="0"/>
                <a:cs typeface="Arial" panose="020B0604020202020204" pitchFamily="34" charset="0"/>
              </a:rPr>
              <a:t>(27)الَّذِينَ يَنقُضُونَ عَهْدَ اللَّهِ مِن بَعْدِ مِيثَاقِهِ وَيَقْطَعُونَ مَا أَمَرَ اللَّهُ بِهِ أَن يُوصَلَ وَيُفْسِدُونَ فِي الأَرْضِ أُولَـئِكَ هُمُ الْخَاسِرُونَ</a:t>
            </a:r>
            <a:endParaRPr lang="en-US" sz="2800" b="1" dirty="0">
              <a:latin typeface="Arial" panose="020B0604020202020204" pitchFamily="34" charset="0"/>
              <a:cs typeface="Arial" panose="020B0604020202020204" pitchFamily="34" charset="0"/>
            </a:endParaRPr>
          </a:p>
        </p:txBody>
      </p:sp>
      <p:sp>
        <p:nvSpPr>
          <p:cNvPr id="6" name="Title 1"/>
          <p:cNvSpPr txBox="1">
            <a:spLocks/>
          </p:cNvSpPr>
          <p:nvPr/>
        </p:nvSpPr>
        <p:spPr>
          <a:xfrm>
            <a:off x="177635" y="5584150"/>
            <a:ext cx="8839200" cy="1301531"/>
          </a:xfrm>
          <a:prstGeom prst="rect">
            <a:avLst/>
          </a:prstGeom>
          <a:ln/>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2400" b="1" dirty="0" smtClean="0">
                <a:latin typeface="NikoshBAN" pitchFamily="2" charset="0"/>
                <a:cs typeface="NikoshBAN" pitchFamily="2" charset="0"/>
              </a:rPr>
              <a:t>(২৭) যারা মহান আল্লাহর সাথে সুদৃঢ় অঙ্গিকারাবদ্ধ হওয়ার পর তা </a:t>
            </a:r>
            <a:r>
              <a:rPr lang="bn-BD" sz="2400" b="1" dirty="0" smtClean="0">
                <a:latin typeface="NikoshLightBAN" panose="02000000000000000000" pitchFamily="2" charset="0"/>
                <a:cs typeface="NikoshLightBAN" panose="02000000000000000000" pitchFamily="2" charset="0"/>
              </a:rPr>
              <a:t>ভঙ্ঘ করে , এবং আল্লাহ যে সব সম্পর্ক অটুট রাখার নির্দেশ প্রদান করেছেন তা ছিন্ন করে, আর পৃথিবীর মধ্যে ফিৎনা-ফাসাদ সৃষ্টি করে বেড়ায় তারাই ক্ষতিগ্রস্ত। </a:t>
            </a:r>
            <a:endParaRPr lang="en-US" sz="1800" b="1" dirty="0">
              <a:latin typeface="NikoshLightBAN" panose="02000000000000000000" pitchFamily="2" charset="0"/>
              <a:cs typeface="NikoshLightBAN" panose="02000000000000000000" pitchFamily="2" charset="0"/>
            </a:endParaRPr>
          </a:p>
        </p:txBody>
      </p:sp>
      <p:sp>
        <p:nvSpPr>
          <p:cNvPr id="8" name="Rectangle 7"/>
          <p:cNvSpPr/>
          <p:nvPr/>
        </p:nvSpPr>
        <p:spPr>
          <a:xfrm>
            <a:off x="101435" y="2286000"/>
            <a:ext cx="89916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bn-BD" sz="2400" b="1" dirty="0">
                <a:solidFill>
                  <a:prstClr val="black"/>
                </a:solidFill>
                <a:latin typeface="NikoshBAN" pitchFamily="2" charset="0"/>
                <a:cs typeface="NikoshBAN" pitchFamily="2" charset="0"/>
              </a:rPr>
              <a:t>(২৬) নিশ্চয়ই আল্লাহ তায়ালা মশা কিংবা তদুর্ধ্ব ক্ষুদ্রাকার প্রানীর দ্বারা উপমা পেশ করতেও সংকোচ বোধ করেন না। সুতরাং যারা ঈমান এনেছে তারা নিশ্চিত জানে যে, এ উপমা তাদের প্রতিপালকের পক্ষ থেকে যথার্থ ও সত্য। আর যারা কুফুরী করে তারা বলে যে, এ উপমা দ্বারা আল্লাহ কি করতে চান? এর দ্বারা তিনি অনেককে পথভ্রষ্ট করেন, আর অনেককে সঠিক পথ প্রদর্শন করেন। তিনি দুষ্কৃতকারীদের ছাড়া অন্য কাউকে এ উপমা দ্বারা পথভ্রষ্ট করেন না। </a:t>
            </a:r>
            <a:endParaRPr lang="en-US" sz="1600" b="1" dirty="0"/>
          </a:p>
        </p:txBody>
      </p:sp>
    </p:spTree>
    <p:extLst>
      <p:ext uri="{BB962C8B-B14F-4D97-AF65-F5344CB8AC3E}">
        <p14:creationId xmlns:p14="http://schemas.microsoft.com/office/powerpoint/2010/main" val="27016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15400" cy="1077218"/>
          </a:xfrm>
          <a:prstGeom prst="rect">
            <a:avLst/>
          </a:prstGeom>
          <a:solidFill>
            <a:schemeClr val="accent6">
              <a:lumMod val="60000"/>
              <a:lumOff val="40000"/>
            </a:schemeClr>
          </a:solidFill>
          <a:ln>
            <a:solidFill>
              <a:schemeClr val="accent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rPr>
              <a:t>(28)كَيْفَ تَكْفُرُونَ بِاللَّهِ وَكُنتُمْ أَمْوَاتاً فَأَحْيَاكُمْ ثُمَّ يُمِيتُكُمْ ثُمَّ يُحْيِيكُمْ </a:t>
            </a:r>
            <a:r>
              <a:rPr lang="ar-SA" sz="3200" b="1" dirty="0" smtClean="0">
                <a:solidFill>
                  <a:schemeClr val="accent1">
                    <a:lumMod val="60000"/>
                    <a:lumOff val="40000"/>
                  </a:schemeClr>
                </a:solidFill>
                <a:latin typeface="NikoshBAN" pitchFamily="2" charset="0"/>
              </a:rPr>
              <a:t>ثُمَّ</a:t>
            </a:r>
            <a:r>
              <a:rPr lang="ar-SA" sz="3200" b="1" dirty="0" smtClean="0">
                <a:latin typeface="NikoshBAN" pitchFamily="2" charset="0"/>
                <a:cs typeface="+mj-cs"/>
              </a:rPr>
              <a:t> الَيْهِ تُرْجَعُونَ</a:t>
            </a:r>
            <a:endParaRPr lang="en-US" sz="3200" b="1" dirty="0">
              <a:latin typeface="NikoshBAN" pitchFamily="2" charset="0"/>
              <a:cs typeface="+mj-cs"/>
            </a:endParaRPr>
          </a:p>
        </p:txBody>
      </p:sp>
      <p:sp>
        <p:nvSpPr>
          <p:cNvPr id="3" name="Rectangle 2"/>
          <p:cNvSpPr/>
          <p:nvPr/>
        </p:nvSpPr>
        <p:spPr>
          <a:xfrm>
            <a:off x="38100" y="4114800"/>
            <a:ext cx="9067800" cy="1077218"/>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Arial" panose="020B0604020202020204" pitchFamily="34" charset="0"/>
                <a:cs typeface="Arial" panose="020B0604020202020204" pitchFamily="34" charset="0"/>
              </a:rPr>
              <a:t>(29) هُوَ الَّذِي خَلَقَ لَكُم مَّا فِي الأَرْضِ جَمِيعاً ثُمَّ اسْتَوَى إِلَى السَّمَاء فَسَوَّاهُنَّ سَبْعَ سَمَاوَاتٍ وَهُوَ بِكُلِّ شَيْءٍ عَلِيمٌ</a:t>
            </a:r>
            <a:endParaRPr lang="en-US" sz="3200" b="1" dirty="0">
              <a:latin typeface="Arial" panose="020B0604020202020204" pitchFamily="34" charset="0"/>
              <a:cs typeface="Arial" panose="020B0604020202020204" pitchFamily="34" charset="0"/>
            </a:endParaRPr>
          </a:p>
        </p:txBody>
      </p:sp>
      <p:sp>
        <p:nvSpPr>
          <p:cNvPr id="4" name="Title 1"/>
          <p:cNvSpPr txBox="1">
            <a:spLocks/>
          </p:cNvSpPr>
          <p:nvPr/>
        </p:nvSpPr>
        <p:spPr>
          <a:xfrm>
            <a:off x="76200" y="1862584"/>
            <a:ext cx="8915400" cy="1905000"/>
          </a:xfrm>
          <a:prstGeom prst="rect">
            <a:avLst/>
          </a:prstGeom>
          <a:ln/>
        </p:spPr>
        <p:style>
          <a:lnRef idx="2">
            <a:schemeClr val="dk1"/>
          </a:lnRef>
          <a:fillRef idx="1">
            <a:schemeClr val="lt1"/>
          </a:fillRef>
          <a:effectRef idx="0">
            <a:schemeClr val="dk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3200" b="1" dirty="0" smtClean="0">
                <a:latin typeface="NikoshLightBAN" panose="02000000000000000000" pitchFamily="2" charset="0"/>
                <a:cs typeface="NikoshLightBAN" panose="02000000000000000000" pitchFamily="2" charset="0"/>
              </a:rPr>
              <a:t>(২৮) তোমরা কিভাবে আল্লাহর সাথে কুফুরী কর? অথচ তোমরা ছিলে নিষ্প্রাণ, তিনিই তোমাদেরকে জীবন দান করলেন। অতঃপর তিনিই তোমাদেরকে মৃত্যু দান করবেন এবং পুনরায় জীবিত করবেন। পরিশেষে তাঁর দিকেই তোমরা প্রত্যাবর্তিত হবে।</a:t>
            </a:r>
            <a:endParaRPr lang="en-US" sz="2400" b="1" dirty="0">
              <a:latin typeface="NikoshLightBAN" panose="02000000000000000000" pitchFamily="2" charset="0"/>
              <a:cs typeface="NikoshLightBAN" panose="02000000000000000000" pitchFamily="2" charset="0"/>
            </a:endParaRPr>
          </a:p>
        </p:txBody>
      </p:sp>
      <p:sp>
        <p:nvSpPr>
          <p:cNvPr id="5" name="Title 1"/>
          <p:cNvSpPr txBox="1">
            <a:spLocks/>
          </p:cNvSpPr>
          <p:nvPr/>
        </p:nvSpPr>
        <p:spPr>
          <a:xfrm>
            <a:off x="76201" y="5334000"/>
            <a:ext cx="8915400" cy="1371600"/>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2400" b="1" dirty="0" smtClean="0">
                <a:latin typeface="NikoshLightBAN" panose="02000000000000000000" pitchFamily="2" charset="0"/>
                <a:cs typeface="NikoshLightBAN" panose="02000000000000000000" pitchFamily="2" charset="0"/>
              </a:rPr>
              <a:t>(২৯) তিনি সেই সত্তা যিনি ধ্রা-পৃষ্ঠে যা কিছু আছে, এর সব কিছুই তোমাদের উপকারার্থে সৃষ্টি করেছেন। অতঃপর তিনি আকাশের দিকে মনোনিবেশ করলেন, ফলে আকাশের সাতটি স্তরে সুসংহত করলেন। আর তিনি প্রত্যেক বিষয়ে সবিশেষ অবহিত। </a:t>
            </a:r>
            <a:r>
              <a:rPr lang="bn-BD" sz="2400" b="1" dirty="0" smtClean="0">
                <a:solidFill>
                  <a:prstClr val="black"/>
                </a:solidFill>
                <a:latin typeface="NikoshLightBAN" panose="02000000000000000000" pitchFamily="2" charset="0"/>
                <a:ea typeface="Calibri"/>
                <a:cs typeface="NikoshLightBAN" panose="02000000000000000000" pitchFamily="2" charset="0"/>
              </a:rPr>
              <a:t>মহাশক্তিমান। </a:t>
            </a:r>
            <a:endParaRPr lang="en-US" sz="1800" b="1" dirty="0">
              <a:latin typeface="NikoshLightBAN" panose="02000000000000000000" pitchFamily="2" charset="0"/>
              <a:cs typeface="NikoshLightBAN" panose="02000000000000000000" pitchFamily="2" charset="0"/>
            </a:endParaRPr>
          </a:p>
        </p:txBody>
      </p:sp>
    </p:spTree>
    <p:extLst>
      <p:ext uri="{BB962C8B-B14F-4D97-AF65-F5344CB8AC3E}">
        <p14:creationId xmlns:p14="http://schemas.microsoft.com/office/powerpoint/2010/main" val="77447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060179" cy="646331"/>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a:t>
            </a:r>
            <a:r>
              <a:rPr lang="bn-BD" sz="3600" b="1" dirty="0" smtClean="0">
                <a:solidFill>
                  <a:srgbClr val="7030A0"/>
                </a:solidFill>
                <a:latin typeface="NikoshBAN" pitchFamily="2" charset="0"/>
                <a:cs typeface="NikoshBAN" pitchFamily="2" charset="0"/>
              </a:rPr>
              <a:t>অর্থ</a:t>
            </a:r>
            <a:r>
              <a:rPr lang="en-US" sz="3600" b="1" dirty="0" smtClean="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7350785" y="5853827"/>
            <a:ext cx="1669284"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5374836" y="5867385"/>
            <a:ext cx="1846362" cy="523220"/>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solidFill>
                  <a:schemeClr val="tx1"/>
                </a:solidFill>
                <a:latin typeface="NikoshBAN" pitchFamily="2" charset="0"/>
                <a:cs typeface="NikoshBAN" pitchFamily="2" charset="0"/>
              </a:rPr>
              <a:t>হে মানবমন্ডলী! </a:t>
            </a:r>
            <a:endParaRPr lang="en-US" sz="2800" dirty="0">
              <a:solidFill>
                <a:schemeClr val="tx1"/>
              </a:solidFill>
              <a:latin typeface="NikoshBAN" panose="02000000000000000000" pitchFamily="2" charset="0"/>
              <a:cs typeface="NikoshBAN" panose="02000000000000000000" pitchFamily="2" charset="0"/>
            </a:endParaRPr>
          </a:p>
        </p:txBody>
      </p:sp>
      <p:sp>
        <p:nvSpPr>
          <p:cNvPr id="8" name="TextBox 7"/>
          <p:cNvSpPr txBox="1"/>
          <p:nvPr/>
        </p:nvSpPr>
        <p:spPr>
          <a:xfrm>
            <a:off x="3652511" y="1631698"/>
            <a:ext cx="1043050"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825156" y="3994896"/>
            <a:ext cx="834338"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385902" y="1681938"/>
            <a:ext cx="2400300"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solidFill>
                  <a:schemeClr val="tx1"/>
                </a:solidFill>
                <a:latin typeface="NikoshBAN" pitchFamily="2" charset="0"/>
                <a:cs typeface="NikoshBAN" pitchFamily="2" charset="0"/>
              </a:rPr>
              <a:t>তোমরা ইবাদত কর</a:t>
            </a:r>
            <a:endParaRPr lang="en-US" sz="2800" dirty="0">
              <a:solidFill>
                <a:schemeClr val="tx1"/>
              </a:solidFill>
              <a:latin typeface="NikoshBAN" panose="02000000000000000000" pitchFamily="2" charset="0"/>
              <a:cs typeface="NikoshBAN" panose="02000000000000000000" pitchFamily="2" charset="0"/>
            </a:endParaRPr>
          </a:p>
        </p:txBody>
      </p:sp>
      <p:sp>
        <p:nvSpPr>
          <p:cNvPr id="12" name="TextBox 11"/>
          <p:cNvSpPr txBox="1"/>
          <p:nvPr/>
        </p:nvSpPr>
        <p:spPr>
          <a:xfrm>
            <a:off x="-28250" y="4042004"/>
            <a:ext cx="2890652"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tx1"/>
                </a:solidFill>
                <a:latin typeface="NikoshBAN" pitchFamily="2" charset="0"/>
                <a:cs typeface="NikoshBAN" pitchFamily="2" charset="0"/>
              </a:rPr>
              <a:t>তোমাদের </a:t>
            </a:r>
            <a:r>
              <a:rPr lang="bn-BD" sz="2800" b="1" dirty="0">
                <a:solidFill>
                  <a:schemeClr val="tx1"/>
                </a:solidFill>
                <a:latin typeface="NikoshBAN" pitchFamily="2" charset="0"/>
                <a:cs typeface="NikoshBAN" pitchFamily="2" charset="0"/>
              </a:rPr>
              <a:t>প্রতিপালকের</a:t>
            </a:r>
            <a:endParaRPr lang="en-US" sz="2800" dirty="0">
              <a:solidFill>
                <a:schemeClr val="tx1"/>
              </a:solidFill>
              <a:latin typeface="NikoshBAN" panose="02000000000000000000" pitchFamily="2" charset="0"/>
              <a:cs typeface="NikoshBAN" panose="02000000000000000000" pitchFamily="2" charset="0"/>
            </a:endParaRPr>
          </a:p>
        </p:txBody>
      </p:sp>
      <p:sp>
        <p:nvSpPr>
          <p:cNvPr id="13" name="TextBox 12"/>
          <p:cNvSpPr txBox="1"/>
          <p:nvPr/>
        </p:nvSpPr>
        <p:spPr>
          <a:xfrm>
            <a:off x="3483564" y="2197734"/>
            <a:ext cx="1219200"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5957909" y="2266845"/>
            <a:ext cx="1297874"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7902953" y="2205158"/>
            <a:ext cx="100272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576402" y="2285052"/>
            <a:ext cx="2209800"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tx1"/>
                </a:solidFill>
                <a:latin typeface="NikoshBAN" pitchFamily="2" charset="0"/>
                <a:cs typeface="NikoshBAN" pitchFamily="2" charset="0"/>
              </a:rPr>
              <a:t>তোমাদের </a:t>
            </a:r>
            <a:r>
              <a:rPr lang="bn-BD" sz="2800" b="1" dirty="0">
                <a:solidFill>
                  <a:schemeClr val="tx1"/>
                </a:solidFill>
                <a:latin typeface="NikoshBAN" pitchFamily="2" charset="0"/>
                <a:cs typeface="NikoshBAN" pitchFamily="2" charset="0"/>
              </a:rPr>
              <a:t>পূর্ববর্তী</a:t>
            </a:r>
            <a:endParaRPr lang="en-US" sz="2800" dirty="0">
              <a:solidFill>
                <a:schemeClr val="tx1"/>
              </a:solidFill>
              <a:latin typeface="NikoshBAN" panose="02000000000000000000" pitchFamily="2" charset="0"/>
              <a:cs typeface="NikoshBAN" panose="02000000000000000000" pitchFamily="2" charset="0"/>
            </a:endParaRPr>
          </a:p>
        </p:txBody>
      </p:sp>
      <p:sp>
        <p:nvSpPr>
          <p:cNvPr id="19" name="TextBox 18"/>
          <p:cNvSpPr txBox="1"/>
          <p:nvPr/>
        </p:nvSpPr>
        <p:spPr>
          <a:xfrm>
            <a:off x="3714638" y="2790065"/>
            <a:ext cx="988126"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500202" y="2894208"/>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4644" y="3509119"/>
            <a:ext cx="2868882"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tx1"/>
                </a:solidFill>
                <a:latin typeface="Times New Roman" panose="02020603050405020304" pitchFamily="18" charset="0"/>
                <a:cs typeface="NikoshBAN" pitchFamily="2" charset="0"/>
              </a:rPr>
              <a:t>আর </a:t>
            </a:r>
            <a:r>
              <a:rPr lang="bn-BD" sz="2800" b="1" dirty="0">
                <a:solidFill>
                  <a:schemeClr val="tx1"/>
                </a:solidFill>
                <a:latin typeface="Times New Roman" panose="02020603050405020304" pitchFamily="18" charset="0"/>
                <a:cs typeface="NikoshBAN" pitchFamily="2" charset="0"/>
              </a:rPr>
              <a:t>তিনি অবতীর্ণ করেন</a:t>
            </a:r>
            <a:endParaRPr lang="en-US" sz="2800" dirty="0">
              <a:solidFill>
                <a:schemeClr val="tx1"/>
              </a:solidFill>
              <a:latin typeface="NikoshBAN" panose="02000000000000000000" pitchFamily="2" charset="0"/>
              <a:cs typeface="NikoshBAN" panose="02000000000000000000" pitchFamily="2" charset="0"/>
            </a:endParaRPr>
          </a:p>
        </p:txBody>
      </p:sp>
      <p:sp>
        <p:nvSpPr>
          <p:cNvPr id="43" name="TextBox 42"/>
          <p:cNvSpPr txBox="1"/>
          <p:nvPr/>
        </p:nvSpPr>
        <p:spPr>
          <a:xfrm>
            <a:off x="8293185" y="4572311"/>
            <a:ext cx="58787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5210731" y="4628487"/>
            <a:ext cx="193209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5693183" y="2865945"/>
            <a:ext cx="154379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8023184" y="2812677"/>
            <a:ext cx="88248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3752178" y="3397523"/>
            <a:ext cx="915518"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187704" y="3423364"/>
            <a:ext cx="6661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962847" y="3444981"/>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ছাদ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8235446" y="1123964"/>
            <a:ext cx="64165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6496247" y="1123964"/>
            <a:ext cx="6858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23387" y="1687809"/>
            <a:ext cx="107558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8401095" y="1662422"/>
            <a:ext cx="47996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13678" y="4577057"/>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3714638" y="4599242"/>
            <a:ext cx="990599"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364844" y="5187570"/>
            <a:ext cx="165522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Arial" panose="020B0604020202020204" pitchFamily="34" charset="0"/>
                <a:cs typeface="Arial" panose="020B0604020202020204" pitchFamily="34" charset="0"/>
              </a:rPr>
              <a:t>مِنَ الثَّمَ</a:t>
            </a:r>
            <a:r>
              <a:rPr lang="ar-SA" sz="2800" dirty="0" smtClean="0">
                <a:latin typeface="Arial" panose="020B0604020202020204" pitchFamily="34" charset="0"/>
                <a:cs typeface="Arial" panose="020B0604020202020204" pitchFamily="34" charset="0"/>
              </a:rPr>
              <a:t>ر</a:t>
            </a:r>
            <a:r>
              <a:rPr lang="ar-SA" sz="2800" b="1" dirty="0" smtClean="0">
                <a:latin typeface="Arial" panose="020B0604020202020204" pitchFamily="34" charset="0"/>
                <a:cs typeface="Arial" panose="020B0604020202020204" pitchFamily="34" charset="0"/>
              </a:rPr>
              <a:t>اتِ</a:t>
            </a:r>
            <a:endParaRPr lang="en-US" sz="2800" b="1" dirty="0">
              <a:latin typeface="Arial" panose="020B0604020202020204" pitchFamily="34" charset="0"/>
              <a:cs typeface="Arial" panose="020B0604020202020204" pitchFamily="34" charset="0"/>
            </a:endParaRPr>
          </a:p>
        </p:txBody>
      </p:sp>
      <p:sp>
        <p:nvSpPr>
          <p:cNvPr id="60" name="TextBox 59"/>
          <p:cNvSpPr txBox="1"/>
          <p:nvPr/>
        </p:nvSpPr>
        <p:spPr>
          <a:xfrm>
            <a:off x="5312439" y="5222218"/>
            <a:ext cx="1908759" cy="523220"/>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206309" y="5900722"/>
            <a:ext cx="2718476" cy="523220"/>
          </a:xfrm>
          <a:prstGeom prst="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3338821" y="5853827"/>
            <a:ext cx="13716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Arial" panose="020B0604020202020204" pitchFamily="34" charset="0"/>
                <a:cs typeface="Arial" panose="020B0604020202020204" pitchFamily="34" charset="0"/>
              </a:rPr>
              <a:t>فَلَا تَجْعَلُوْا</a:t>
            </a:r>
            <a:endParaRPr lang="en-US" sz="2800" b="1" dirty="0">
              <a:latin typeface="Arial" panose="020B0604020202020204" pitchFamily="34" charset="0"/>
              <a:cs typeface="Arial" panose="020B0604020202020204" pitchFamily="34" charset="0"/>
            </a:endParaRPr>
          </a:p>
        </p:txBody>
      </p:sp>
      <p:sp>
        <p:nvSpPr>
          <p:cNvPr id="63" name="TextBox 62"/>
          <p:cNvSpPr txBox="1"/>
          <p:nvPr/>
        </p:nvSpPr>
        <p:spPr>
          <a:xfrm>
            <a:off x="181585" y="5172423"/>
            <a:ext cx="2743200"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tx1"/>
                </a:solidFill>
                <a:latin typeface="Times New Roman" panose="02020603050405020304" pitchFamily="18" charset="0"/>
                <a:cs typeface="NikoshBAN" pitchFamily="2" charset="0"/>
              </a:rPr>
              <a:t>তোমাদের </a:t>
            </a:r>
            <a:r>
              <a:rPr lang="bn-BD" sz="2800" b="1" dirty="0">
                <a:solidFill>
                  <a:schemeClr val="tx1"/>
                </a:solidFill>
                <a:latin typeface="Times New Roman" panose="02020603050405020304" pitchFamily="18" charset="0"/>
                <a:cs typeface="NikoshBAN" pitchFamily="2" charset="0"/>
              </a:rPr>
              <a:t>জন্য জীবিকা</a:t>
            </a:r>
            <a:endParaRPr lang="en-US" sz="2800" dirty="0">
              <a:solidFill>
                <a:schemeClr val="tx1"/>
              </a:solidFill>
              <a:latin typeface="NikoshBAN" panose="02000000000000000000" pitchFamily="2" charset="0"/>
              <a:cs typeface="NikoshBAN" panose="02000000000000000000" pitchFamily="2" charset="0"/>
            </a:endParaRPr>
          </a:p>
        </p:txBody>
      </p:sp>
      <p:sp>
        <p:nvSpPr>
          <p:cNvPr id="64" name="TextBox 63"/>
          <p:cNvSpPr txBox="1"/>
          <p:nvPr/>
        </p:nvSpPr>
        <p:spPr>
          <a:xfrm>
            <a:off x="3634478" y="5241157"/>
            <a:ext cx="1070759"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6" name="TextBox 65"/>
          <p:cNvSpPr txBox="1"/>
          <p:nvPr/>
        </p:nvSpPr>
        <p:spPr>
          <a:xfrm>
            <a:off x="7822821" y="3957052"/>
            <a:ext cx="10828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Arial" panose="020B0604020202020204" pitchFamily="34" charset="0"/>
                <a:cs typeface="Arial" panose="020B0604020202020204" pitchFamily="34" charset="0"/>
              </a:rPr>
              <a:t>اَنْدَادَا</a:t>
            </a:r>
            <a:endParaRPr lang="en-US" sz="2800" b="1" dirty="0">
              <a:latin typeface="Arial" panose="020B0604020202020204" pitchFamily="34" charset="0"/>
              <a:cs typeface="Arial" panose="020B0604020202020204" pitchFamily="34" charset="0"/>
            </a:endParaRPr>
          </a:p>
        </p:txBody>
      </p:sp>
      <p:sp>
        <p:nvSpPr>
          <p:cNvPr id="68" name="TextBox 67"/>
          <p:cNvSpPr txBox="1"/>
          <p:nvPr/>
        </p:nvSpPr>
        <p:spPr>
          <a:xfrm>
            <a:off x="565170" y="1058623"/>
            <a:ext cx="2221032"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solidFill>
                  <a:schemeClr val="tx1"/>
                </a:solidFill>
                <a:latin typeface="Times New Roman" panose="02020603050405020304" pitchFamily="18" charset="0"/>
                <a:cs typeface="NikoshBAN" pitchFamily="2" charset="0"/>
              </a:rPr>
              <a:t>অথচ </a:t>
            </a:r>
            <a:r>
              <a:rPr lang="bn-BD" sz="2800" b="1" dirty="0">
                <a:solidFill>
                  <a:schemeClr val="tx1"/>
                </a:solidFill>
                <a:latin typeface="Times New Roman" panose="02020603050405020304" pitchFamily="18" charset="0"/>
                <a:cs typeface="NikoshBAN" pitchFamily="2" charset="0"/>
              </a:rPr>
              <a:t>তোমরা জান </a:t>
            </a:r>
            <a:r>
              <a:rPr lang="bn-BD" sz="2800" b="1" dirty="0" smtClean="0">
                <a:solidFill>
                  <a:schemeClr val="tx1"/>
                </a:solidFill>
                <a:latin typeface="Times New Roman" panose="02020603050405020304" pitchFamily="18" charset="0"/>
                <a:cs typeface="NikoshBAN"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69" name="TextBox 68"/>
          <p:cNvSpPr txBox="1"/>
          <p:nvPr/>
        </p:nvSpPr>
        <p:spPr>
          <a:xfrm>
            <a:off x="3048000" y="1058623"/>
            <a:ext cx="1693169"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a:latin typeface="NikoshBAN" panose="02000000000000000000" pitchFamily="2" charset="0"/>
                <a:cs typeface="NikoshBAN" panose="02000000000000000000" pitchFamily="2" charset="0"/>
              </a:rPr>
              <a:t>و</a:t>
            </a:r>
            <a:r>
              <a:rPr lang="ar-SA" sz="2800" b="1" dirty="0" smtClean="0">
                <a:latin typeface="NikoshBAN" panose="02000000000000000000" pitchFamily="2" charset="0"/>
                <a:cs typeface="NikoshBAN" panose="02000000000000000000" pitchFamily="2" charset="0"/>
              </a:rPr>
              <a:t>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6005330" y="3994896"/>
            <a:ext cx="11517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solidFill>
                  <a:schemeClr val="tx1"/>
                </a:solidFill>
                <a:latin typeface="Times New Roman" panose="02020603050405020304" pitchFamily="18" charset="0"/>
                <a:cs typeface="NikoshBAN" pitchFamily="2" charset="0"/>
              </a:rPr>
              <a:t>সমকক্ষ</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3"/>
                                        </p:tgtEl>
                                        <p:attrNameLst>
                                          <p:attrName>style.visibility</p:attrName>
                                        </p:attrNameLst>
                                      </p:cBhvr>
                                      <p:to>
                                        <p:strVal val="visible"/>
                                      </p:to>
                                    </p:set>
                                    <p:animEffect transition="in" filter="wipe(up)">
                                      <p:cBhvr>
                                        <p:cTn id="14" dur="1000"/>
                                        <p:tgtEl>
                                          <p:spTgt spid="5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wipe(up)">
                                      <p:cBhvr>
                                        <p:cTn id="17" dur="1000"/>
                                        <p:tgtEl>
                                          <p:spTgt spid="56"/>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1000"/>
                                        <p:tgtEl>
                                          <p:spTgt spid="15"/>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up)">
                                      <p:cBhvr>
                                        <p:cTn id="23" dur="1000"/>
                                        <p:tgtEl>
                                          <p:spTgt spid="47"/>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up)">
                                      <p:cBhvr>
                                        <p:cTn id="26" dur="1000"/>
                                        <p:tgtEl>
                                          <p:spTgt spid="51"/>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up)">
                                      <p:cBhvr>
                                        <p:cTn id="29" dur="1000"/>
                                        <p:tgtEl>
                                          <p:spTgt spid="6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1000"/>
                                        <p:tgtEl>
                                          <p:spTgt spid="43"/>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1000"/>
                                        <p:tgtEl>
                                          <p:spTgt spid="5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wipe(up)">
                                      <p:cBhvr>
                                        <p:cTn id="43" dur="1000"/>
                                        <p:tgtEl>
                                          <p:spTgt spid="54"/>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wipe(up)">
                                      <p:cBhvr>
                                        <p:cTn id="46" dur="1000"/>
                                        <p:tgtEl>
                                          <p:spTgt spid="55"/>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1000"/>
                                        <p:tgtEl>
                                          <p:spTgt spid="14"/>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wipe(up)">
                                      <p:cBhvr>
                                        <p:cTn id="52" dur="1000"/>
                                        <p:tgtEl>
                                          <p:spTgt spid="45"/>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wipe(up)">
                                      <p:cBhvr>
                                        <p:cTn id="55" dur="1000"/>
                                        <p:tgtEl>
                                          <p:spTgt spid="52"/>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wipe(up)">
                                      <p:cBhvr>
                                        <p:cTn id="58" dur="1000"/>
                                        <p:tgtEl>
                                          <p:spTgt spid="7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1000"/>
                                        <p:tgtEl>
                                          <p:spTgt spid="44"/>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wipe(up)">
                                      <p:cBhvr>
                                        <p:cTn id="64" dur="1000"/>
                                        <p:tgtEl>
                                          <p:spTgt spid="60"/>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up)">
                                      <p:cBhvr>
                                        <p:cTn id="67" dur="10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69"/>
                                        </p:tgtEl>
                                        <p:attrNameLst>
                                          <p:attrName>style.visibility</p:attrName>
                                        </p:attrNameLst>
                                      </p:cBhvr>
                                      <p:to>
                                        <p:strVal val="visible"/>
                                      </p:to>
                                    </p:set>
                                    <p:animEffect transition="in" filter="wipe(up)">
                                      <p:cBhvr>
                                        <p:cTn id="72" dur="1000"/>
                                        <p:tgtEl>
                                          <p:spTgt spid="69"/>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wipe(up)">
                                      <p:cBhvr>
                                        <p:cTn id="75" dur="1000"/>
                                        <p:tgtEl>
                                          <p:spTgt spid="8"/>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up)">
                                      <p:cBhvr>
                                        <p:cTn id="78" dur="1000"/>
                                        <p:tgtEl>
                                          <p:spTgt spid="13"/>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wipe(up)">
                                      <p:cBhvr>
                                        <p:cTn id="84" dur="1000"/>
                                        <p:tgtEl>
                                          <p:spTgt spid="50"/>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up)">
                                      <p:cBhvr>
                                        <p:cTn id="87" dur="1000"/>
                                        <p:tgtEl>
                                          <p:spTgt spid="9"/>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58"/>
                                        </p:tgtEl>
                                        <p:attrNameLst>
                                          <p:attrName>style.visibility</p:attrName>
                                        </p:attrNameLst>
                                      </p:cBhvr>
                                      <p:to>
                                        <p:strVal val="visible"/>
                                      </p:to>
                                    </p:set>
                                    <p:animEffect transition="in" filter="wipe(up)">
                                      <p:cBhvr>
                                        <p:cTn id="90" dur="1000"/>
                                        <p:tgtEl>
                                          <p:spTgt spid="58"/>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64"/>
                                        </p:tgtEl>
                                        <p:attrNameLst>
                                          <p:attrName>style.visibility</p:attrName>
                                        </p:attrNameLst>
                                      </p:cBhvr>
                                      <p:to>
                                        <p:strVal val="visible"/>
                                      </p:to>
                                    </p:set>
                                    <p:animEffect transition="in" filter="wipe(up)">
                                      <p:cBhvr>
                                        <p:cTn id="93" dur="1000"/>
                                        <p:tgtEl>
                                          <p:spTgt spid="64"/>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2"/>
                                        </p:tgtEl>
                                        <p:attrNameLst>
                                          <p:attrName>style.visibility</p:attrName>
                                        </p:attrNameLst>
                                      </p:cBhvr>
                                      <p:to>
                                        <p:strVal val="visible"/>
                                      </p:to>
                                    </p:set>
                                    <p:animEffect transition="in" filter="wipe(up)">
                                      <p:cBhvr>
                                        <p:cTn id="96" dur="1000"/>
                                        <p:tgtEl>
                                          <p:spTgt spid="62"/>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68"/>
                                        </p:tgtEl>
                                        <p:attrNameLst>
                                          <p:attrName>style.visibility</p:attrName>
                                        </p:attrNameLst>
                                      </p:cBhvr>
                                      <p:to>
                                        <p:strVal val="visible"/>
                                      </p:to>
                                    </p:set>
                                    <p:animEffect transition="in" filter="wipe(up)">
                                      <p:cBhvr>
                                        <p:cTn id="101" dur="1000"/>
                                        <p:tgtEl>
                                          <p:spTgt spid="68"/>
                                        </p:tgtEl>
                                      </p:cBhvr>
                                    </p:animEffect>
                                  </p:childTnLst>
                                </p:cTn>
                              </p:par>
                              <p:par>
                                <p:cTn id="102" presetID="22" presetClass="entr" presetSubtype="1" fill="hold" grpId="0" nodeType="with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wipe(up)">
                                      <p:cBhvr>
                                        <p:cTn id="104" dur="1000"/>
                                        <p:tgtEl>
                                          <p:spTgt spid="10"/>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wipe(up)">
                                      <p:cBhvr>
                                        <p:cTn id="107" dur="1000"/>
                                        <p:tgtEl>
                                          <p:spTgt spid="17"/>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wipe(up)">
                                      <p:cBhvr>
                                        <p:cTn id="110" dur="1000"/>
                                        <p:tgtEl>
                                          <p:spTgt spid="21"/>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35"/>
                                        </p:tgtEl>
                                        <p:attrNameLst>
                                          <p:attrName>style.visibility</p:attrName>
                                        </p:attrNameLst>
                                      </p:cBhvr>
                                      <p:to>
                                        <p:strVal val="visible"/>
                                      </p:to>
                                    </p:set>
                                    <p:animEffect transition="in" filter="wipe(up)">
                                      <p:cBhvr>
                                        <p:cTn id="113" dur="1000"/>
                                        <p:tgtEl>
                                          <p:spTgt spid="35"/>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wipe(up)">
                                      <p:cBhvr>
                                        <p:cTn id="116" dur="1000"/>
                                        <p:tgtEl>
                                          <p:spTgt spid="12"/>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wipe(up)">
                                      <p:cBhvr>
                                        <p:cTn id="119" dur="1000"/>
                                        <p:tgtEl>
                                          <p:spTgt spid="57"/>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63"/>
                                        </p:tgtEl>
                                        <p:attrNameLst>
                                          <p:attrName>style.visibility</p:attrName>
                                        </p:attrNameLst>
                                      </p:cBhvr>
                                      <p:to>
                                        <p:strVal val="visible"/>
                                      </p:to>
                                    </p:set>
                                    <p:animEffect transition="in" filter="wipe(up)">
                                      <p:cBhvr>
                                        <p:cTn id="122" dur="1000"/>
                                        <p:tgtEl>
                                          <p:spTgt spid="63"/>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61"/>
                                        </p:tgtEl>
                                        <p:attrNameLst>
                                          <p:attrName>style.visibility</p:attrName>
                                        </p:attrNameLst>
                                      </p:cBhvr>
                                      <p:to>
                                        <p:strVal val="visible"/>
                                      </p:to>
                                    </p:set>
                                    <p:animEffect transition="in" filter="wipe(up)">
                                      <p:cBhvr>
                                        <p:cTn id="125"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2" grpId="0" animBg="1"/>
      <p:bldP spid="13" grpId="0" animBg="1"/>
      <p:bldP spid="14" grpId="0" animBg="1"/>
      <p:bldP spid="15" grpId="0" animBg="1"/>
      <p:bldP spid="17" grpId="0" animBg="1"/>
      <p:bldP spid="19" grpId="0" animBg="1"/>
      <p:bldP spid="21" grpId="0" animBg="1"/>
      <p:bldP spid="35" grpId="0" animBg="1"/>
      <p:bldP spid="43" grpId="0" animBg="1"/>
      <p:bldP spid="44" grpId="0" animBg="1"/>
      <p:bldP spid="45" grpId="0" animBg="1"/>
      <p:bldP spid="47"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6" grpId="0" animBg="1"/>
      <p:bldP spid="68" grpId="0" animBg="1"/>
      <p:bldP spid="69" grpId="0" animBg="1"/>
      <p:bldP spid="70" grpId="0"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1949</TotalTime>
  <Words>1138</Words>
  <Application>Microsoft Office PowerPoint</Application>
  <PresentationFormat>On-screen Show (4:3)</PresentationFormat>
  <Paragraphs>173</Paragraphs>
  <Slides>18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Corbel</vt:lpstr>
      <vt:lpstr>Forte</vt:lpstr>
      <vt:lpstr>NikoshBAN</vt:lpstr>
      <vt:lpstr>NikoshLightBAN</vt:lpstr>
      <vt:lpstr>Symbol</vt:lpstr>
      <vt:lpstr>Times New Roman</vt:lpstr>
      <vt:lpstr>Vrinda</vt:lpstr>
      <vt:lpstr>Office Theme</vt:lpstr>
      <vt:lpstr>স্বাগতম </vt:lpstr>
      <vt:lpstr>PowerPoint Presentation</vt:lpstr>
      <vt:lpstr> পাঠ ঘোষনা</vt:lpstr>
      <vt:lpstr>এই পাঠ শেষে  শিক্ষার্থীরা...  ১। আয়াতের অর্থ বলতে পারবে, ২। গুরুত্ব পুর্ণ শব্দের অর্থ বলতে পারব, ৩। আয়াতাংশের তারকীব করতে পারবে, ৪। কুরান কারীম বিরোধীদের যে চ্যালেঞ্জ     দিয়েছে,- তা বর্ণনা করতে পারবে,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199</cp:revision>
  <dcterms:created xsi:type="dcterms:W3CDTF">2015-12-07T05:52:05Z</dcterms:created>
  <dcterms:modified xsi:type="dcterms:W3CDTF">2020-05-18T06:00:51Z</dcterms:modified>
</cp:coreProperties>
</file>