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5"/>
  </p:notesMasterIdLst>
  <p:sldIdLst>
    <p:sldId id="284" r:id="rId3"/>
    <p:sldId id="285" r:id="rId4"/>
    <p:sldId id="259" r:id="rId5"/>
    <p:sldId id="28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87567" autoAdjust="0"/>
  </p:normalViewPr>
  <p:slideViewPr>
    <p:cSldViewPr>
      <p:cViewPr>
        <p:scale>
          <a:sx n="71" d="100"/>
          <a:sy n="71" d="100"/>
        </p:scale>
        <p:origin x="-13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8D992-288F-4433-8B9A-9A78436CF545}" type="datetimeFigureOut">
              <a:rPr lang="en-US" smtClean="0"/>
              <a:pPr/>
              <a:t>5/17/20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39579-E335-4638-8F3F-C75469FCEE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2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39579-E335-4638-8F3F-C75469FCEE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7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স্লাইডে</a:t>
            </a:r>
            <a:r>
              <a:rPr lang="bn-BD" baseline="0" dirty="0" smtClean="0"/>
              <a:t> ভিডিও</a:t>
            </a:r>
            <a:r>
              <a:rPr lang="en-US" baseline="0" dirty="0" smtClean="0"/>
              <a:t> </a:t>
            </a:r>
            <a:r>
              <a:rPr lang="bn-BD" baseline="0" dirty="0" smtClean="0"/>
              <a:t>ও প্রশ্নোত্তরের মাধ্যমে শিক্ষার্থীদের মনোযোগ আকর্ষণ  করে আজকের পাঠের মানসিক পরিবেশ তৈরির  চেষ্টা করা হয়েছে। তবে বিষয় শিক্ষক  ভিন্ন উপায়েও এ  কাজটি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39579-E335-4638-8F3F-C75469FCEEC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8EC7E-6A7B-44FA-AC49-6E3C11154D7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39579-E335-4638-8F3F-C75469FCEE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59732-59B3-4D62-920B-2591150B0C98}" type="slidenum">
              <a:rPr lang="en-US"/>
              <a:pPr/>
              <a:t>20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Voltage creates field, field is a force (push ions)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E7BA-F768-47C6-A467-52EE00D9BAD3}" type="datetimeFigureOut">
              <a:rPr lang="en-US" smtClean="0"/>
              <a:pPr/>
              <a:t>5/17/20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E1A-CAF5-4A63-9532-755303520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E7BA-F768-47C6-A467-52EE00D9BAD3}" type="datetimeFigureOut">
              <a:rPr lang="en-US" smtClean="0"/>
              <a:pPr/>
              <a:t>5/17/20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E1A-CAF5-4A63-9532-755303520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E7BA-F768-47C6-A467-52EE00D9BAD3}" type="datetimeFigureOut">
              <a:rPr lang="en-US" smtClean="0"/>
              <a:pPr/>
              <a:t>5/17/20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E1A-CAF5-4A63-9532-755303520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E7BA-F768-47C6-A467-52EE00D9BAD3}" type="datetimeFigureOut">
              <a:rPr lang="en-US" smtClean="0"/>
              <a:pPr/>
              <a:t>5/17/20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E1A-CAF5-4A63-9532-755303520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E7BA-F768-47C6-A467-52EE00D9BAD3}" type="datetimeFigureOut">
              <a:rPr lang="en-US" smtClean="0"/>
              <a:pPr/>
              <a:t>5/17/20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E1A-CAF5-4A63-9532-755303520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E7BA-F768-47C6-A467-52EE00D9BAD3}" type="datetimeFigureOut">
              <a:rPr lang="en-US" smtClean="0"/>
              <a:pPr/>
              <a:t>5/17/20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E1A-CAF5-4A63-9532-755303520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E7BA-F768-47C6-A467-52EE00D9BAD3}" type="datetimeFigureOut">
              <a:rPr lang="en-US" smtClean="0"/>
              <a:pPr/>
              <a:t>5/17/20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E1A-CAF5-4A63-9532-755303520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E7BA-F768-47C6-A467-52EE00D9BAD3}" type="datetimeFigureOut">
              <a:rPr lang="en-US" smtClean="0"/>
              <a:pPr/>
              <a:t>5/17/20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E1A-CAF5-4A63-9532-755303520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E7BA-F768-47C6-A467-52EE00D9BAD3}" type="datetimeFigureOut">
              <a:rPr lang="en-US" smtClean="0"/>
              <a:pPr/>
              <a:t>5/17/20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E1A-CAF5-4A63-9532-755303520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E7BA-F768-47C6-A467-52EE00D9BAD3}" type="datetimeFigureOut">
              <a:rPr lang="en-US" smtClean="0"/>
              <a:pPr/>
              <a:t>5/17/20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E1A-CAF5-4A63-9532-755303520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E7BA-F768-47C6-A467-52EE00D9BAD3}" type="datetimeFigureOut">
              <a:rPr lang="en-US" smtClean="0"/>
              <a:pPr/>
              <a:t>5/17/20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E1A-CAF5-4A63-9532-755303520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EE7BA-F768-47C6-A467-52EE00D9BAD3}" type="datetimeFigureOut">
              <a:rPr lang="en-US" smtClean="0"/>
              <a:pPr/>
              <a:t>5/17/20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17E1A-CAF5-4A63-9532-7553035202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FCDD1-53C5-4170-9594-399B85085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A739E-A008-419F-88D0-8F0297020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1438531">
            <a:off x="5105400" y="2592310"/>
            <a:ext cx="3352800" cy="181588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 descr="H:\190422-Powers-voice-alexa-tease_th3iyv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8" y="145349"/>
            <a:ext cx="8731624" cy="65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3532046"/>
            <a:ext cx="3505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0" y="4414136"/>
            <a:ext cx="3404478" cy="2805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copi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8460636" cy="6629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5" name="Picture 4" descr="Drum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2797782"/>
            <a:ext cx="1932850" cy="1509540"/>
          </a:xfrm>
          <a:prstGeom prst="rect">
            <a:avLst/>
          </a:prstGeom>
        </p:spPr>
      </p:pic>
      <p:grpSp>
        <p:nvGrpSpPr>
          <p:cNvPr id="2" name="Group 5"/>
          <p:cNvGrpSpPr/>
          <p:nvPr/>
        </p:nvGrpSpPr>
        <p:grpSpPr>
          <a:xfrm>
            <a:off x="4905682" y="3416564"/>
            <a:ext cx="917050" cy="987270"/>
            <a:chOff x="4125921" y="3379072"/>
            <a:chExt cx="917050" cy="987270"/>
          </a:xfrm>
        </p:grpSpPr>
        <p:sp>
          <p:nvSpPr>
            <p:cNvPr id="7" name="Oval 6"/>
            <p:cNvSpPr/>
            <p:nvPr/>
          </p:nvSpPr>
          <p:spPr>
            <a:xfrm>
              <a:off x="4343400" y="3657600"/>
              <a:ext cx="560496" cy="560496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64268" y="3379072"/>
              <a:ext cx="217479" cy="251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5800" y="4114800"/>
              <a:ext cx="217479" cy="251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16366" y="3733800"/>
              <a:ext cx="217479" cy="251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25921" y="3787058"/>
              <a:ext cx="217479" cy="251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220000">
              <a:off x="4825492" y="3970982"/>
              <a:ext cx="217479" cy="251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220000">
              <a:off x="4276327" y="4034048"/>
              <a:ext cx="217479" cy="251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8720000">
              <a:off x="4185423" y="3560161"/>
              <a:ext cx="217479" cy="251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8720000">
              <a:off x="4689922" y="3528629"/>
              <a:ext cx="217479" cy="251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>
            <a:off x="2667000" y="3011922"/>
            <a:ext cx="2483893" cy="914400"/>
          </a:xfrm>
          <a:custGeom>
            <a:avLst/>
            <a:gdLst>
              <a:gd name="connsiteX0" fmla="*/ 0 w 2483893"/>
              <a:gd name="connsiteY0" fmla="*/ 0 h 914400"/>
              <a:gd name="connsiteX1" fmla="*/ 1105469 w 2483893"/>
              <a:gd name="connsiteY1" fmla="*/ 13648 h 914400"/>
              <a:gd name="connsiteX2" fmla="*/ 2483893 w 2483893"/>
              <a:gd name="connsiteY2" fmla="*/ 846161 h 914400"/>
              <a:gd name="connsiteX3" fmla="*/ 1296538 w 2483893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893" h="914400">
                <a:moveTo>
                  <a:pt x="0" y="0"/>
                </a:moveTo>
                <a:lnTo>
                  <a:pt x="1105469" y="13648"/>
                </a:lnTo>
                <a:lnTo>
                  <a:pt x="2483893" y="846161"/>
                </a:lnTo>
                <a:lnTo>
                  <a:pt x="1296538" y="914400"/>
                </a:lnTo>
              </a:path>
            </a:pathLst>
          </a:cu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26056" y="1981200"/>
            <a:ext cx="3183943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ভোল্টেজে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চার্জিত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22"/>
          <p:cNvGrpSpPr/>
          <p:nvPr/>
        </p:nvGrpSpPr>
        <p:grpSpPr>
          <a:xfrm>
            <a:off x="4572997" y="2362200"/>
            <a:ext cx="1778969" cy="685800"/>
            <a:chOff x="6781800" y="2667000"/>
            <a:chExt cx="1778969" cy="685800"/>
          </a:xfrm>
        </p:grpSpPr>
        <p:cxnSp>
          <p:nvCxnSpPr>
            <p:cNvPr id="22" name="Straight Arrow Connector 21"/>
            <p:cNvCxnSpPr/>
            <p:nvPr/>
          </p:nvCxnSpPr>
          <p:spPr>
            <a:xfrm rot="10800000" flipV="1">
              <a:off x="6781800" y="3048000"/>
              <a:ext cx="1295400" cy="3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001000" y="2667000"/>
              <a:ext cx="559769" cy="46166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ড্রাম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5410200" y="3124200"/>
            <a:ext cx="2718614" cy="830997"/>
            <a:chOff x="7620000" y="2982218"/>
            <a:chExt cx="2718614" cy="830997"/>
          </a:xfrm>
        </p:grpSpPr>
        <p:cxnSp>
          <p:nvCxnSpPr>
            <p:cNvPr id="26" name="Straight Arrow Connector 25"/>
            <p:cNvCxnSpPr/>
            <p:nvPr/>
          </p:nvCxnSpPr>
          <p:spPr>
            <a:xfrm rot="10800000">
              <a:off x="7620000" y="3429000"/>
              <a:ext cx="685800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153400" y="2982218"/>
              <a:ext cx="2185214" cy="83099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ড্রামটিকে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ধনাত্মক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আধানে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চার্জিত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করছে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Drum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5564" y="2795336"/>
            <a:ext cx="1984348" cy="150876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4372970" y="2286000"/>
            <a:ext cx="1037230" cy="1187355"/>
          </a:xfrm>
          <a:custGeom>
            <a:avLst/>
            <a:gdLst>
              <a:gd name="connsiteX0" fmla="*/ 1037230 w 1037230"/>
              <a:gd name="connsiteY0" fmla="*/ 136477 h 1187355"/>
              <a:gd name="connsiteX1" fmla="*/ 573206 w 1037230"/>
              <a:gd name="connsiteY1" fmla="*/ 1187355 h 1187355"/>
              <a:gd name="connsiteX2" fmla="*/ 0 w 1037230"/>
              <a:gd name="connsiteY2" fmla="*/ 846161 h 1187355"/>
              <a:gd name="connsiteX3" fmla="*/ 764275 w 1037230"/>
              <a:gd name="connsiteY3" fmla="*/ 0 h 1187355"/>
              <a:gd name="connsiteX4" fmla="*/ 1037230 w 1037230"/>
              <a:gd name="connsiteY4" fmla="*/ 136477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30" h="1187355">
                <a:moveTo>
                  <a:pt x="1037230" y="136477"/>
                </a:moveTo>
                <a:lnTo>
                  <a:pt x="573206" y="1187355"/>
                </a:lnTo>
                <a:lnTo>
                  <a:pt x="0" y="846161"/>
                </a:lnTo>
                <a:lnTo>
                  <a:pt x="764275" y="0"/>
                </a:lnTo>
                <a:lnTo>
                  <a:pt x="1037230" y="136477"/>
                </a:lnTo>
                <a:close/>
              </a:path>
            </a:pathLst>
          </a:custGeom>
          <a:gradFill>
            <a:gsLst>
              <a:gs pos="0">
                <a:srgbClr val="FFFF00">
                  <a:alpha val="52000"/>
                </a:srgbClr>
              </a:gs>
              <a:gs pos="50000">
                <a:srgbClr val="FFC000">
                  <a:alpha val="45000"/>
                </a:srgbClr>
              </a:gs>
              <a:gs pos="100000">
                <a:srgbClr val="FFFF00">
                  <a:alpha val="49000"/>
                </a:srgbClr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667000" y="3011922"/>
            <a:ext cx="2483893" cy="914400"/>
          </a:xfrm>
          <a:custGeom>
            <a:avLst/>
            <a:gdLst>
              <a:gd name="connsiteX0" fmla="*/ 0 w 2483893"/>
              <a:gd name="connsiteY0" fmla="*/ 0 h 914400"/>
              <a:gd name="connsiteX1" fmla="*/ 1105469 w 2483893"/>
              <a:gd name="connsiteY1" fmla="*/ 13648 h 914400"/>
              <a:gd name="connsiteX2" fmla="*/ 2483893 w 2483893"/>
              <a:gd name="connsiteY2" fmla="*/ 846161 h 914400"/>
              <a:gd name="connsiteX3" fmla="*/ 1296538 w 2483893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893" h="914400">
                <a:moveTo>
                  <a:pt x="0" y="0"/>
                </a:moveTo>
                <a:lnTo>
                  <a:pt x="1105469" y="13648"/>
                </a:lnTo>
                <a:lnTo>
                  <a:pt x="2483893" y="846161"/>
                </a:lnTo>
                <a:lnTo>
                  <a:pt x="1296538" y="914400"/>
                </a:lnTo>
              </a:path>
            </a:pathLst>
          </a:cu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 rot="7140000">
            <a:off x="5477053" y="1806138"/>
            <a:ext cx="91440" cy="1426464"/>
          </a:xfrm>
          <a:prstGeom prst="can">
            <a:avLst/>
          </a:prstGeom>
          <a:gradFill>
            <a:gsLst>
              <a:gs pos="0">
                <a:srgbClr val="FFFF00">
                  <a:alpha val="32000"/>
                </a:srgbClr>
              </a:gs>
              <a:gs pos="50000">
                <a:srgbClr val="FFC000">
                  <a:alpha val="67000"/>
                </a:srgbClr>
              </a:gs>
              <a:gs pos="100000">
                <a:srgbClr val="FFFF00">
                  <a:alpha val="49000"/>
                </a:srgb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7"/>
          <p:cNvGrpSpPr/>
          <p:nvPr/>
        </p:nvGrpSpPr>
        <p:grpSpPr>
          <a:xfrm>
            <a:off x="7494494" y="2577035"/>
            <a:ext cx="2792506" cy="400110"/>
            <a:chOff x="8305800" y="2590800"/>
            <a:chExt cx="2061268" cy="400110"/>
          </a:xfrm>
        </p:grpSpPr>
        <p:cxnSp>
          <p:nvCxnSpPr>
            <p:cNvPr id="36" name="Straight Arrow Connector 35"/>
            <p:cNvCxnSpPr/>
            <p:nvPr/>
          </p:nvCxnSpPr>
          <p:spPr>
            <a:xfrm rot="10800000">
              <a:off x="8305800" y="2819401"/>
              <a:ext cx="381000" cy="19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8686800" y="2590800"/>
              <a:ext cx="1680268" cy="40011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ক্ষমতার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ল্যাম্প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 descr="photocopi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634262"/>
            <a:ext cx="5791200" cy="62237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7" name="Picture 26" descr="paper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2057400"/>
            <a:ext cx="2519244" cy="619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6168746" y="3596626"/>
            <a:ext cx="320385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হচ্ছে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4372970" y="2286000"/>
            <a:ext cx="1037230" cy="1187355"/>
          </a:xfrm>
          <a:custGeom>
            <a:avLst/>
            <a:gdLst>
              <a:gd name="connsiteX0" fmla="*/ 1037230 w 1037230"/>
              <a:gd name="connsiteY0" fmla="*/ 136477 h 1187355"/>
              <a:gd name="connsiteX1" fmla="*/ 573206 w 1037230"/>
              <a:gd name="connsiteY1" fmla="*/ 1187355 h 1187355"/>
              <a:gd name="connsiteX2" fmla="*/ 0 w 1037230"/>
              <a:gd name="connsiteY2" fmla="*/ 846161 h 1187355"/>
              <a:gd name="connsiteX3" fmla="*/ 764275 w 1037230"/>
              <a:gd name="connsiteY3" fmla="*/ 0 h 1187355"/>
              <a:gd name="connsiteX4" fmla="*/ 1037230 w 1037230"/>
              <a:gd name="connsiteY4" fmla="*/ 136477 h 118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30" h="1187355">
                <a:moveTo>
                  <a:pt x="1037230" y="136477"/>
                </a:moveTo>
                <a:lnTo>
                  <a:pt x="573206" y="1187355"/>
                </a:lnTo>
                <a:lnTo>
                  <a:pt x="0" y="846161"/>
                </a:lnTo>
                <a:lnTo>
                  <a:pt x="764275" y="0"/>
                </a:lnTo>
                <a:lnTo>
                  <a:pt x="1037230" y="136477"/>
                </a:lnTo>
                <a:close/>
              </a:path>
            </a:pathLst>
          </a:custGeom>
          <a:gradFill>
            <a:gsLst>
              <a:gs pos="0">
                <a:srgbClr val="FFFF00">
                  <a:alpha val="52000"/>
                </a:srgbClr>
              </a:gs>
              <a:gs pos="50000">
                <a:srgbClr val="FFC000">
                  <a:alpha val="45000"/>
                </a:srgbClr>
              </a:gs>
              <a:gs pos="100000">
                <a:srgbClr val="FFFF00">
                  <a:alpha val="49000"/>
                </a:srgbClr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hotocopier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634262"/>
            <a:ext cx="5791200" cy="6223738"/>
          </a:xfrm>
          <a:prstGeom prst="rect">
            <a:avLst/>
          </a:prstGeom>
        </p:spPr>
      </p:pic>
      <p:sp>
        <p:nvSpPr>
          <p:cNvPr id="25" name="Can 24"/>
          <p:cNvSpPr/>
          <p:nvPr/>
        </p:nvSpPr>
        <p:spPr>
          <a:xfrm rot="7140000">
            <a:off x="5477053" y="1806138"/>
            <a:ext cx="91440" cy="1426464"/>
          </a:xfrm>
          <a:prstGeom prst="can">
            <a:avLst/>
          </a:prstGeom>
          <a:gradFill>
            <a:gsLst>
              <a:gs pos="0">
                <a:srgbClr val="FFFF00">
                  <a:alpha val="32000"/>
                </a:srgbClr>
              </a:gs>
              <a:gs pos="50000">
                <a:srgbClr val="FFC000">
                  <a:alpha val="67000"/>
                </a:srgbClr>
              </a:gs>
              <a:gs pos="100000">
                <a:srgbClr val="FFFF00">
                  <a:alpha val="49000"/>
                </a:srgb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pape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057400"/>
            <a:ext cx="2519244" cy="619256"/>
          </a:xfrm>
          <a:prstGeom prst="rect">
            <a:avLst/>
          </a:prstGeom>
        </p:spPr>
      </p:pic>
      <p:pic>
        <p:nvPicPr>
          <p:cNvPr id="14" name="Picture 13" descr="Drum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6154" y="2796540"/>
            <a:ext cx="1986946" cy="1508760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2667000" y="3011922"/>
            <a:ext cx="2483893" cy="914400"/>
          </a:xfrm>
          <a:custGeom>
            <a:avLst/>
            <a:gdLst>
              <a:gd name="connsiteX0" fmla="*/ 0 w 2483893"/>
              <a:gd name="connsiteY0" fmla="*/ 0 h 914400"/>
              <a:gd name="connsiteX1" fmla="*/ 1105469 w 2483893"/>
              <a:gd name="connsiteY1" fmla="*/ 13648 h 914400"/>
              <a:gd name="connsiteX2" fmla="*/ 2483893 w 2483893"/>
              <a:gd name="connsiteY2" fmla="*/ 846161 h 914400"/>
              <a:gd name="connsiteX3" fmla="*/ 1296538 w 2483893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893" h="914400">
                <a:moveTo>
                  <a:pt x="0" y="0"/>
                </a:moveTo>
                <a:lnTo>
                  <a:pt x="1105469" y="13648"/>
                </a:lnTo>
                <a:lnTo>
                  <a:pt x="2483893" y="846161"/>
                </a:lnTo>
                <a:lnTo>
                  <a:pt x="1296538" y="914400"/>
                </a:lnTo>
              </a:path>
            </a:pathLst>
          </a:cu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um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5704" y="2438400"/>
            <a:ext cx="945896" cy="1108471"/>
          </a:xfrm>
          <a:prstGeom prst="rect">
            <a:avLst/>
          </a:prstGeom>
        </p:spPr>
      </p:pic>
      <p:pic>
        <p:nvPicPr>
          <p:cNvPr id="3" name="Picture 2" descr="photocopi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634262"/>
            <a:ext cx="5791200" cy="6223738"/>
          </a:xfrm>
          <a:prstGeom prst="rect">
            <a:avLst/>
          </a:prstGeom>
        </p:spPr>
      </p:pic>
      <p:pic>
        <p:nvPicPr>
          <p:cNvPr id="14" name="Picture 13" descr="Drum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6154" y="2796540"/>
            <a:ext cx="1986946" cy="1508760"/>
          </a:xfrm>
          <a:prstGeom prst="rect">
            <a:avLst/>
          </a:prstGeom>
        </p:spPr>
      </p:pic>
      <p:pic>
        <p:nvPicPr>
          <p:cNvPr id="8" name="Picture 7" descr="Drum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1600200"/>
            <a:ext cx="1096868" cy="856092"/>
          </a:xfrm>
          <a:prstGeom prst="rect">
            <a:avLst/>
          </a:prstGeom>
        </p:spPr>
      </p:pic>
      <p:grpSp>
        <p:nvGrpSpPr>
          <p:cNvPr id="2" name="Group 11"/>
          <p:cNvGrpSpPr/>
          <p:nvPr/>
        </p:nvGrpSpPr>
        <p:grpSpPr>
          <a:xfrm>
            <a:off x="5181600" y="1828800"/>
            <a:ext cx="1904999" cy="523220"/>
            <a:chOff x="4873228" y="1905000"/>
            <a:chExt cx="1904999" cy="523220"/>
          </a:xfrm>
        </p:grpSpPr>
        <p:cxnSp>
          <p:nvCxnSpPr>
            <p:cNvPr id="11" name="Straight Arrow Connector 10"/>
            <p:cNvCxnSpPr>
              <a:stCxn id="9" idx="1"/>
            </p:cNvCxnSpPr>
            <p:nvPr/>
          </p:nvCxnSpPr>
          <p:spPr>
            <a:xfrm rot="10800000">
              <a:off x="4873228" y="2133600"/>
              <a:ext cx="994173" cy="3301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67400" y="1905000"/>
              <a:ext cx="910827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টোনার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4953000" y="2667000"/>
            <a:ext cx="3886200" cy="523220"/>
            <a:chOff x="5943600" y="2743200"/>
            <a:chExt cx="3886200" cy="523220"/>
          </a:xfrm>
        </p:grpSpPr>
        <p:cxnSp>
          <p:nvCxnSpPr>
            <p:cNvPr id="21" name="Straight Arrow Connector 20"/>
            <p:cNvCxnSpPr>
              <a:stCxn id="19" idx="1"/>
            </p:cNvCxnSpPr>
            <p:nvPr/>
          </p:nvCxnSpPr>
          <p:spPr>
            <a:xfrm rot="10800000">
              <a:off x="5943600" y="2971800"/>
              <a:ext cx="367288" cy="330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310888" y="2743200"/>
              <a:ext cx="3518912" cy="5232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ঋণাত্মক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আধানগ্রস্থ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কালির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কণা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n 17"/>
          <p:cNvSpPr/>
          <p:nvPr/>
        </p:nvSpPr>
        <p:spPr>
          <a:xfrm rot="7380000">
            <a:off x="1934946" y="2646408"/>
            <a:ext cx="152400" cy="2057400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Drum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1852" y="3124200"/>
            <a:ext cx="3657600" cy="1012286"/>
          </a:xfrm>
          <a:prstGeom prst="rect">
            <a:avLst/>
          </a:prstGeom>
        </p:spPr>
      </p:pic>
      <p:sp>
        <p:nvSpPr>
          <p:cNvPr id="16" name="Can 15"/>
          <p:cNvSpPr/>
          <p:nvPr/>
        </p:nvSpPr>
        <p:spPr>
          <a:xfrm rot="7380000">
            <a:off x="7654221" y="2635455"/>
            <a:ext cx="152400" cy="2057400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ap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0200" y="3124200"/>
            <a:ext cx="3810000" cy="1054466"/>
          </a:xfrm>
          <a:prstGeom prst="rect">
            <a:avLst/>
          </a:prstGeom>
        </p:spPr>
      </p:pic>
      <p:pic>
        <p:nvPicPr>
          <p:cNvPr id="3" name="Picture 2" descr="photocopie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634262"/>
            <a:ext cx="5791200" cy="6223738"/>
          </a:xfrm>
          <a:prstGeom prst="rect">
            <a:avLst/>
          </a:prstGeom>
        </p:spPr>
      </p:pic>
      <p:pic>
        <p:nvPicPr>
          <p:cNvPr id="14" name="Picture 13" descr="Drum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66154" y="2796540"/>
            <a:ext cx="1986946" cy="1508760"/>
          </a:xfrm>
          <a:prstGeom prst="rect">
            <a:avLst/>
          </a:prstGeom>
        </p:spPr>
      </p:pic>
      <p:pic>
        <p:nvPicPr>
          <p:cNvPr id="12" name="Picture 11" descr="Drum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61055" y="2755075"/>
            <a:ext cx="1992672" cy="1556260"/>
          </a:xfrm>
          <a:prstGeom prst="rect">
            <a:avLst/>
          </a:prstGeom>
        </p:spPr>
      </p:pic>
      <p:sp>
        <p:nvSpPr>
          <p:cNvPr id="15" name="Can 14"/>
          <p:cNvSpPr/>
          <p:nvPr/>
        </p:nvSpPr>
        <p:spPr>
          <a:xfrm rot="7380000">
            <a:off x="7706358" y="2567277"/>
            <a:ext cx="152400" cy="2057400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n 19"/>
          <p:cNvSpPr/>
          <p:nvPr/>
        </p:nvSpPr>
        <p:spPr>
          <a:xfrm rot="7380000">
            <a:off x="1987083" y="2578230"/>
            <a:ext cx="152400" cy="2057400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5"/>
          <p:cNvGrpSpPr/>
          <p:nvPr/>
        </p:nvGrpSpPr>
        <p:grpSpPr>
          <a:xfrm>
            <a:off x="6858000" y="2057400"/>
            <a:ext cx="1047082" cy="1143794"/>
            <a:chOff x="7391400" y="2057400"/>
            <a:chExt cx="1047082" cy="1143794"/>
          </a:xfrm>
        </p:grpSpPr>
        <p:sp>
          <p:nvSpPr>
            <p:cNvPr id="23" name="TextBox 22"/>
            <p:cNvSpPr txBox="1"/>
            <p:nvPr/>
          </p:nvSpPr>
          <p:spPr>
            <a:xfrm>
              <a:off x="7391400" y="2057400"/>
              <a:ext cx="1047082" cy="58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রোলার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>
              <a:off x="7581900" y="2857500"/>
              <a:ext cx="6858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6"/>
          <p:cNvGrpSpPr/>
          <p:nvPr/>
        </p:nvGrpSpPr>
        <p:grpSpPr>
          <a:xfrm>
            <a:off x="990600" y="2057400"/>
            <a:ext cx="1047082" cy="1143794"/>
            <a:chOff x="7391400" y="2057400"/>
            <a:chExt cx="1047082" cy="1143794"/>
          </a:xfrm>
        </p:grpSpPr>
        <p:sp>
          <p:nvSpPr>
            <p:cNvPr id="28" name="TextBox 27"/>
            <p:cNvSpPr txBox="1"/>
            <p:nvPr/>
          </p:nvSpPr>
          <p:spPr>
            <a:xfrm>
              <a:off x="7391400" y="2057400"/>
              <a:ext cx="1047082" cy="58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রোলার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5400000">
              <a:off x="7581900" y="2857500"/>
              <a:ext cx="6858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675 0.00092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.00394 L -0.43785 0.00394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5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fibr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143000"/>
            <a:ext cx="5468270" cy="53103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63246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3581400"/>
            <a:ext cx="293734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4400" dirty="0" smtClean="0"/>
              <a:t>Defibrillator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999736" y="358914"/>
            <a:ext cx="722986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হৃদযন্ত্রের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চিকিৎসার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im-sec-explosion_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" y="1051906"/>
            <a:ext cx="7073900" cy="542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381000"/>
            <a:ext cx="5867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ধুলা-বালি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3687" y="1077410"/>
            <a:ext cx="7865226" cy="547579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286000" y="354903"/>
            <a:ext cx="461697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ফিল্টার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388203"/>
            <a:ext cx="41910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inter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447800"/>
            <a:ext cx="3962400" cy="30576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Frame 4"/>
          <p:cNvSpPr/>
          <p:nvPr/>
        </p:nvSpPr>
        <p:spPr>
          <a:xfrm>
            <a:off x="304800" y="78921"/>
            <a:ext cx="9144000" cy="6858000"/>
          </a:xfrm>
          <a:prstGeom prst="frame">
            <a:avLst>
              <a:gd name="adj1" fmla="val 40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274" y="4590871"/>
            <a:ext cx="7979326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উপরে প্রদর্শিত যন্ত্রটিতে ব্যবহৃত ড্রামটি ঋণাত্মক আধানে </a:t>
            </a:r>
          </a:p>
          <a:p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চার্জিত হলে যন্ত্রটির কার্যপ্রণালী ব্যাখ্যা কর।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Dashed horizontal"/>
          <p:cNvSpPr>
            <a:spLocks noChangeArrowheads="1"/>
          </p:cNvSpPr>
          <p:nvPr/>
        </p:nvSpPr>
        <p:spPr bwMode="auto">
          <a:xfrm>
            <a:off x="1295400" y="1524000"/>
            <a:ext cx="6669088" cy="37195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962400" y="5676900"/>
            <a:ext cx="590550" cy="1066800"/>
            <a:chOff x="2496" y="3576"/>
            <a:chExt cx="372" cy="672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496" y="3768"/>
              <a:ext cx="336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bg1"/>
                  </a:solidFill>
                </a:rPr>
                <a:t>9V</a:t>
              </a: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592" y="3576"/>
              <a:ext cx="96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endParaRPr lang="en-GB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2736" y="3576"/>
              <a:ext cx="96" cy="4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endParaRPr lang="en-GB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496" y="3672"/>
              <a:ext cx="224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688" y="3672"/>
              <a:ext cx="180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>
                  <a:solidFill>
                    <a:schemeClr val="bg1"/>
                  </a:solidFill>
                </a:rPr>
                <a:t>-</a:t>
              </a:r>
            </a:p>
          </p:txBody>
        </p:sp>
      </p:grp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772400" y="1524000"/>
            <a:ext cx="609600" cy="3657600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>
              <a:rot lat="0" lon="5400000" rev="0"/>
            </a:camera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pPr>
              <a:spcBef>
                <a:spcPct val="0"/>
              </a:spcBef>
            </a:pPr>
            <a:r>
              <a:rPr lang="en-US" sz="5400" b="1">
                <a:latin typeface="Arial" charset="0"/>
              </a:rPr>
              <a:t>-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62000" y="1524000"/>
            <a:ext cx="609600" cy="36576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>
              <a:rot lat="0" lon="5400000" rev="0"/>
            </a:camera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>
              <a:spcBef>
                <a:spcPct val="0"/>
              </a:spcBef>
            </a:pPr>
            <a:r>
              <a:rPr lang="en-US" sz="5400" b="1">
                <a:solidFill>
                  <a:srgbClr val="FFFFFF"/>
                </a:solidFill>
                <a:latin typeface="Arial" charset="0"/>
              </a:rPr>
              <a:t>+</a:t>
            </a:r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1117600" y="5257800"/>
            <a:ext cx="3073400" cy="749300"/>
          </a:xfrm>
          <a:custGeom>
            <a:avLst/>
            <a:gdLst>
              <a:gd name="T0" fmla="*/ 1920 w 1936"/>
              <a:gd name="T1" fmla="*/ 288 h 472"/>
              <a:gd name="T2" fmla="*/ 1872 w 1936"/>
              <a:gd name="T3" fmla="*/ 144 h 472"/>
              <a:gd name="T4" fmla="*/ 1536 w 1936"/>
              <a:gd name="T5" fmla="*/ 240 h 472"/>
              <a:gd name="T6" fmla="*/ 432 w 1936"/>
              <a:gd name="T7" fmla="*/ 432 h 472"/>
              <a:gd name="T8" fmla="*/ 0 w 1936"/>
              <a:gd name="T9" fmla="*/ 0 h 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6"/>
              <a:gd name="T16" fmla="*/ 0 h 472"/>
              <a:gd name="T17" fmla="*/ 1936 w 1936"/>
              <a:gd name="T18" fmla="*/ 472 h 4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6" h="472">
                <a:moveTo>
                  <a:pt x="1920" y="288"/>
                </a:moveTo>
                <a:cubicBezTo>
                  <a:pt x="1928" y="220"/>
                  <a:pt x="1936" y="152"/>
                  <a:pt x="1872" y="144"/>
                </a:cubicBezTo>
                <a:cubicBezTo>
                  <a:pt x="1808" y="136"/>
                  <a:pt x="1776" y="192"/>
                  <a:pt x="1536" y="240"/>
                </a:cubicBezTo>
                <a:cubicBezTo>
                  <a:pt x="1296" y="288"/>
                  <a:pt x="688" y="472"/>
                  <a:pt x="432" y="432"/>
                </a:cubicBezTo>
                <a:cubicBezTo>
                  <a:pt x="176" y="392"/>
                  <a:pt x="88" y="196"/>
                  <a:pt x="0" y="0"/>
                </a:cubicBezTo>
              </a:path>
            </a:pathLst>
          </a:custGeom>
          <a:noFill/>
          <a:ln w="508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419600" y="5283200"/>
            <a:ext cx="3860800" cy="812800"/>
          </a:xfrm>
          <a:custGeom>
            <a:avLst/>
            <a:gdLst>
              <a:gd name="T0" fmla="*/ 0 w 2432"/>
              <a:gd name="T1" fmla="*/ 240 h 512"/>
              <a:gd name="T2" fmla="*/ 192 w 2432"/>
              <a:gd name="T3" fmla="*/ 144 h 512"/>
              <a:gd name="T4" fmla="*/ 816 w 2432"/>
              <a:gd name="T5" fmla="*/ 336 h 512"/>
              <a:gd name="T6" fmla="*/ 1824 w 2432"/>
              <a:gd name="T7" fmla="*/ 480 h 512"/>
              <a:gd name="T8" fmla="*/ 2352 w 2432"/>
              <a:gd name="T9" fmla="*/ 432 h 512"/>
              <a:gd name="T10" fmla="*/ 2304 w 2432"/>
              <a:gd name="T11" fmla="*/ 0 h 5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32"/>
              <a:gd name="T19" fmla="*/ 0 h 512"/>
              <a:gd name="T20" fmla="*/ 2432 w 2432"/>
              <a:gd name="T21" fmla="*/ 512 h 5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32" h="512">
                <a:moveTo>
                  <a:pt x="0" y="240"/>
                </a:moveTo>
                <a:cubicBezTo>
                  <a:pt x="28" y="184"/>
                  <a:pt x="56" y="128"/>
                  <a:pt x="192" y="144"/>
                </a:cubicBezTo>
                <a:cubicBezTo>
                  <a:pt x="328" y="160"/>
                  <a:pt x="544" y="280"/>
                  <a:pt x="816" y="336"/>
                </a:cubicBezTo>
                <a:cubicBezTo>
                  <a:pt x="1088" y="392"/>
                  <a:pt x="1568" y="464"/>
                  <a:pt x="1824" y="480"/>
                </a:cubicBezTo>
                <a:cubicBezTo>
                  <a:pt x="2080" y="496"/>
                  <a:pt x="2272" y="512"/>
                  <a:pt x="2352" y="432"/>
                </a:cubicBezTo>
                <a:cubicBezTo>
                  <a:pt x="2432" y="352"/>
                  <a:pt x="2368" y="176"/>
                  <a:pt x="2304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762000" y="1524000"/>
            <a:ext cx="609600" cy="3657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>
              <a:spcBef>
                <a:spcPct val="0"/>
              </a:spcBef>
            </a:pPr>
            <a:endParaRPr lang="en-US" sz="5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7772400" y="1524000"/>
            <a:ext cx="609600" cy="3657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>
              <a:spcBef>
                <a:spcPct val="0"/>
              </a:spcBef>
            </a:pPr>
            <a:endParaRPr lang="en-US" sz="54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159603"/>
            <a:ext cx="324348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spc="3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spc="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2133600"/>
            <a:ext cx="35052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spc="3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b="1" spc="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3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spc="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300" dirty="0" err="1" smtClean="0"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2800" b="1" spc="3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3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8605" y="3962400"/>
            <a:ext cx="3352800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পদাথ.বিজ্ঞান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শ্রেনি-১০ম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অধ্যায়-১০ম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838200"/>
            <a:ext cx="51054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412" y="3962400"/>
            <a:ext cx="3352800" cy="20621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74320" indent="-274320" algn="ctr">
              <a:spcBef>
                <a:spcPts val="600"/>
              </a:spcBef>
            </a:pPr>
            <a:r>
              <a:rPr lang="bn-IN" b="1" dirty="0">
                <a:solidFill>
                  <a:srgbClr val="5E0218"/>
                </a:solidFill>
                <a:latin typeface="NikoshBAN" pitchFamily="2" charset="0"/>
                <a:cs typeface="NikoshBAN" pitchFamily="2" charset="0"/>
              </a:rPr>
              <a:t>উত্তম কুমার চক্রবর্তী</a:t>
            </a:r>
            <a:endParaRPr lang="en-US" b="1" dirty="0">
              <a:solidFill>
                <a:srgbClr val="5E0218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bn-BD" b="1" dirty="0">
                <a:solidFill>
                  <a:srgbClr val="5E0218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b="1" dirty="0" err="1">
                <a:solidFill>
                  <a:srgbClr val="5E0218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en-US" b="1" dirty="0">
                <a:solidFill>
                  <a:srgbClr val="5E021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5E0218"/>
                </a:solidFill>
                <a:latin typeface="NikoshBAN" pitchFamily="2" charset="0"/>
                <a:cs typeface="NikoshBAN" pitchFamily="2" charset="0"/>
              </a:rPr>
              <a:t>সিঃশিঃহোমনা</a:t>
            </a:r>
            <a:r>
              <a:rPr lang="en-US" b="1" dirty="0">
                <a:solidFill>
                  <a:srgbClr val="5E021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5E0218"/>
                </a:solidFill>
                <a:latin typeface="NikoshBAN" pitchFamily="2" charset="0"/>
                <a:cs typeface="NikoshBAN" pitchFamily="2" charset="0"/>
              </a:rPr>
              <a:t>কফিল</a:t>
            </a:r>
            <a:r>
              <a:rPr lang="en-US" b="1" dirty="0">
                <a:solidFill>
                  <a:srgbClr val="5E021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5E0218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b="1" dirty="0">
                <a:solidFill>
                  <a:srgbClr val="5E0218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274320" indent="-274320" algn="ctr">
              <a:spcBef>
                <a:spcPts val="600"/>
              </a:spcBef>
            </a:pPr>
            <a:r>
              <a:rPr lang="en-US" b="1" dirty="0" err="1">
                <a:solidFill>
                  <a:srgbClr val="5E0218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b="1" dirty="0">
                <a:solidFill>
                  <a:srgbClr val="5E021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5E0218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="1" dirty="0">
                <a:solidFill>
                  <a:srgbClr val="5E021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5E0218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b="1" dirty="0">
              <a:solidFill>
                <a:srgbClr val="5E0218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274320" algn="ctr">
              <a:spcBef>
                <a:spcPts val="600"/>
              </a:spcBef>
            </a:pPr>
            <a:r>
              <a:rPr lang="en-US" b="1" dirty="0">
                <a:solidFill>
                  <a:srgbClr val="5E0218"/>
                </a:solidFill>
                <a:latin typeface="NikoshBAN" pitchFamily="2" charset="0"/>
                <a:cs typeface="NikoshBAN" pitchFamily="2" charset="0"/>
              </a:rPr>
              <a:t>আইডি-২১</a:t>
            </a:r>
          </a:p>
          <a:p>
            <a:pPr marL="274320" indent="-274320" algn="ctr">
              <a:spcBef>
                <a:spcPts val="600"/>
              </a:spcBef>
            </a:pPr>
            <a:r>
              <a:rPr lang="en-US" b="1" dirty="0" err="1">
                <a:solidFill>
                  <a:srgbClr val="5E0218"/>
                </a:solidFill>
                <a:latin typeface="NikoshBAN" pitchFamily="2" charset="0"/>
                <a:cs typeface="NikoshBAN" pitchFamily="2" charset="0"/>
              </a:rPr>
              <a:t>হোমনা-কুমিল্লা</a:t>
            </a:r>
            <a:endParaRPr lang="en-US" b="1" dirty="0">
              <a:solidFill>
                <a:srgbClr val="5E0218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endParaRPr lang="bn-IN" dirty="0"/>
          </a:p>
        </p:txBody>
      </p:sp>
      <p:pic>
        <p:nvPicPr>
          <p:cNvPr id="5" name="Picture 4" descr="IMG_20180922_1129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81200"/>
            <a:ext cx="1666875" cy="1829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90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Dashed horizontal"/>
          <p:cNvSpPr>
            <a:spLocks noChangeArrowheads="1"/>
          </p:cNvSpPr>
          <p:nvPr/>
        </p:nvSpPr>
        <p:spPr bwMode="auto">
          <a:xfrm>
            <a:off x="1295400" y="1524000"/>
            <a:ext cx="6669088" cy="37195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62400" y="5676900"/>
            <a:ext cx="590550" cy="1066800"/>
            <a:chOff x="2496" y="3576"/>
            <a:chExt cx="372" cy="672"/>
          </a:xfrm>
        </p:grpSpPr>
        <p:sp>
          <p:nvSpPr>
            <p:cNvPr id="21522" name="Rectangle 4"/>
            <p:cNvSpPr>
              <a:spLocks noChangeArrowheads="1"/>
            </p:cNvSpPr>
            <p:nvPr/>
          </p:nvSpPr>
          <p:spPr bwMode="auto">
            <a:xfrm>
              <a:off x="2496" y="3768"/>
              <a:ext cx="336" cy="480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chemeClr val="bg1"/>
                  </a:solidFill>
                </a:rPr>
                <a:t>9V</a:t>
              </a:r>
            </a:p>
          </p:txBody>
        </p:sp>
        <p:sp>
          <p:nvSpPr>
            <p:cNvPr id="21523" name="Oval 5"/>
            <p:cNvSpPr>
              <a:spLocks noChangeArrowheads="1"/>
            </p:cNvSpPr>
            <p:nvPr/>
          </p:nvSpPr>
          <p:spPr bwMode="auto">
            <a:xfrm>
              <a:off x="2592" y="3576"/>
              <a:ext cx="96" cy="48"/>
            </a:xfrm>
            <a:prstGeom prst="ellipse">
              <a:avLst/>
            </a:prstGeom>
            <a:solidFill>
              <a:srgbClr val="FF9900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GB"/>
            </a:p>
          </p:txBody>
        </p:sp>
        <p:sp>
          <p:nvSpPr>
            <p:cNvPr id="21524" name="Oval 6"/>
            <p:cNvSpPr>
              <a:spLocks noChangeArrowheads="1"/>
            </p:cNvSpPr>
            <p:nvPr/>
          </p:nvSpPr>
          <p:spPr bwMode="auto">
            <a:xfrm>
              <a:off x="2736" y="3576"/>
              <a:ext cx="96" cy="48"/>
            </a:xfrm>
            <a:prstGeom prst="ellipse">
              <a:avLst/>
            </a:prstGeom>
            <a:solidFill>
              <a:srgbClr val="FF9900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GB"/>
            </a:p>
          </p:txBody>
        </p:sp>
        <p:sp>
          <p:nvSpPr>
            <p:cNvPr id="21525" name="Text Box 7"/>
            <p:cNvSpPr txBox="1">
              <a:spLocks noChangeArrowheads="1"/>
            </p:cNvSpPr>
            <p:nvPr/>
          </p:nvSpPr>
          <p:spPr bwMode="auto">
            <a:xfrm>
              <a:off x="2496" y="3672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21526" name="Text Box 8"/>
            <p:cNvSpPr txBox="1">
              <a:spLocks noChangeArrowheads="1"/>
            </p:cNvSpPr>
            <p:nvPr/>
          </p:nvSpPr>
          <p:spPr bwMode="auto">
            <a:xfrm>
              <a:off x="2688" y="3672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>
                  <a:solidFill>
                    <a:schemeClr val="bg1"/>
                  </a:solidFill>
                </a:rPr>
                <a:t>-</a:t>
              </a:r>
            </a:p>
          </p:txBody>
        </p:sp>
      </p:grpSp>
      <p:sp>
        <p:nvSpPr>
          <p:cNvPr id="136203" name="Oval 11"/>
          <p:cNvSpPr>
            <a:spLocks noChangeArrowheads="1"/>
          </p:cNvSpPr>
          <p:nvPr/>
        </p:nvSpPr>
        <p:spPr bwMode="auto">
          <a:xfrm>
            <a:off x="7696200" y="2057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21511" name="Rectangle 12"/>
          <p:cNvSpPr>
            <a:spLocks noChangeArrowheads="1"/>
          </p:cNvSpPr>
          <p:nvPr/>
        </p:nvSpPr>
        <p:spPr bwMode="auto">
          <a:xfrm>
            <a:off x="7772400" y="1524000"/>
            <a:ext cx="609600" cy="3657600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>
              <a:rot lat="0" lon="5400000" rev="0"/>
            </a:camera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pPr>
              <a:spcBef>
                <a:spcPct val="0"/>
              </a:spcBef>
            </a:pPr>
            <a:r>
              <a:rPr lang="en-US" sz="5400" b="1">
                <a:latin typeface="Arial" charset="0"/>
              </a:rPr>
              <a:t>-</a:t>
            </a:r>
          </a:p>
        </p:txBody>
      </p:sp>
      <p:sp>
        <p:nvSpPr>
          <p:cNvPr id="21512" name="Rectangle 13"/>
          <p:cNvSpPr>
            <a:spLocks noChangeArrowheads="1"/>
          </p:cNvSpPr>
          <p:nvPr/>
        </p:nvSpPr>
        <p:spPr bwMode="auto">
          <a:xfrm>
            <a:off x="762000" y="1524000"/>
            <a:ext cx="609600" cy="36576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>
              <a:rot lat="0" lon="5400000" rev="0"/>
            </a:camera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>
              <a:spcBef>
                <a:spcPct val="0"/>
              </a:spcBef>
            </a:pPr>
            <a:r>
              <a:rPr lang="en-US" sz="5400" b="1">
                <a:solidFill>
                  <a:srgbClr val="FFFFFF"/>
                </a:solidFill>
                <a:latin typeface="Arial" charset="0"/>
              </a:rPr>
              <a:t>+</a:t>
            </a:r>
          </a:p>
        </p:txBody>
      </p:sp>
      <p:sp>
        <p:nvSpPr>
          <p:cNvPr id="21513" name="Freeform 14"/>
          <p:cNvSpPr>
            <a:spLocks/>
          </p:cNvSpPr>
          <p:nvPr/>
        </p:nvSpPr>
        <p:spPr bwMode="auto">
          <a:xfrm>
            <a:off x="1117600" y="5257800"/>
            <a:ext cx="3073400" cy="749300"/>
          </a:xfrm>
          <a:custGeom>
            <a:avLst/>
            <a:gdLst>
              <a:gd name="T0" fmla="*/ 1920 w 1936"/>
              <a:gd name="T1" fmla="*/ 288 h 472"/>
              <a:gd name="T2" fmla="*/ 1872 w 1936"/>
              <a:gd name="T3" fmla="*/ 144 h 472"/>
              <a:gd name="T4" fmla="*/ 1536 w 1936"/>
              <a:gd name="T5" fmla="*/ 240 h 472"/>
              <a:gd name="T6" fmla="*/ 432 w 1936"/>
              <a:gd name="T7" fmla="*/ 432 h 472"/>
              <a:gd name="T8" fmla="*/ 0 w 1936"/>
              <a:gd name="T9" fmla="*/ 0 h 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6"/>
              <a:gd name="T16" fmla="*/ 0 h 472"/>
              <a:gd name="T17" fmla="*/ 1936 w 1936"/>
              <a:gd name="T18" fmla="*/ 472 h 4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6" h="472">
                <a:moveTo>
                  <a:pt x="1920" y="288"/>
                </a:moveTo>
                <a:cubicBezTo>
                  <a:pt x="1928" y="220"/>
                  <a:pt x="1936" y="152"/>
                  <a:pt x="1872" y="144"/>
                </a:cubicBezTo>
                <a:cubicBezTo>
                  <a:pt x="1808" y="136"/>
                  <a:pt x="1776" y="192"/>
                  <a:pt x="1536" y="240"/>
                </a:cubicBezTo>
                <a:cubicBezTo>
                  <a:pt x="1296" y="288"/>
                  <a:pt x="688" y="472"/>
                  <a:pt x="432" y="432"/>
                </a:cubicBezTo>
                <a:cubicBezTo>
                  <a:pt x="176" y="392"/>
                  <a:pt x="88" y="196"/>
                  <a:pt x="0" y="0"/>
                </a:cubicBezTo>
              </a:path>
            </a:pathLst>
          </a:custGeom>
          <a:noFill/>
          <a:ln w="508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14" name="Freeform 15"/>
          <p:cNvSpPr>
            <a:spLocks/>
          </p:cNvSpPr>
          <p:nvPr/>
        </p:nvSpPr>
        <p:spPr bwMode="auto">
          <a:xfrm>
            <a:off x="4419600" y="5283200"/>
            <a:ext cx="3860800" cy="812800"/>
          </a:xfrm>
          <a:custGeom>
            <a:avLst/>
            <a:gdLst>
              <a:gd name="T0" fmla="*/ 0 w 2432"/>
              <a:gd name="T1" fmla="*/ 240 h 512"/>
              <a:gd name="T2" fmla="*/ 192 w 2432"/>
              <a:gd name="T3" fmla="*/ 144 h 512"/>
              <a:gd name="T4" fmla="*/ 816 w 2432"/>
              <a:gd name="T5" fmla="*/ 336 h 512"/>
              <a:gd name="T6" fmla="*/ 1824 w 2432"/>
              <a:gd name="T7" fmla="*/ 480 h 512"/>
              <a:gd name="T8" fmla="*/ 2352 w 2432"/>
              <a:gd name="T9" fmla="*/ 432 h 512"/>
              <a:gd name="T10" fmla="*/ 2304 w 2432"/>
              <a:gd name="T11" fmla="*/ 0 h 5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32"/>
              <a:gd name="T19" fmla="*/ 0 h 512"/>
              <a:gd name="T20" fmla="*/ 2432 w 2432"/>
              <a:gd name="T21" fmla="*/ 512 h 5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32" h="512">
                <a:moveTo>
                  <a:pt x="0" y="240"/>
                </a:moveTo>
                <a:cubicBezTo>
                  <a:pt x="28" y="184"/>
                  <a:pt x="56" y="128"/>
                  <a:pt x="192" y="144"/>
                </a:cubicBezTo>
                <a:cubicBezTo>
                  <a:pt x="328" y="160"/>
                  <a:pt x="544" y="280"/>
                  <a:pt x="816" y="336"/>
                </a:cubicBezTo>
                <a:cubicBezTo>
                  <a:pt x="1088" y="392"/>
                  <a:pt x="1568" y="464"/>
                  <a:pt x="1824" y="480"/>
                </a:cubicBezTo>
                <a:cubicBezTo>
                  <a:pt x="2080" y="496"/>
                  <a:pt x="2272" y="512"/>
                  <a:pt x="2352" y="432"/>
                </a:cubicBezTo>
                <a:cubicBezTo>
                  <a:pt x="2432" y="352"/>
                  <a:pt x="2368" y="176"/>
                  <a:pt x="2304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6208" name="Oval 16"/>
          <p:cNvSpPr>
            <a:spLocks noChangeArrowheads="1"/>
          </p:cNvSpPr>
          <p:nvPr/>
        </p:nvSpPr>
        <p:spPr bwMode="auto">
          <a:xfrm>
            <a:off x="7696200" y="34290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136209" name="Oval 17"/>
          <p:cNvSpPr>
            <a:spLocks noChangeArrowheads="1"/>
          </p:cNvSpPr>
          <p:nvPr/>
        </p:nvSpPr>
        <p:spPr bwMode="auto">
          <a:xfrm>
            <a:off x="7696200" y="27432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136210" name="Oval 18"/>
          <p:cNvSpPr>
            <a:spLocks noChangeArrowheads="1"/>
          </p:cNvSpPr>
          <p:nvPr/>
        </p:nvSpPr>
        <p:spPr bwMode="auto">
          <a:xfrm>
            <a:off x="7696200" y="4724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136211" name="Oval 19"/>
          <p:cNvSpPr>
            <a:spLocks noChangeArrowheads="1"/>
          </p:cNvSpPr>
          <p:nvPr/>
        </p:nvSpPr>
        <p:spPr bwMode="auto">
          <a:xfrm>
            <a:off x="7696200" y="40386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136212" name="Oval 20"/>
          <p:cNvSpPr>
            <a:spLocks noChangeArrowheads="1"/>
          </p:cNvSpPr>
          <p:nvPr/>
        </p:nvSpPr>
        <p:spPr bwMode="auto">
          <a:xfrm>
            <a:off x="7696200" y="25146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136213" name="Oval 21"/>
          <p:cNvSpPr>
            <a:spLocks noChangeArrowheads="1"/>
          </p:cNvSpPr>
          <p:nvPr/>
        </p:nvSpPr>
        <p:spPr bwMode="auto">
          <a:xfrm>
            <a:off x="7696200" y="30480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136214" name="Oval 22"/>
          <p:cNvSpPr>
            <a:spLocks noChangeArrowheads="1"/>
          </p:cNvSpPr>
          <p:nvPr/>
        </p:nvSpPr>
        <p:spPr bwMode="auto">
          <a:xfrm>
            <a:off x="7696200" y="17526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30031" y="572869"/>
            <a:ext cx="284696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spc="3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b="1" spc="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300" dirty="0" err="1" smtClean="0"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2800" b="1" spc="3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3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-0.725 -3.33333E-6 " pathEditMode="relative" rAng="0" ptsTypes="AA">
                                      <p:cBhvr>
                                        <p:cTn id="6" dur="23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33333E-6 -3.33333E-6 L -0.725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71667 -3.33333E-6 " pathEditMode="relative" rAng="0" ptsTypes="AA">
                                      <p:cBhvr>
                                        <p:cTn id="10" dur="19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33333E-6 -2.22222E-6 L -0.71667 -0.01111 " pathEditMode="relative" rAng="0" ptsTypes="AA">
                                      <p:cBhvr>
                                        <p:cTn id="12" dur="22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-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33333E-6 -2.22222E-6 L -0.725 -0.0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" y="-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3.33333E-6 0 L -0.725 0 " pathEditMode="relative" rAng="0" ptsTypes="AA">
                                      <p:cBhvr>
                                        <p:cTn id="16" dur="1600" fill="hold"/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33333E-6 2.22222E-6 L -0.725 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33333E-6 1.11111E-6 L -0.725 1.11111E-6 " pathEditMode="relative" rAng="0" ptsTypes="AA">
                                      <p:cBhvr>
                                        <p:cTn id="20" dur="175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3" grpId="0" animBg="1"/>
      <p:bldP spid="136208" grpId="0" animBg="1"/>
      <p:bldP spid="136209" grpId="0" animBg="1"/>
      <p:bldP spid="136210" grpId="0" animBg="1"/>
      <p:bldP spid="136211" grpId="0" animBg="1"/>
      <p:bldP spid="136212" grpId="0" animBg="1"/>
      <p:bldP spid="136213" grpId="0" animBg="1"/>
      <p:bldP spid="136214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235803"/>
            <a:ext cx="47244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in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494" y="1143000"/>
            <a:ext cx="41148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257800"/>
            <a:ext cx="66294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উপরে প্রদর্শিত যন্ত্রটির কার্যপ্রণালী ব্যাখ্যা কর।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:\Containt-Six-Ten\New folder\BLDHM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419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2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OIP58FDVMW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915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50457"/>
            <a:ext cx="4129286" cy="2055143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7761" y="762000"/>
            <a:ext cx="3404478" cy="2805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600" y="1090922"/>
            <a:ext cx="7992000" cy="53098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8560" y="235803"/>
            <a:ext cx="354124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1143000"/>
            <a:ext cx="5410200" cy="5488446"/>
          </a:xfrm>
          <a:prstGeom prst="rect">
            <a:avLst/>
          </a:prstGeom>
        </p:spPr>
      </p:pic>
      <p:pic>
        <p:nvPicPr>
          <p:cNvPr id="3" name="Picture 2" descr="Pic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219" y="1077474"/>
            <a:ext cx="8224762" cy="555397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8128000" cy="599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1" y="990600"/>
            <a:ext cx="48768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স্থিরতড়িতের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81000"/>
            <a:ext cx="2971800" cy="83099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999" y="1752600"/>
            <a:ext cx="6237605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999" y="4419600"/>
            <a:ext cx="6237605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স্থির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তড়ি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ৎ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ব্যবহার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ব্যাখ্যা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999" y="2895600"/>
            <a:ext cx="6237605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স্থির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তড়ি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ৎ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চালিত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যন্ত্রগুলোর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নাম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বলতে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644932"/>
            <a:ext cx="6237605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তড়ি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ৎ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শক্তি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সংরক্ষণে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ধারকের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ব্যবহার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ব্যাখ্যা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or Pain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033549"/>
            <a:ext cx="7315200" cy="555290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971800" y="304800"/>
            <a:ext cx="3376245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গাড়িটি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inting Gu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388676"/>
            <a:ext cx="7455474" cy="286360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8" name="Picture 7" descr="Painting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57200"/>
            <a:ext cx="3312240" cy="26977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9" name="Picture 8" descr="Painting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7068" y="1265263"/>
            <a:ext cx="1059752" cy="1096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8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3276600"/>
            <a:ext cx="9144000" cy="158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05789" y="3424535"/>
            <a:ext cx="3495211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গাড়িটি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আধানে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চার্জিত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3936" y="5705180"/>
            <a:ext cx="417946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রঙ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কণাগুলো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আধানে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চার্জিত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799" y="3500735"/>
            <a:ext cx="2895601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রঙ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স্প্রে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030" y="5770870"/>
            <a:ext cx="25537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নজেলটি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আধানগ্রস্থ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2836570" y="1085850"/>
            <a:ext cx="325730" cy="1255931"/>
            <a:chOff x="7086600" y="762000"/>
            <a:chExt cx="325730" cy="1255931"/>
          </a:xfrm>
        </p:grpSpPr>
        <p:sp>
          <p:nvSpPr>
            <p:cNvPr id="17" name="TextBox 16"/>
            <p:cNvSpPr txBox="1"/>
            <p:nvPr/>
          </p:nvSpPr>
          <p:spPr>
            <a:xfrm>
              <a:off x="7086600" y="762000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-</a:t>
              </a:r>
              <a:endParaRPr lang="en-US" sz="3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6600" y="914400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-</a:t>
              </a:r>
              <a:endParaRPr lang="en-US" sz="3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86600" y="1066800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-</a:t>
              </a:r>
              <a:endParaRPr lang="en-US" sz="3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86600" y="1219200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-</a:t>
              </a:r>
              <a:endParaRPr lang="en-US" sz="3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86600" y="1371600"/>
              <a:ext cx="325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-</a:t>
              </a:r>
              <a:endParaRPr lang="en-US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/>
          <p:nvPr/>
        </p:nvGrpSpPr>
        <p:grpSpPr>
          <a:xfrm>
            <a:off x="-1776664" y="1984127"/>
            <a:ext cx="1676401" cy="545911"/>
            <a:chOff x="2438400" y="1676400"/>
            <a:chExt cx="1676401" cy="545911"/>
          </a:xfrm>
        </p:grpSpPr>
        <p:sp>
          <p:nvSpPr>
            <p:cNvPr id="14" name="Freeform 13"/>
            <p:cNvSpPr/>
            <p:nvPr/>
          </p:nvSpPr>
          <p:spPr>
            <a:xfrm>
              <a:off x="2438400" y="1676400"/>
              <a:ext cx="1676401" cy="545911"/>
            </a:xfrm>
            <a:custGeom>
              <a:avLst/>
              <a:gdLst>
                <a:gd name="connsiteX0" fmla="*/ 0 w 2361063"/>
                <a:gd name="connsiteY0" fmla="*/ 423081 h 545911"/>
                <a:gd name="connsiteX1" fmla="*/ 1856096 w 2361063"/>
                <a:gd name="connsiteY1" fmla="*/ 545911 h 545911"/>
                <a:gd name="connsiteX2" fmla="*/ 2361063 w 2361063"/>
                <a:gd name="connsiteY2" fmla="*/ 68239 h 545911"/>
                <a:gd name="connsiteX3" fmla="*/ 382138 w 2361063"/>
                <a:gd name="connsiteY3" fmla="*/ 0 h 545911"/>
                <a:gd name="connsiteX4" fmla="*/ 0 w 2361063"/>
                <a:gd name="connsiteY4" fmla="*/ 423081 h 54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1063" h="545911">
                  <a:moveTo>
                    <a:pt x="0" y="423081"/>
                  </a:moveTo>
                  <a:lnTo>
                    <a:pt x="1856096" y="545911"/>
                  </a:lnTo>
                  <a:lnTo>
                    <a:pt x="2361063" y="68239"/>
                  </a:lnTo>
                  <a:lnTo>
                    <a:pt x="382138" y="0"/>
                  </a:lnTo>
                  <a:lnTo>
                    <a:pt x="0" y="42308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920000">
              <a:off x="3029373" y="1618289"/>
              <a:ext cx="460382" cy="646331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অ</a:t>
              </a:r>
              <a:endParaRPr lang="en-US" sz="36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2133965" y="2173831"/>
            <a:ext cx="4925291" cy="741218"/>
          </a:xfrm>
          <a:custGeom>
            <a:avLst/>
            <a:gdLst>
              <a:gd name="connsiteX0" fmla="*/ 0 w 4925291"/>
              <a:gd name="connsiteY0" fmla="*/ 436418 h 685800"/>
              <a:gd name="connsiteX1" fmla="*/ 4343400 w 4925291"/>
              <a:gd name="connsiteY1" fmla="*/ 685800 h 685800"/>
              <a:gd name="connsiteX2" fmla="*/ 4925291 w 4925291"/>
              <a:gd name="connsiteY2" fmla="*/ 166255 h 685800"/>
              <a:gd name="connsiteX3" fmla="*/ 436418 w 4925291"/>
              <a:gd name="connsiteY3" fmla="*/ 0 h 685800"/>
              <a:gd name="connsiteX4" fmla="*/ 0 w 4925291"/>
              <a:gd name="connsiteY4" fmla="*/ 436418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5291" h="685800">
                <a:moveTo>
                  <a:pt x="0" y="436418"/>
                </a:moveTo>
                <a:lnTo>
                  <a:pt x="4343400" y="685800"/>
                </a:lnTo>
                <a:lnTo>
                  <a:pt x="4925291" y="166255"/>
                </a:lnTo>
                <a:lnTo>
                  <a:pt x="436418" y="0"/>
                </a:lnTo>
                <a:lnTo>
                  <a:pt x="0" y="436418"/>
                </a:ln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  <a:alpha val="0"/>
                </a:schemeClr>
              </a:gs>
              <a:gs pos="100000">
                <a:schemeClr val="bg1">
                  <a:lumMod val="95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  <a:scene3d>
            <a:camera prst="perspectiveAbove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hotocopier Upp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5514" y="1588593"/>
            <a:ext cx="5079365" cy="1307937"/>
          </a:xfrm>
          <a:prstGeom prst="rect">
            <a:avLst/>
          </a:prstGeom>
        </p:spPr>
      </p:pic>
      <p:pic>
        <p:nvPicPr>
          <p:cNvPr id="3" name="Picture 2" descr="photocopier Mid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2501" y="2234232"/>
            <a:ext cx="5257143" cy="1460318"/>
          </a:xfrm>
          <a:prstGeom prst="rect">
            <a:avLst/>
          </a:prstGeom>
        </p:spPr>
      </p:pic>
      <p:pic>
        <p:nvPicPr>
          <p:cNvPr id="12" name="Picture 11" descr="photocopier Upp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60930">
            <a:off x="2981417" y="1030239"/>
            <a:ext cx="4318648" cy="1332753"/>
          </a:xfrm>
          <a:prstGeom prst="rect">
            <a:avLst/>
          </a:prstGeom>
        </p:spPr>
      </p:pic>
      <p:grpSp>
        <p:nvGrpSpPr>
          <p:cNvPr id="7" name="Group 16"/>
          <p:cNvGrpSpPr/>
          <p:nvPr/>
        </p:nvGrpSpPr>
        <p:grpSpPr>
          <a:xfrm>
            <a:off x="4800599" y="3581776"/>
            <a:ext cx="1676401" cy="545911"/>
            <a:chOff x="2971800" y="4114800"/>
            <a:chExt cx="1676401" cy="545911"/>
          </a:xfrm>
        </p:grpSpPr>
        <p:sp>
          <p:nvSpPr>
            <p:cNvPr id="18" name="Freeform 17"/>
            <p:cNvSpPr/>
            <p:nvPr/>
          </p:nvSpPr>
          <p:spPr>
            <a:xfrm>
              <a:off x="2971800" y="4114800"/>
              <a:ext cx="1676401" cy="545911"/>
            </a:xfrm>
            <a:custGeom>
              <a:avLst/>
              <a:gdLst>
                <a:gd name="connsiteX0" fmla="*/ 0 w 2361063"/>
                <a:gd name="connsiteY0" fmla="*/ 423081 h 545911"/>
                <a:gd name="connsiteX1" fmla="*/ 1856096 w 2361063"/>
                <a:gd name="connsiteY1" fmla="*/ 545911 h 545911"/>
                <a:gd name="connsiteX2" fmla="*/ 2361063 w 2361063"/>
                <a:gd name="connsiteY2" fmla="*/ 68239 h 545911"/>
                <a:gd name="connsiteX3" fmla="*/ 382138 w 2361063"/>
                <a:gd name="connsiteY3" fmla="*/ 0 h 545911"/>
                <a:gd name="connsiteX4" fmla="*/ 0 w 2361063"/>
                <a:gd name="connsiteY4" fmla="*/ 423081 h 54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1063" h="545911">
                  <a:moveTo>
                    <a:pt x="0" y="423081"/>
                  </a:moveTo>
                  <a:lnTo>
                    <a:pt x="1856096" y="545911"/>
                  </a:lnTo>
                  <a:lnTo>
                    <a:pt x="2361063" y="68239"/>
                  </a:lnTo>
                  <a:lnTo>
                    <a:pt x="382138" y="0"/>
                  </a:lnTo>
                  <a:lnTo>
                    <a:pt x="0" y="4230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16920000">
              <a:off x="3562773" y="4056689"/>
              <a:ext cx="460382" cy="646331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অ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 descr="Digital-copier-machine-shar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8031" y="1397625"/>
            <a:ext cx="5307937" cy="5003175"/>
          </a:xfrm>
          <a:prstGeom prst="rect">
            <a:avLst/>
          </a:prstGeom>
        </p:spPr>
      </p:pic>
      <p:sp>
        <p:nvSpPr>
          <p:cNvPr id="20" name="Frame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4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1" y="228600"/>
            <a:ext cx="5625768" cy="5232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ফটো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কপিয়ার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মেশিন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6 0.0398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42E-7 L -0.45834 0.006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304800"/>
            <a:ext cx="505298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ফটো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কপিয়ার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989013"/>
            <a:ext cx="9144000" cy="5535612"/>
            <a:chOff x="0" y="989013"/>
            <a:chExt cx="9144000" cy="5535612"/>
          </a:xfrm>
          <a:solidFill>
            <a:srgbClr val="00B0F0"/>
          </a:solidFill>
        </p:grpSpPr>
        <p:pic>
          <p:nvPicPr>
            <p:cNvPr id="2" name="Picture 4" descr="pcopier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89013"/>
              <a:ext cx="9144000" cy="5535612"/>
            </a:xfrm>
            <a:prstGeom prst="rect">
              <a:avLst/>
            </a:prstGeom>
            <a:grp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2386263" y="5867400"/>
              <a:ext cx="1600200" cy="304800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257</Words>
  <Application>Microsoft Office PowerPoint</Application>
  <PresentationFormat>On-screen Show (4:3)</PresentationFormat>
  <Paragraphs>90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ismail - [2010]</cp:lastModifiedBy>
  <cp:revision>23</cp:revision>
  <dcterms:created xsi:type="dcterms:W3CDTF">2015-04-26T00:37:59Z</dcterms:created>
  <dcterms:modified xsi:type="dcterms:W3CDTF">2020-05-17T15:43:42Z</dcterms:modified>
</cp:coreProperties>
</file>