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6" r:id="rId2"/>
    <p:sldId id="297" r:id="rId3"/>
    <p:sldId id="298" r:id="rId4"/>
    <p:sldId id="299" r:id="rId5"/>
    <p:sldId id="300" r:id="rId6"/>
    <p:sldId id="301" r:id="rId7"/>
    <p:sldId id="302" r:id="rId8"/>
    <p:sldId id="303" r:id="rId9"/>
    <p:sldId id="304" r:id="rId10"/>
    <p:sldId id="305" r:id="rId11"/>
    <p:sldId id="307" r:id="rId12"/>
    <p:sldId id="308" r:id="rId13"/>
    <p:sldId id="309" r:id="rId14"/>
    <p:sldId id="310" r:id="rId15"/>
    <p:sldId id="316" r:id="rId16"/>
    <p:sldId id="313" r:id="rId17"/>
    <p:sldId id="314" r:id="rId18"/>
    <p:sldId id="31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7C381-9FF4-4A0F-9F91-0E8FA7FE4CAD}"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9C9BDAA9-E2F6-40C4-98FD-57B7FFEE4C05}">
      <dgm:prSet phldrT="[Text]" custT="1"/>
      <dgm:spPr>
        <a:blipFill rotWithShape="0">
          <a:blip xmlns:r="http://schemas.openxmlformats.org/officeDocument/2006/relationships" r:embed="rId1"/>
          <a:tile tx="0" ty="0" sx="100000" sy="100000" flip="none" algn="tl"/>
        </a:blipFill>
      </dgm:spPr>
      <dgm:t>
        <a:bodyPr/>
        <a:lstStyle/>
        <a:p>
          <a:r>
            <a:rPr lang="bn-BD" sz="2800" dirty="0" smtClean="0">
              <a:solidFill>
                <a:schemeClr val="tx1"/>
              </a:solidFill>
              <a:latin typeface="NikoshBAN" pitchFamily="2" charset="0"/>
              <a:cs typeface="NikoshBAN" pitchFamily="2" charset="0"/>
            </a:rPr>
            <a:t>বাংলাদেশের মানুষের জন্য গণতন্ত্র</a:t>
          </a:r>
          <a:endParaRPr lang="en-US" sz="2800" dirty="0">
            <a:solidFill>
              <a:schemeClr val="tx1"/>
            </a:solidFill>
            <a:latin typeface="NikoshBAN" pitchFamily="2" charset="0"/>
            <a:cs typeface="NikoshBAN" pitchFamily="2" charset="0"/>
          </a:endParaRPr>
        </a:p>
      </dgm:t>
    </dgm:pt>
    <dgm:pt modelId="{B2F8FE8B-7F4C-42A0-A94F-8896A4ABADD4}" type="parTrans" cxnId="{FB7971FB-DB3A-440A-8817-84B323F67A84}">
      <dgm:prSet/>
      <dgm:spPr/>
      <dgm:t>
        <a:bodyPr/>
        <a:lstStyle/>
        <a:p>
          <a:endParaRPr lang="en-US"/>
        </a:p>
      </dgm:t>
    </dgm:pt>
    <dgm:pt modelId="{3E3FC2DA-BBDA-4FC0-BFCC-756DA3E2E43C}" type="sibTrans" cxnId="{FB7971FB-DB3A-440A-8817-84B323F67A84}">
      <dgm:prSet/>
      <dgm:spPr>
        <a:solidFill>
          <a:srgbClr val="FF0000"/>
        </a:solidFill>
      </dgm:spPr>
      <dgm:t>
        <a:bodyPr/>
        <a:lstStyle/>
        <a:p>
          <a:endParaRPr lang="en-US"/>
        </a:p>
      </dgm:t>
    </dgm:pt>
    <dgm:pt modelId="{E9B8F301-A351-4C25-9281-C5ECE4EE9B17}">
      <dgm:prSet phldrT="[Text]"/>
      <dgm:spPr>
        <a:blipFill rotWithShape="0">
          <a:blip xmlns:r="http://schemas.openxmlformats.org/officeDocument/2006/relationships" r:embed="rId2"/>
          <a:tile tx="0" ty="0" sx="100000" sy="100000" flip="none" algn="tl"/>
        </a:blipFill>
      </dgm:spPr>
      <dgm:t>
        <a:bodyPr/>
        <a:lstStyle/>
        <a:p>
          <a:r>
            <a:rPr lang="bn-BD" dirty="0" smtClean="0">
              <a:solidFill>
                <a:schemeClr val="tx1"/>
              </a:solidFill>
              <a:latin typeface="NikoshBAN" pitchFamily="2" charset="0"/>
              <a:cs typeface="NikoshBAN" pitchFamily="2" charset="0"/>
            </a:rPr>
            <a:t>মানবাধিকার</a:t>
          </a:r>
          <a:endParaRPr lang="en-US" dirty="0">
            <a:solidFill>
              <a:schemeClr val="tx1"/>
            </a:solidFill>
            <a:latin typeface="NikoshBAN" pitchFamily="2" charset="0"/>
            <a:cs typeface="NikoshBAN" pitchFamily="2" charset="0"/>
          </a:endParaRPr>
        </a:p>
      </dgm:t>
    </dgm:pt>
    <dgm:pt modelId="{CA7B0435-4989-4CD9-A743-C3C9C35199BF}" type="parTrans" cxnId="{EF2D74D5-C2B2-4A67-A449-F90FD1CD7AA6}">
      <dgm:prSet/>
      <dgm:spPr/>
      <dgm:t>
        <a:bodyPr/>
        <a:lstStyle/>
        <a:p>
          <a:endParaRPr lang="en-US"/>
        </a:p>
      </dgm:t>
    </dgm:pt>
    <dgm:pt modelId="{7BF6B03A-0112-486A-BD2A-5A45D29F31AF}" type="sibTrans" cxnId="{EF2D74D5-C2B2-4A67-A449-F90FD1CD7AA6}">
      <dgm:prSet/>
      <dgm:spPr>
        <a:solidFill>
          <a:srgbClr val="FF0000"/>
        </a:solidFill>
      </dgm:spPr>
      <dgm:t>
        <a:bodyPr/>
        <a:lstStyle/>
        <a:p>
          <a:endParaRPr lang="en-US"/>
        </a:p>
      </dgm:t>
    </dgm:pt>
    <dgm:pt modelId="{E358DD9A-9941-4EF2-8C85-C13C89B2B129}">
      <dgm:prSet phldrT="[Text]" custT="1"/>
      <dgm:spPr>
        <a:blipFill rotWithShape="0">
          <a:blip xmlns:r="http://schemas.openxmlformats.org/officeDocument/2006/relationships" r:embed="rId2"/>
          <a:tile tx="0" ty="0" sx="100000" sy="100000" flip="none" algn="tl"/>
        </a:blipFill>
      </dgm:spPr>
      <dgm:t>
        <a:bodyPr/>
        <a:lstStyle/>
        <a:p>
          <a:r>
            <a:rPr lang="bn-BD" sz="4800" dirty="0" smtClean="0">
              <a:latin typeface="NikoshBAN" pitchFamily="2" charset="0"/>
              <a:cs typeface="NikoshBAN" pitchFamily="2" charset="0"/>
            </a:rPr>
            <a:t>স্বচ্ছতা</a:t>
          </a:r>
          <a:endParaRPr lang="en-US" sz="4800" dirty="0">
            <a:latin typeface="NikoshBAN" pitchFamily="2" charset="0"/>
            <a:cs typeface="NikoshBAN" pitchFamily="2" charset="0"/>
          </a:endParaRPr>
        </a:p>
      </dgm:t>
    </dgm:pt>
    <dgm:pt modelId="{B89A97D4-65BD-4E23-822F-2BE13D7CCFFF}" type="parTrans" cxnId="{06130277-4F9B-40F9-82F7-4004DB8186C3}">
      <dgm:prSet/>
      <dgm:spPr/>
      <dgm:t>
        <a:bodyPr/>
        <a:lstStyle/>
        <a:p>
          <a:endParaRPr lang="en-US"/>
        </a:p>
      </dgm:t>
    </dgm:pt>
    <dgm:pt modelId="{E2464055-066C-4124-B9B3-1DD7F75393F2}" type="sibTrans" cxnId="{06130277-4F9B-40F9-82F7-4004DB8186C3}">
      <dgm:prSet/>
      <dgm:spPr>
        <a:solidFill>
          <a:srgbClr val="FF0000"/>
        </a:solidFill>
      </dgm:spPr>
      <dgm:t>
        <a:bodyPr/>
        <a:lstStyle/>
        <a:p>
          <a:endParaRPr lang="en-US"/>
        </a:p>
      </dgm:t>
    </dgm:pt>
    <dgm:pt modelId="{AFEABE99-DF75-4FC4-8443-72690F402B55}">
      <dgm:prSet phldrT="[Text]" custT="1"/>
      <dgm:spPr>
        <a:blipFill rotWithShape="0">
          <a:blip xmlns:r="http://schemas.openxmlformats.org/officeDocument/2006/relationships" r:embed="rId2"/>
          <a:tile tx="0" ty="0" sx="100000" sy="100000" flip="none" algn="tl"/>
        </a:blipFill>
      </dgm:spPr>
      <dgm:t>
        <a:bodyPr/>
        <a:lstStyle/>
        <a:p>
          <a:r>
            <a:rPr lang="bn-BD" sz="3600" dirty="0" smtClean="0">
              <a:solidFill>
                <a:schemeClr val="tx1"/>
              </a:solidFill>
              <a:latin typeface="NikoshBAN" pitchFamily="2" charset="0"/>
              <a:cs typeface="NikoshBAN" pitchFamily="2" charset="0"/>
            </a:rPr>
            <a:t>দায়বদ্ধতা</a:t>
          </a:r>
          <a:endParaRPr lang="en-US" sz="3600" dirty="0">
            <a:solidFill>
              <a:schemeClr val="tx1"/>
            </a:solidFill>
            <a:latin typeface="NikoshBAN" pitchFamily="2" charset="0"/>
            <a:cs typeface="NikoshBAN" pitchFamily="2" charset="0"/>
          </a:endParaRPr>
        </a:p>
      </dgm:t>
    </dgm:pt>
    <dgm:pt modelId="{99213A5C-A70C-4449-8FE5-68738FFA0EA6}" type="parTrans" cxnId="{81D04BE0-DBFE-4FDF-B27D-4DD51414A755}">
      <dgm:prSet/>
      <dgm:spPr/>
      <dgm:t>
        <a:bodyPr/>
        <a:lstStyle/>
        <a:p>
          <a:endParaRPr lang="en-US"/>
        </a:p>
      </dgm:t>
    </dgm:pt>
    <dgm:pt modelId="{64BCC1C0-DFE8-431C-8652-5A90062E12C4}" type="sibTrans" cxnId="{81D04BE0-DBFE-4FDF-B27D-4DD51414A755}">
      <dgm:prSet/>
      <dgm:spPr>
        <a:solidFill>
          <a:srgbClr val="FF0000"/>
        </a:solidFill>
      </dgm:spPr>
      <dgm:t>
        <a:bodyPr/>
        <a:lstStyle/>
        <a:p>
          <a:endParaRPr lang="en-US"/>
        </a:p>
      </dgm:t>
    </dgm:pt>
    <dgm:pt modelId="{D547C8EC-5D5E-43F7-A991-60D2C9D4A295}">
      <dgm:prSet phldrT="[Text]"/>
      <dgm:spPr>
        <a:blipFill rotWithShape="0">
          <a:blip xmlns:r="http://schemas.openxmlformats.org/officeDocument/2006/relationships" r:embed="rId3"/>
          <a:tile tx="0" ty="0" sx="100000" sy="100000" flip="none" algn="tl"/>
        </a:blipFill>
      </dgm:spPr>
      <dgm:t>
        <a:bodyPr/>
        <a:lstStyle/>
        <a:p>
          <a:r>
            <a:rPr lang="bn-BD" dirty="0" smtClean="0">
              <a:latin typeface="NikoshBAN" pitchFamily="2" charset="0"/>
              <a:cs typeface="NikoshBAN" pitchFamily="2" charset="0"/>
            </a:rPr>
            <a:t>সুবিচার নিশ্চিতকরণ</a:t>
          </a:r>
          <a:endParaRPr lang="en-US" dirty="0">
            <a:latin typeface="NikoshBAN" pitchFamily="2" charset="0"/>
            <a:cs typeface="NikoshBAN" pitchFamily="2" charset="0"/>
          </a:endParaRPr>
        </a:p>
      </dgm:t>
    </dgm:pt>
    <dgm:pt modelId="{1A105D7D-4662-43BC-9CA5-F58988430D03}" type="parTrans" cxnId="{DF91AABA-C7B0-4542-913D-8D99C959D0AE}">
      <dgm:prSet/>
      <dgm:spPr/>
      <dgm:t>
        <a:bodyPr/>
        <a:lstStyle/>
        <a:p>
          <a:endParaRPr lang="en-US"/>
        </a:p>
      </dgm:t>
    </dgm:pt>
    <dgm:pt modelId="{10333197-3FF6-4C5B-AB18-9006462D0916}" type="sibTrans" cxnId="{DF91AABA-C7B0-4542-913D-8D99C959D0AE}">
      <dgm:prSet/>
      <dgm:spPr>
        <a:solidFill>
          <a:srgbClr val="FF0000"/>
        </a:solidFill>
      </dgm:spPr>
      <dgm:t>
        <a:bodyPr/>
        <a:lstStyle/>
        <a:p>
          <a:endParaRPr lang="en-US"/>
        </a:p>
      </dgm:t>
    </dgm:pt>
    <dgm:pt modelId="{7D61323C-8905-4794-9982-412D4E905383}" type="pres">
      <dgm:prSet presAssocID="{4387C381-9FF4-4A0F-9F91-0E8FA7FE4CAD}" presName="cycle" presStyleCnt="0">
        <dgm:presLayoutVars>
          <dgm:dir/>
          <dgm:resizeHandles val="exact"/>
        </dgm:presLayoutVars>
      </dgm:prSet>
      <dgm:spPr/>
      <dgm:t>
        <a:bodyPr/>
        <a:lstStyle/>
        <a:p>
          <a:endParaRPr lang="en-US"/>
        </a:p>
      </dgm:t>
    </dgm:pt>
    <dgm:pt modelId="{F589A71C-0670-4FA5-87D8-09527FE6E74E}" type="pres">
      <dgm:prSet presAssocID="{9C9BDAA9-E2F6-40C4-98FD-57B7FFEE4C05}" presName="node" presStyleLbl="node1" presStyleIdx="0" presStyleCnt="5" custScaleX="142583">
        <dgm:presLayoutVars>
          <dgm:bulletEnabled val="1"/>
        </dgm:presLayoutVars>
      </dgm:prSet>
      <dgm:spPr/>
      <dgm:t>
        <a:bodyPr/>
        <a:lstStyle/>
        <a:p>
          <a:endParaRPr lang="en-US"/>
        </a:p>
      </dgm:t>
    </dgm:pt>
    <dgm:pt modelId="{62F84F8A-570F-4F58-A91B-560E3CE69B67}" type="pres">
      <dgm:prSet presAssocID="{3E3FC2DA-BBDA-4FC0-BFCC-756DA3E2E43C}" presName="sibTrans" presStyleLbl="sibTrans2D1" presStyleIdx="0" presStyleCnt="5"/>
      <dgm:spPr/>
      <dgm:t>
        <a:bodyPr/>
        <a:lstStyle/>
        <a:p>
          <a:endParaRPr lang="en-US"/>
        </a:p>
      </dgm:t>
    </dgm:pt>
    <dgm:pt modelId="{0B3E2471-0D01-4EFB-BE98-70FD68F8B85C}" type="pres">
      <dgm:prSet presAssocID="{3E3FC2DA-BBDA-4FC0-BFCC-756DA3E2E43C}" presName="connectorText" presStyleLbl="sibTrans2D1" presStyleIdx="0" presStyleCnt="5"/>
      <dgm:spPr/>
      <dgm:t>
        <a:bodyPr/>
        <a:lstStyle/>
        <a:p>
          <a:endParaRPr lang="en-US"/>
        </a:p>
      </dgm:t>
    </dgm:pt>
    <dgm:pt modelId="{93EF108C-078E-4E8B-AD67-D763515E93B9}" type="pres">
      <dgm:prSet presAssocID="{E9B8F301-A351-4C25-9281-C5ECE4EE9B17}" presName="node" presStyleLbl="node1" presStyleIdx="1" presStyleCnt="5" custScaleX="114330" custRadScaleRad="102668" custRadScaleInc="1342">
        <dgm:presLayoutVars>
          <dgm:bulletEnabled val="1"/>
        </dgm:presLayoutVars>
      </dgm:prSet>
      <dgm:spPr/>
      <dgm:t>
        <a:bodyPr/>
        <a:lstStyle/>
        <a:p>
          <a:endParaRPr lang="en-US"/>
        </a:p>
      </dgm:t>
    </dgm:pt>
    <dgm:pt modelId="{F3CB7A5B-82D4-41F8-BE20-AA3C0586EF57}" type="pres">
      <dgm:prSet presAssocID="{7BF6B03A-0112-486A-BD2A-5A45D29F31AF}" presName="sibTrans" presStyleLbl="sibTrans2D1" presStyleIdx="1" presStyleCnt="5"/>
      <dgm:spPr/>
      <dgm:t>
        <a:bodyPr/>
        <a:lstStyle/>
        <a:p>
          <a:endParaRPr lang="en-US"/>
        </a:p>
      </dgm:t>
    </dgm:pt>
    <dgm:pt modelId="{070448F3-25BF-4A9B-9774-65F6EFE04857}" type="pres">
      <dgm:prSet presAssocID="{7BF6B03A-0112-486A-BD2A-5A45D29F31AF}" presName="connectorText" presStyleLbl="sibTrans2D1" presStyleIdx="1" presStyleCnt="5"/>
      <dgm:spPr/>
      <dgm:t>
        <a:bodyPr/>
        <a:lstStyle/>
        <a:p>
          <a:endParaRPr lang="en-US"/>
        </a:p>
      </dgm:t>
    </dgm:pt>
    <dgm:pt modelId="{6919A9D8-F5AA-454C-B674-4DDD299F1494}" type="pres">
      <dgm:prSet presAssocID="{E358DD9A-9941-4EF2-8C85-C13C89B2B129}" presName="node" presStyleLbl="node1" presStyleIdx="2" presStyleCnt="5">
        <dgm:presLayoutVars>
          <dgm:bulletEnabled val="1"/>
        </dgm:presLayoutVars>
      </dgm:prSet>
      <dgm:spPr/>
      <dgm:t>
        <a:bodyPr/>
        <a:lstStyle/>
        <a:p>
          <a:endParaRPr lang="en-US"/>
        </a:p>
      </dgm:t>
    </dgm:pt>
    <dgm:pt modelId="{10B92608-FBDC-48BB-B448-371E0F6EE2E0}" type="pres">
      <dgm:prSet presAssocID="{E2464055-066C-4124-B9B3-1DD7F75393F2}" presName="sibTrans" presStyleLbl="sibTrans2D1" presStyleIdx="2" presStyleCnt="5"/>
      <dgm:spPr/>
      <dgm:t>
        <a:bodyPr/>
        <a:lstStyle/>
        <a:p>
          <a:endParaRPr lang="en-US"/>
        </a:p>
      </dgm:t>
    </dgm:pt>
    <dgm:pt modelId="{D4D633D7-7543-457F-BE14-C765D4836D6C}" type="pres">
      <dgm:prSet presAssocID="{E2464055-066C-4124-B9B3-1DD7F75393F2}" presName="connectorText" presStyleLbl="sibTrans2D1" presStyleIdx="2" presStyleCnt="5"/>
      <dgm:spPr/>
      <dgm:t>
        <a:bodyPr/>
        <a:lstStyle/>
        <a:p>
          <a:endParaRPr lang="en-US"/>
        </a:p>
      </dgm:t>
    </dgm:pt>
    <dgm:pt modelId="{0267B42F-5143-40E7-8DE2-8BFBF5A303F5}" type="pres">
      <dgm:prSet presAssocID="{AFEABE99-DF75-4FC4-8443-72690F402B55}" presName="node" presStyleLbl="node1" presStyleIdx="3" presStyleCnt="5" custScaleX="107757" custScaleY="92962">
        <dgm:presLayoutVars>
          <dgm:bulletEnabled val="1"/>
        </dgm:presLayoutVars>
      </dgm:prSet>
      <dgm:spPr/>
      <dgm:t>
        <a:bodyPr/>
        <a:lstStyle/>
        <a:p>
          <a:endParaRPr lang="en-US"/>
        </a:p>
      </dgm:t>
    </dgm:pt>
    <dgm:pt modelId="{9BA68821-9B97-4DF5-9CD9-D3E5204EDBF9}" type="pres">
      <dgm:prSet presAssocID="{64BCC1C0-DFE8-431C-8652-5A90062E12C4}" presName="sibTrans" presStyleLbl="sibTrans2D1" presStyleIdx="3" presStyleCnt="5"/>
      <dgm:spPr/>
      <dgm:t>
        <a:bodyPr/>
        <a:lstStyle/>
        <a:p>
          <a:endParaRPr lang="en-US"/>
        </a:p>
      </dgm:t>
    </dgm:pt>
    <dgm:pt modelId="{61E94EEE-2237-414B-8195-E1CC9AFE0C36}" type="pres">
      <dgm:prSet presAssocID="{64BCC1C0-DFE8-431C-8652-5A90062E12C4}" presName="connectorText" presStyleLbl="sibTrans2D1" presStyleIdx="3" presStyleCnt="5"/>
      <dgm:spPr/>
      <dgm:t>
        <a:bodyPr/>
        <a:lstStyle/>
        <a:p>
          <a:endParaRPr lang="en-US"/>
        </a:p>
      </dgm:t>
    </dgm:pt>
    <dgm:pt modelId="{307FE9AE-45F8-45CE-97A2-C5994357A4E7}" type="pres">
      <dgm:prSet presAssocID="{D547C8EC-5D5E-43F7-A991-60D2C9D4A295}" presName="node" presStyleLbl="node1" presStyleIdx="4" presStyleCnt="5" custScaleX="117214" custScaleY="115387">
        <dgm:presLayoutVars>
          <dgm:bulletEnabled val="1"/>
        </dgm:presLayoutVars>
      </dgm:prSet>
      <dgm:spPr/>
      <dgm:t>
        <a:bodyPr/>
        <a:lstStyle/>
        <a:p>
          <a:endParaRPr lang="en-US"/>
        </a:p>
      </dgm:t>
    </dgm:pt>
    <dgm:pt modelId="{4BC1EB38-841F-4153-8289-67ACDE248147}" type="pres">
      <dgm:prSet presAssocID="{10333197-3FF6-4C5B-AB18-9006462D0916}" presName="sibTrans" presStyleLbl="sibTrans2D1" presStyleIdx="4" presStyleCnt="5"/>
      <dgm:spPr/>
      <dgm:t>
        <a:bodyPr/>
        <a:lstStyle/>
        <a:p>
          <a:endParaRPr lang="en-US"/>
        </a:p>
      </dgm:t>
    </dgm:pt>
    <dgm:pt modelId="{6A2DCB4F-D749-45F4-9797-A09530848ED8}" type="pres">
      <dgm:prSet presAssocID="{10333197-3FF6-4C5B-AB18-9006462D0916}" presName="connectorText" presStyleLbl="sibTrans2D1" presStyleIdx="4" presStyleCnt="5"/>
      <dgm:spPr/>
      <dgm:t>
        <a:bodyPr/>
        <a:lstStyle/>
        <a:p>
          <a:endParaRPr lang="en-US"/>
        </a:p>
      </dgm:t>
    </dgm:pt>
  </dgm:ptLst>
  <dgm:cxnLst>
    <dgm:cxn modelId="{DFF9524D-4EFD-4E8C-986F-1DD80C9F1990}" type="presOf" srcId="{10333197-3FF6-4C5B-AB18-9006462D0916}" destId="{6A2DCB4F-D749-45F4-9797-A09530848ED8}" srcOrd="1" destOrd="0" presId="urn:microsoft.com/office/officeart/2005/8/layout/cycle2"/>
    <dgm:cxn modelId="{C13815B7-027E-45AD-BB1B-C2FD42CF36C3}" type="presOf" srcId="{E2464055-066C-4124-B9B3-1DD7F75393F2}" destId="{D4D633D7-7543-457F-BE14-C765D4836D6C}" srcOrd="1" destOrd="0" presId="urn:microsoft.com/office/officeart/2005/8/layout/cycle2"/>
    <dgm:cxn modelId="{B79B8832-5CFF-4B77-834D-F3E67AAB6F0C}" type="presOf" srcId="{64BCC1C0-DFE8-431C-8652-5A90062E12C4}" destId="{9BA68821-9B97-4DF5-9CD9-D3E5204EDBF9}" srcOrd="0" destOrd="0" presId="urn:microsoft.com/office/officeart/2005/8/layout/cycle2"/>
    <dgm:cxn modelId="{FBDB9823-4577-4D21-9414-6D3C3C9DD531}" type="presOf" srcId="{3E3FC2DA-BBDA-4FC0-BFCC-756DA3E2E43C}" destId="{0B3E2471-0D01-4EFB-BE98-70FD68F8B85C}" srcOrd="1" destOrd="0" presId="urn:microsoft.com/office/officeart/2005/8/layout/cycle2"/>
    <dgm:cxn modelId="{DF91AABA-C7B0-4542-913D-8D99C959D0AE}" srcId="{4387C381-9FF4-4A0F-9F91-0E8FA7FE4CAD}" destId="{D547C8EC-5D5E-43F7-A991-60D2C9D4A295}" srcOrd="4" destOrd="0" parTransId="{1A105D7D-4662-43BC-9CA5-F58988430D03}" sibTransId="{10333197-3FF6-4C5B-AB18-9006462D0916}"/>
    <dgm:cxn modelId="{FFD55D41-8043-4A37-9D35-19A6C6E1BF98}" type="presOf" srcId="{3E3FC2DA-BBDA-4FC0-BFCC-756DA3E2E43C}" destId="{62F84F8A-570F-4F58-A91B-560E3CE69B67}" srcOrd="0" destOrd="0" presId="urn:microsoft.com/office/officeart/2005/8/layout/cycle2"/>
    <dgm:cxn modelId="{81D04BE0-DBFE-4FDF-B27D-4DD51414A755}" srcId="{4387C381-9FF4-4A0F-9F91-0E8FA7FE4CAD}" destId="{AFEABE99-DF75-4FC4-8443-72690F402B55}" srcOrd="3" destOrd="0" parTransId="{99213A5C-A70C-4449-8FE5-68738FFA0EA6}" sibTransId="{64BCC1C0-DFE8-431C-8652-5A90062E12C4}"/>
    <dgm:cxn modelId="{50A3BBE1-43C2-4471-9DC8-BCC770FF7AB9}" type="presOf" srcId="{7BF6B03A-0112-486A-BD2A-5A45D29F31AF}" destId="{F3CB7A5B-82D4-41F8-BE20-AA3C0586EF57}" srcOrd="0" destOrd="0" presId="urn:microsoft.com/office/officeart/2005/8/layout/cycle2"/>
    <dgm:cxn modelId="{D6FC6BAC-FE72-4231-AB12-7CF7E6D0AB5B}" type="presOf" srcId="{E9B8F301-A351-4C25-9281-C5ECE4EE9B17}" destId="{93EF108C-078E-4E8B-AD67-D763515E93B9}" srcOrd="0" destOrd="0" presId="urn:microsoft.com/office/officeart/2005/8/layout/cycle2"/>
    <dgm:cxn modelId="{A1E42A08-062C-4F3C-B8D3-A3F33ACD56BC}" type="presOf" srcId="{4387C381-9FF4-4A0F-9F91-0E8FA7FE4CAD}" destId="{7D61323C-8905-4794-9982-412D4E905383}" srcOrd="0" destOrd="0" presId="urn:microsoft.com/office/officeart/2005/8/layout/cycle2"/>
    <dgm:cxn modelId="{5989807A-B9B6-4D20-94DE-61B27287F0AC}" type="presOf" srcId="{10333197-3FF6-4C5B-AB18-9006462D0916}" destId="{4BC1EB38-841F-4153-8289-67ACDE248147}" srcOrd="0" destOrd="0" presId="urn:microsoft.com/office/officeart/2005/8/layout/cycle2"/>
    <dgm:cxn modelId="{08B314B9-8F29-4D10-A308-03301E8864F7}" type="presOf" srcId="{D547C8EC-5D5E-43F7-A991-60D2C9D4A295}" destId="{307FE9AE-45F8-45CE-97A2-C5994357A4E7}" srcOrd="0" destOrd="0" presId="urn:microsoft.com/office/officeart/2005/8/layout/cycle2"/>
    <dgm:cxn modelId="{9BD4FDCA-51F0-4ABC-B83D-DD635CCF7873}" type="presOf" srcId="{AFEABE99-DF75-4FC4-8443-72690F402B55}" destId="{0267B42F-5143-40E7-8DE2-8BFBF5A303F5}" srcOrd="0" destOrd="0" presId="urn:microsoft.com/office/officeart/2005/8/layout/cycle2"/>
    <dgm:cxn modelId="{06130277-4F9B-40F9-82F7-4004DB8186C3}" srcId="{4387C381-9FF4-4A0F-9F91-0E8FA7FE4CAD}" destId="{E358DD9A-9941-4EF2-8C85-C13C89B2B129}" srcOrd="2" destOrd="0" parTransId="{B89A97D4-65BD-4E23-822F-2BE13D7CCFFF}" sibTransId="{E2464055-066C-4124-B9B3-1DD7F75393F2}"/>
    <dgm:cxn modelId="{AD802E25-8CE9-47CD-AD3F-4462335ED8E7}" type="presOf" srcId="{E2464055-066C-4124-B9B3-1DD7F75393F2}" destId="{10B92608-FBDC-48BB-B448-371E0F6EE2E0}" srcOrd="0" destOrd="0" presId="urn:microsoft.com/office/officeart/2005/8/layout/cycle2"/>
    <dgm:cxn modelId="{FB7971FB-DB3A-440A-8817-84B323F67A84}" srcId="{4387C381-9FF4-4A0F-9F91-0E8FA7FE4CAD}" destId="{9C9BDAA9-E2F6-40C4-98FD-57B7FFEE4C05}" srcOrd="0" destOrd="0" parTransId="{B2F8FE8B-7F4C-42A0-A94F-8896A4ABADD4}" sibTransId="{3E3FC2DA-BBDA-4FC0-BFCC-756DA3E2E43C}"/>
    <dgm:cxn modelId="{73285A3D-E42F-4BA2-9A30-55A9416873EC}" type="presOf" srcId="{E358DD9A-9941-4EF2-8C85-C13C89B2B129}" destId="{6919A9D8-F5AA-454C-B674-4DDD299F1494}" srcOrd="0" destOrd="0" presId="urn:microsoft.com/office/officeart/2005/8/layout/cycle2"/>
    <dgm:cxn modelId="{B9CA226F-5F12-42B8-85AD-26DBEC5E1185}" type="presOf" srcId="{7BF6B03A-0112-486A-BD2A-5A45D29F31AF}" destId="{070448F3-25BF-4A9B-9774-65F6EFE04857}" srcOrd="1" destOrd="0" presId="urn:microsoft.com/office/officeart/2005/8/layout/cycle2"/>
    <dgm:cxn modelId="{EF2D74D5-C2B2-4A67-A449-F90FD1CD7AA6}" srcId="{4387C381-9FF4-4A0F-9F91-0E8FA7FE4CAD}" destId="{E9B8F301-A351-4C25-9281-C5ECE4EE9B17}" srcOrd="1" destOrd="0" parTransId="{CA7B0435-4989-4CD9-A743-C3C9C35199BF}" sibTransId="{7BF6B03A-0112-486A-BD2A-5A45D29F31AF}"/>
    <dgm:cxn modelId="{A7C12F62-A3CC-4FCD-9995-DD4A6B7007AF}" type="presOf" srcId="{64BCC1C0-DFE8-431C-8652-5A90062E12C4}" destId="{61E94EEE-2237-414B-8195-E1CC9AFE0C36}" srcOrd="1" destOrd="0" presId="urn:microsoft.com/office/officeart/2005/8/layout/cycle2"/>
    <dgm:cxn modelId="{235DD864-4AC6-4600-B154-BCD0107CD21F}" type="presOf" srcId="{9C9BDAA9-E2F6-40C4-98FD-57B7FFEE4C05}" destId="{F589A71C-0670-4FA5-87D8-09527FE6E74E}" srcOrd="0" destOrd="0" presId="urn:microsoft.com/office/officeart/2005/8/layout/cycle2"/>
    <dgm:cxn modelId="{D5861013-3A6D-425E-9D2B-E07EC8F59FB2}" type="presParOf" srcId="{7D61323C-8905-4794-9982-412D4E905383}" destId="{F589A71C-0670-4FA5-87D8-09527FE6E74E}" srcOrd="0" destOrd="0" presId="urn:microsoft.com/office/officeart/2005/8/layout/cycle2"/>
    <dgm:cxn modelId="{4DB300E6-D610-4109-B81F-539471409CC7}" type="presParOf" srcId="{7D61323C-8905-4794-9982-412D4E905383}" destId="{62F84F8A-570F-4F58-A91B-560E3CE69B67}" srcOrd="1" destOrd="0" presId="urn:microsoft.com/office/officeart/2005/8/layout/cycle2"/>
    <dgm:cxn modelId="{313763B2-71CB-4BC4-B499-57C73A721E49}" type="presParOf" srcId="{62F84F8A-570F-4F58-A91B-560E3CE69B67}" destId="{0B3E2471-0D01-4EFB-BE98-70FD68F8B85C}" srcOrd="0" destOrd="0" presId="urn:microsoft.com/office/officeart/2005/8/layout/cycle2"/>
    <dgm:cxn modelId="{36435E66-FB94-4D54-BF67-05147E3E3CBC}" type="presParOf" srcId="{7D61323C-8905-4794-9982-412D4E905383}" destId="{93EF108C-078E-4E8B-AD67-D763515E93B9}" srcOrd="2" destOrd="0" presId="urn:microsoft.com/office/officeart/2005/8/layout/cycle2"/>
    <dgm:cxn modelId="{1B31FC32-2F10-4F93-9957-481E3CA22709}" type="presParOf" srcId="{7D61323C-8905-4794-9982-412D4E905383}" destId="{F3CB7A5B-82D4-41F8-BE20-AA3C0586EF57}" srcOrd="3" destOrd="0" presId="urn:microsoft.com/office/officeart/2005/8/layout/cycle2"/>
    <dgm:cxn modelId="{9F0CAFC4-4350-4D20-B2B1-BAAF2247C720}" type="presParOf" srcId="{F3CB7A5B-82D4-41F8-BE20-AA3C0586EF57}" destId="{070448F3-25BF-4A9B-9774-65F6EFE04857}" srcOrd="0" destOrd="0" presId="urn:microsoft.com/office/officeart/2005/8/layout/cycle2"/>
    <dgm:cxn modelId="{E8465438-ED23-4DB5-89A5-21E8C3E45812}" type="presParOf" srcId="{7D61323C-8905-4794-9982-412D4E905383}" destId="{6919A9D8-F5AA-454C-B674-4DDD299F1494}" srcOrd="4" destOrd="0" presId="urn:microsoft.com/office/officeart/2005/8/layout/cycle2"/>
    <dgm:cxn modelId="{8E57A6D4-33EF-4CBA-BE32-392C94A34172}" type="presParOf" srcId="{7D61323C-8905-4794-9982-412D4E905383}" destId="{10B92608-FBDC-48BB-B448-371E0F6EE2E0}" srcOrd="5" destOrd="0" presId="urn:microsoft.com/office/officeart/2005/8/layout/cycle2"/>
    <dgm:cxn modelId="{7E9646E1-9992-40B2-9A48-FD9FE785A658}" type="presParOf" srcId="{10B92608-FBDC-48BB-B448-371E0F6EE2E0}" destId="{D4D633D7-7543-457F-BE14-C765D4836D6C}" srcOrd="0" destOrd="0" presId="urn:microsoft.com/office/officeart/2005/8/layout/cycle2"/>
    <dgm:cxn modelId="{121648A2-A4B5-462C-AB62-DC8F43F0C76E}" type="presParOf" srcId="{7D61323C-8905-4794-9982-412D4E905383}" destId="{0267B42F-5143-40E7-8DE2-8BFBF5A303F5}" srcOrd="6" destOrd="0" presId="urn:microsoft.com/office/officeart/2005/8/layout/cycle2"/>
    <dgm:cxn modelId="{739BF753-B326-42C6-B119-0C27AC86C821}" type="presParOf" srcId="{7D61323C-8905-4794-9982-412D4E905383}" destId="{9BA68821-9B97-4DF5-9CD9-D3E5204EDBF9}" srcOrd="7" destOrd="0" presId="urn:microsoft.com/office/officeart/2005/8/layout/cycle2"/>
    <dgm:cxn modelId="{4C0D44DD-52AD-41C6-9D28-72F11C6D84A7}" type="presParOf" srcId="{9BA68821-9B97-4DF5-9CD9-D3E5204EDBF9}" destId="{61E94EEE-2237-414B-8195-E1CC9AFE0C36}" srcOrd="0" destOrd="0" presId="urn:microsoft.com/office/officeart/2005/8/layout/cycle2"/>
    <dgm:cxn modelId="{A5355EC9-CD15-4A1C-801F-B0198164D489}" type="presParOf" srcId="{7D61323C-8905-4794-9982-412D4E905383}" destId="{307FE9AE-45F8-45CE-97A2-C5994357A4E7}" srcOrd="8" destOrd="0" presId="urn:microsoft.com/office/officeart/2005/8/layout/cycle2"/>
    <dgm:cxn modelId="{5B29E11B-2D02-452B-B93D-6071525F3ADE}" type="presParOf" srcId="{7D61323C-8905-4794-9982-412D4E905383}" destId="{4BC1EB38-841F-4153-8289-67ACDE248147}" srcOrd="9" destOrd="0" presId="urn:microsoft.com/office/officeart/2005/8/layout/cycle2"/>
    <dgm:cxn modelId="{0820562D-7D36-42D9-8576-71D6C42A48FF}" type="presParOf" srcId="{4BC1EB38-841F-4153-8289-67ACDE248147}" destId="{6A2DCB4F-D749-45F4-9797-A09530848ED8}"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9A71C-0670-4FA5-87D8-09527FE6E74E}">
      <dsp:nvSpPr>
        <dsp:cNvPr id="0" name=""/>
        <dsp:cNvSpPr/>
      </dsp:nvSpPr>
      <dsp:spPr>
        <a:xfrm>
          <a:off x="2958253" y="401"/>
          <a:ext cx="2721617" cy="1908795"/>
        </a:xfrm>
        <a:prstGeom prst="ellipse">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solidFill>
                <a:schemeClr val="tx1"/>
              </a:solidFill>
              <a:latin typeface="NikoshBAN" pitchFamily="2" charset="0"/>
              <a:cs typeface="NikoshBAN" pitchFamily="2" charset="0"/>
            </a:rPr>
            <a:t>বাংলাদেশের মানুষের জন্য গণতন্ত্র</a:t>
          </a:r>
          <a:endParaRPr lang="en-US" sz="2800" kern="1200" dirty="0">
            <a:solidFill>
              <a:schemeClr val="tx1"/>
            </a:solidFill>
            <a:latin typeface="NikoshBAN" pitchFamily="2" charset="0"/>
            <a:cs typeface="NikoshBAN" pitchFamily="2" charset="0"/>
          </a:endParaRPr>
        </a:p>
      </dsp:txBody>
      <dsp:txXfrm>
        <a:off x="3356825" y="279938"/>
        <a:ext cx="1924473" cy="1349721"/>
      </dsp:txXfrm>
    </dsp:sp>
    <dsp:sp modelId="{62F84F8A-570F-4F58-A91B-560E3CE69B67}">
      <dsp:nvSpPr>
        <dsp:cNvPr id="0" name=""/>
        <dsp:cNvSpPr/>
      </dsp:nvSpPr>
      <dsp:spPr>
        <a:xfrm rot="2112760">
          <a:off x="5371628" y="1508553"/>
          <a:ext cx="376936" cy="644218"/>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381974" y="1604795"/>
        <a:ext cx="263855" cy="386530"/>
      </dsp:txXfrm>
    </dsp:sp>
    <dsp:sp modelId="{93EF108C-078E-4E8B-AD67-D763515E93B9}">
      <dsp:nvSpPr>
        <dsp:cNvPr id="0" name=""/>
        <dsp:cNvSpPr/>
      </dsp:nvSpPr>
      <dsp:spPr>
        <a:xfrm>
          <a:off x="5617375" y="1686781"/>
          <a:ext cx="2182325" cy="1908795"/>
        </a:xfrm>
        <a:prstGeom prst="ellipse">
          <a:avLst/>
        </a:prstGeom>
        <a:blipFill rotWithShape="0">
          <a:blip xmlns:r="http://schemas.openxmlformats.org/officeDocument/2006/relationships" r:embed="rId2"/>
          <a:tile tx="0" ty="0" sx="100000" sy="100000" flip="none" algn="tl"/>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bn-BD" sz="3000" kern="1200" dirty="0" smtClean="0">
              <a:solidFill>
                <a:schemeClr val="tx1"/>
              </a:solidFill>
              <a:latin typeface="NikoshBAN" pitchFamily="2" charset="0"/>
              <a:cs typeface="NikoshBAN" pitchFamily="2" charset="0"/>
            </a:rPr>
            <a:t>মানবাধিকার</a:t>
          </a:r>
          <a:endParaRPr lang="en-US" sz="3000" kern="1200" dirty="0">
            <a:solidFill>
              <a:schemeClr val="tx1"/>
            </a:solidFill>
            <a:latin typeface="NikoshBAN" pitchFamily="2" charset="0"/>
            <a:cs typeface="NikoshBAN" pitchFamily="2" charset="0"/>
          </a:endParaRPr>
        </a:p>
      </dsp:txBody>
      <dsp:txXfrm>
        <a:off x="5936969" y="1966318"/>
        <a:ext cx="1543137" cy="1349721"/>
      </dsp:txXfrm>
    </dsp:sp>
    <dsp:sp modelId="{F3CB7A5B-82D4-41F8-BE20-AA3C0586EF57}">
      <dsp:nvSpPr>
        <dsp:cNvPr id="0" name=""/>
        <dsp:cNvSpPr/>
      </dsp:nvSpPr>
      <dsp:spPr>
        <a:xfrm rot="6557331">
          <a:off x="5976852" y="3675540"/>
          <a:ext cx="513904" cy="644218"/>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6079401" y="3731626"/>
        <a:ext cx="359733" cy="386530"/>
      </dsp:txXfrm>
    </dsp:sp>
    <dsp:sp modelId="{6919A9D8-F5AA-454C-B674-4DDD299F1494}">
      <dsp:nvSpPr>
        <dsp:cNvPr id="0" name=""/>
        <dsp:cNvSpPr/>
      </dsp:nvSpPr>
      <dsp:spPr>
        <a:xfrm>
          <a:off x="4799186" y="4415403"/>
          <a:ext cx="1908795" cy="1908795"/>
        </a:xfrm>
        <a:prstGeom prst="ellipse">
          <a:avLst/>
        </a:prstGeom>
        <a:blipFill rotWithShape="0">
          <a:blip xmlns:r="http://schemas.openxmlformats.org/officeDocument/2006/relationships" r:embed="rId2"/>
          <a:tile tx="0" ty="0" sx="100000" sy="100000" flip="none" algn="tl"/>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bn-BD" sz="4800" kern="1200" dirty="0" smtClean="0">
              <a:latin typeface="NikoshBAN" pitchFamily="2" charset="0"/>
              <a:cs typeface="NikoshBAN" pitchFamily="2" charset="0"/>
            </a:rPr>
            <a:t>স্বচ্ছতা</a:t>
          </a:r>
          <a:endParaRPr lang="en-US" sz="4800" kern="1200" dirty="0">
            <a:latin typeface="NikoshBAN" pitchFamily="2" charset="0"/>
            <a:cs typeface="NikoshBAN" pitchFamily="2" charset="0"/>
          </a:endParaRPr>
        </a:p>
      </dsp:txBody>
      <dsp:txXfrm>
        <a:off x="5078723" y="4694940"/>
        <a:ext cx="1349721" cy="1349721"/>
      </dsp:txXfrm>
    </dsp:sp>
    <dsp:sp modelId="{10B92608-FBDC-48BB-B448-371E0F6EE2E0}">
      <dsp:nvSpPr>
        <dsp:cNvPr id="0" name=""/>
        <dsp:cNvSpPr/>
      </dsp:nvSpPr>
      <dsp:spPr>
        <a:xfrm rot="10800000">
          <a:off x="4134524" y="5047692"/>
          <a:ext cx="469693" cy="644218"/>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4275432" y="5176536"/>
        <a:ext cx="328785" cy="386530"/>
      </dsp:txXfrm>
    </dsp:sp>
    <dsp:sp modelId="{0267B42F-5143-40E7-8DE2-8BFBF5A303F5}">
      <dsp:nvSpPr>
        <dsp:cNvPr id="0" name=""/>
        <dsp:cNvSpPr/>
      </dsp:nvSpPr>
      <dsp:spPr>
        <a:xfrm>
          <a:off x="1856110" y="4482574"/>
          <a:ext cx="2056860" cy="1774454"/>
        </a:xfrm>
        <a:prstGeom prst="ellipse">
          <a:avLst/>
        </a:prstGeom>
        <a:blipFill rotWithShape="0">
          <a:blip xmlns:r="http://schemas.openxmlformats.org/officeDocument/2006/relationships" r:embed="rId2"/>
          <a:tile tx="0" ty="0" sx="100000" sy="100000" flip="none" algn="tl"/>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BD" sz="3600" kern="1200" dirty="0" smtClean="0">
              <a:solidFill>
                <a:schemeClr val="tx1"/>
              </a:solidFill>
              <a:latin typeface="NikoshBAN" pitchFamily="2" charset="0"/>
              <a:cs typeface="NikoshBAN" pitchFamily="2" charset="0"/>
            </a:rPr>
            <a:t>দায়বদ্ধতা</a:t>
          </a:r>
          <a:endParaRPr lang="en-US" sz="3600" kern="1200" dirty="0">
            <a:solidFill>
              <a:schemeClr val="tx1"/>
            </a:solidFill>
            <a:latin typeface="NikoshBAN" pitchFamily="2" charset="0"/>
            <a:cs typeface="NikoshBAN" pitchFamily="2" charset="0"/>
          </a:endParaRPr>
        </a:p>
      </dsp:txBody>
      <dsp:txXfrm>
        <a:off x="2157330" y="4742437"/>
        <a:ext cx="1454420" cy="1254728"/>
      </dsp:txXfrm>
    </dsp:sp>
    <dsp:sp modelId="{9BA68821-9B97-4DF5-9CD9-D3E5204EDBF9}">
      <dsp:nvSpPr>
        <dsp:cNvPr id="0" name=""/>
        <dsp:cNvSpPr/>
      </dsp:nvSpPr>
      <dsp:spPr>
        <a:xfrm rot="15120000">
          <a:off x="2246894" y="3793063"/>
          <a:ext cx="459986" cy="644218"/>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2337214" y="3987528"/>
        <a:ext cx="321990" cy="386530"/>
      </dsp:txXfrm>
    </dsp:sp>
    <dsp:sp modelId="{307FE9AE-45F8-45CE-97A2-C5994357A4E7}">
      <dsp:nvSpPr>
        <dsp:cNvPr id="0" name=""/>
        <dsp:cNvSpPr/>
      </dsp:nvSpPr>
      <dsp:spPr>
        <a:xfrm>
          <a:off x="879270" y="1539928"/>
          <a:ext cx="2237375" cy="2202501"/>
        </a:xfrm>
        <a:prstGeom prst="ellipse">
          <a:avLst/>
        </a:prstGeom>
        <a:blipFill rotWithShape="0">
          <a:blip xmlns:r="http://schemas.openxmlformats.org/officeDocument/2006/relationships" r:embed="rId3"/>
          <a:tile tx="0" ty="0" sx="100000" sy="100000" flip="none" algn="tl"/>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bn-BD" sz="3000" kern="1200" dirty="0" smtClean="0">
              <a:latin typeface="NikoshBAN" pitchFamily="2" charset="0"/>
              <a:cs typeface="NikoshBAN" pitchFamily="2" charset="0"/>
            </a:rPr>
            <a:t>সুবিচার নিশ্চিতকরণ</a:t>
          </a:r>
          <a:endParaRPr lang="en-US" sz="3000" kern="1200" dirty="0">
            <a:latin typeface="NikoshBAN" pitchFamily="2" charset="0"/>
            <a:cs typeface="NikoshBAN" pitchFamily="2" charset="0"/>
          </a:endParaRPr>
        </a:p>
      </dsp:txBody>
      <dsp:txXfrm>
        <a:off x="1206926" y="1862477"/>
        <a:ext cx="1582063" cy="1557403"/>
      </dsp:txXfrm>
    </dsp:sp>
    <dsp:sp modelId="{4BC1EB38-841F-4153-8289-67ACDE248147}">
      <dsp:nvSpPr>
        <dsp:cNvPr id="0" name=""/>
        <dsp:cNvSpPr/>
      </dsp:nvSpPr>
      <dsp:spPr>
        <a:xfrm rot="19440000">
          <a:off x="2972973" y="1497421"/>
          <a:ext cx="311773" cy="644218"/>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981905" y="1653753"/>
        <a:ext cx="218241" cy="3865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3C4FE1-DD3E-4EFA-AEF7-0F872A9CB91F}" type="datetimeFigureOut">
              <a:rPr lang="en-US" smtClean="0"/>
              <a:t>5/18/2020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5E4D4-75D8-4449-B606-7C395292A482}" type="slidenum">
              <a:rPr lang="en-US" smtClean="0"/>
              <a:t>‹#›</a:t>
            </a:fld>
            <a:endParaRPr lang="en-US"/>
          </a:p>
        </p:txBody>
      </p:sp>
    </p:spTree>
    <p:extLst>
      <p:ext uri="{BB962C8B-B14F-4D97-AF65-F5344CB8AC3E}">
        <p14:creationId xmlns:p14="http://schemas.microsoft.com/office/powerpoint/2010/main" val="342662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5E4D4-75D8-4449-B606-7C395292A482}" type="slidenum">
              <a:rPr lang="en-US" smtClean="0"/>
              <a:t>1</a:t>
            </a:fld>
            <a:endParaRPr lang="en-US"/>
          </a:p>
        </p:txBody>
      </p:sp>
    </p:spTree>
    <p:extLst>
      <p:ext uri="{BB962C8B-B14F-4D97-AF65-F5344CB8AC3E}">
        <p14:creationId xmlns:p14="http://schemas.microsoft.com/office/powerpoint/2010/main" val="373993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1" dirty="0" smtClean="0">
                <a:latin typeface="NikoshBAN" pitchFamily="2" charset="0"/>
                <a:cs typeface="NikoshBAN" pitchFamily="2" charset="0"/>
              </a:rPr>
              <a:t>ডিজিটাল বাংলাদেশ বলতে আসলে তথ্য ও যোগাযোগ প্রযুক্তি ব্যবহার করে গড়ে তোলা একটি আধুনিক বাংলাদেশকে বোঝানো হয়েছে।</a:t>
            </a:r>
            <a:endParaRPr lang="en-US" sz="1200" b="1"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C825E4D4-75D8-4449-B606-7C395292A482}" type="slidenum">
              <a:rPr lang="en-US" smtClean="0"/>
              <a:t>8</a:t>
            </a:fld>
            <a:endParaRPr lang="en-US"/>
          </a:p>
        </p:txBody>
      </p:sp>
    </p:spTree>
    <p:extLst>
      <p:ext uri="{BB962C8B-B14F-4D97-AF65-F5344CB8AC3E}">
        <p14:creationId xmlns:p14="http://schemas.microsoft.com/office/powerpoint/2010/main" val="98851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364158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211718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46835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6" name="Rectangle 5"/>
          <p:cNvSpPr/>
          <p:nvPr userDrawn="1"/>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439220"/>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159208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365273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385228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232848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218607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147668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152544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C48248-E318-4F53-B254-0B81E99E54AF}" type="datetimeFigureOut">
              <a:rPr lang="en-US" smtClean="0"/>
              <a:t>5/18/2020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597FF7-FA2E-431C-BF46-80A27C7A097D}" type="slidenum">
              <a:rPr lang="en-US" smtClean="0"/>
              <a:t>‹#›</a:t>
            </a:fld>
            <a:endParaRPr lang="en-US"/>
          </a:p>
        </p:txBody>
      </p:sp>
    </p:spTree>
    <p:extLst>
      <p:ext uri="{BB962C8B-B14F-4D97-AF65-F5344CB8AC3E}">
        <p14:creationId xmlns:p14="http://schemas.microsoft.com/office/powerpoint/2010/main" val="418841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6200000">
            <a:off x="-87984" y="99097"/>
            <a:ext cx="1612900" cy="14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0800000">
            <a:off x="-1587" y="5443296"/>
            <a:ext cx="1612900" cy="14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5400000">
            <a:off x="7632700" y="5344198"/>
            <a:ext cx="1612900" cy="14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18400" y="0"/>
            <a:ext cx="1612900" cy="141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70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hyperlink" Target="mailto:uddinjilan@gmail.com"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06335" y="152400"/>
            <a:ext cx="6731331"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sz="6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আজকের</a:t>
            </a:r>
            <a:r>
              <a:rPr lang="en-U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bn-BD"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পাঠে</a:t>
            </a:r>
            <a:r>
              <a:rPr lang="en-U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sz="6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সবাইকে</a:t>
            </a:r>
            <a:r>
              <a:rPr lang="bn-BD"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a:t>
            </a:r>
            <a:r>
              <a:rPr lang="en-U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endParaRPr lang="en-US"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3" name="Group 2"/>
          <p:cNvGrpSpPr/>
          <p:nvPr/>
        </p:nvGrpSpPr>
        <p:grpSpPr>
          <a:xfrm>
            <a:off x="304800" y="1066800"/>
            <a:ext cx="8534400" cy="5562600"/>
            <a:chOff x="304800" y="1066800"/>
            <a:chExt cx="8534400" cy="5562600"/>
          </a:xfrm>
        </p:grpSpPr>
        <p:sp>
          <p:nvSpPr>
            <p:cNvPr id="7" name="Rectangle 6"/>
            <p:cNvSpPr/>
            <p:nvPr/>
          </p:nvSpPr>
          <p:spPr>
            <a:xfrm>
              <a:off x="5867400" y="5182850"/>
              <a:ext cx="2895600" cy="1446550"/>
            </a:xfrm>
            <a:prstGeom prst="rect">
              <a:avLst/>
            </a:prstGeom>
          </p:spPr>
          <p:txBody>
            <a:bodyPr wrap="square">
              <a:spAutoFit/>
            </a:bodyPr>
            <a:lstStyle/>
            <a:p>
              <a:pPr algn="ctr"/>
              <a:r>
                <a:rPr lang="bn-BD" sz="8800"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স্বাগতম</a:t>
              </a:r>
              <a:endParaRPr lang="en-US" sz="8800" b="1" dirty="0">
                <a:ln w="11430"/>
                <a:solidFill>
                  <a:srgbClr val="0070C0"/>
                </a:solidFill>
                <a:effectLst>
                  <a:outerShdw blurRad="50800" dist="39000" dir="5460000" algn="tl">
                    <a:srgbClr val="000000">
                      <a:alpha val="38000"/>
                    </a:srgbClr>
                  </a:outerShdw>
                </a:effectLst>
              </a:endParaRPr>
            </a:p>
          </p:txBody>
        </p:sp>
        <p:pic>
          <p:nvPicPr>
            <p:cNvPr id="3074" name="Picture 2" descr="C:\Users\JILAN UDDIN\Desktop\Capture.PNG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8534400" cy="42671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49237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5411362"/>
            <a:ext cx="8458199"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বাংলাদেশ</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এখন</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যে</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সাবমেরিন</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কেবলের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সাথে</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যুক্ত</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তার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নাম</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SEA-ME-WE-</a:t>
            </a:r>
            <a:r>
              <a:rPr lang="en-US" sz="3200" dirty="0" smtClean="0">
                <a:solidFill>
                  <a:srgbClr val="FF0000"/>
                </a:solidFill>
                <a:latin typeface="Times New Roman" pitchFamily="18" charset="0"/>
                <a:cs typeface="Times New Roman" pitchFamily="18" charset="0"/>
              </a:rPr>
              <a:t>4</a:t>
            </a:r>
            <a:endParaRPr lang="en-US" sz="3200" dirty="0">
              <a:solidFill>
                <a:srgbClr val="FF0000"/>
              </a:solidFill>
              <a:latin typeface="NikoshBAN" pitchFamily="2" charset="0"/>
              <a:cs typeface="NikoshBAN" pitchFamily="2" charset="0"/>
            </a:endParaRPr>
          </a:p>
        </p:txBody>
      </p:sp>
      <p:pic>
        <p:nvPicPr>
          <p:cNvPr id="8" name="Picture 2" descr="http://4.bp.blogspot.com/_DJEIRrK4tl4/S9m0H5ZtcxI/AAAAAAAAFGg/sV7sutlugLQ/s640/undersea_cable.GIF"/>
          <p:cNvPicPr>
            <a:picLocks noChangeAspect="1" noChangeArrowheads="1"/>
          </p:cNvPicPr>
          <p:nvPr/>
        </p:nvPicPr>
        <p:blipFill>
          <a:blip r:embed="rId2"/>
          <a:srcRect t="6076" b="51393"/>
          <a:stretch>
            <a:fillRect/>
          </a:stretch>
        </p:blipFill>
        <p:spPr bwMode="auto">
          <a:xfrm>
            <a:off x="4876800" y="2057400"/>
            <a:ext cx="3810000" cy="289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2" descr="http://4.bp.blogspot.com/_DJEIRrK4tl4/S9m0H5ZtcxI/AAAAAAAAFGg/sV7sutlugLQ/s640/undersea_cable.GIF"/>
          <p:cNvPicPr>
            <a:picLocks noChangeAspect="1" noChangeArrowheads="1"/>
          </p:cNvPicPr>
          <p:nvPr/>
        </p:nvPicPr>
        <p:blipFill>
          <a:blip r:embed="rId2"/>
          <a:srcRect t="58734"/>
          <a:stretch>
            <a:fillRect/>
          </a:stretch>
        </p:blipFill>
        <p:spPr bwMode="auto">
          <a:xfrm>
            <a:off x="533400" y="1981201"/>
            <a:ext cx="3733800" cy="289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Box 9"/>
          <p:cNvSpPr txBox="1"/>
          <p:nvPr/>
        </p:nvSpPr>
        <p:spPr>
          <a:xfrm>
            <a:off x="304800" y="228600"/>
            <a:ext cx="8534400" cy="132343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solidFill>
                    <a:srgbClr val="002060"/>
                  </a:solidFill>
                </a:ln>
                <a:latin typeface="NikoshBAN" pitchFamily="2" charset="0"/>
                <a:cs typeface="NikoshBAN" pitchFamily="2" charset="0"/>
              </a:rPr>
              <a:t>দ্রুত</a:t>
            </a:r>
            <a:r>
              <a:rPr lang="en-US" sz="4000" b="1" spc="50" dirty="0" smtClean="0">
                <a:ln w="11430">
                  <a:solidFill>
                    <a:srgbClr val="002060"/>
                  </a:solidFill>
                </a:ln>
                <a:latin typeface="NikoshBAN" pitchFamily="2" charset="0"/>
                <a:cs typeface="NikoshBAN" pitchFamily="2" charset="0"/>
              </a:rPr>
              <a:t> </a:t>
            </a:r>
            <a:r>
              <a:rPr lang="en-US" sz="4000" b="1" spc="50" dirty="0" err="1" smtClean="0">
                <a:ln w="11430">
                  <a:solidFill>
                    <a:srgbClr val="002060"/>
                  </a:solidFill>
                </a:ln>
                <a:latin typeface="NikoshBAN" pitchFamily="2" charset="0"/>
                <a:cs typeface="NikoshBAN" pitchFamily="2" charset="0"/>
              </a:rPr>
              <a:t>গতি</a:t>
            </a:r>
            <a:r>
              <a:rPr lang="bn-BD" sz="4000" b="1" spc="50" dirty="0" smtClean="0">
                <a:ln w="11430">
                  <a:solidFill>
                    <a:srgbClr val="002060"/>
                  </a:solidFill>
                </a:ln>
                <a:latin typeface="NikoshBAN" pitchFamily="2" charset="0"/>
                <a:cs typeface="NikoshBAN" pitchFamily="2" charset="0"/>
              </a:rPr>
              <a:t>র</a:t>
            </a:r>
            <a:r>
              <a:rPr lang="en-US" sz="4000" b="1" spc="50" dirty="0" smtClean="0">
                <a:ln w="11430">
                  <a:solidFill>
                    <a:srgbClr val="002060"/>
                  </a:solidFill>
                </a:ln>
                <a:latin typeface="NikoshBAN" pitchFamily="2" charset="0"/>
                <a:cs typeface="NikoshBAN" pitchFamily="2" charset="0"/>
              </a:rPr>
              <a:t> </a:t>
            </a:r>
            <a:r>
              <a:rPr lang="en-US" sz="4000" b="1" spc="50" dirty="0" err="1" smtClean="0">
                <a:ln w="11430">
                  <a:solidFill>
                    <a:srgbClr val="002060"/>
                  </a:solidFill>
                </a:ln>
                <a:latin typeface="NikoshBAN" pitchFamily="2" charset="0"/>
                <a:cs typeface="NikoshBAN" pitchFamily="2" charset="0"/>
              </a:rPr>
              <a:t>ইন্টারনেট</a:t>
            </a:r>
            <a:r>
              <a:rPr lang="en-US" sz="4000" b="1" spc="50" dirty="0" smtClean="0">
                <a:ln w="11430">
                  <a:solidFill>
                    <a:srgbClr val="002060"/>
                  </a:solidFill>
                </a:ln>
                <a:latin typeface="NikoshBAN" pitchFamily="2" charset="0"/>
                <a:cs typeface="NikoshBAN" pitchFamily="2" charset="0"/>
              </a:rPr>
              <a:t> </a:t>
            </a:r>
            <a:r>
              <a:rPr lang="en-US" sz="4000" b="1" spc="50" dirty="0" err="1" smtClean="0">
                <a:ln w="11430">
                  <a:solidFill>
                    <a:srgbClr val="002060"/>
                  </a:solidFill>
                </a:ln>
                <a:latin typeface="NikoshBAN" pitchFamily="2" charset="0"/>
                <a:cs typeface="NikoshBAN" pitchFamily="2" charset="0"/>
              </a:rPr>
              <a:t>পেতে</a:t>
            </a:r>
            <a:r>
              <a:rPr lang="en-US" sz="4000" b="1" spc="50" dirty="0" smtClean="0">
                <a:ln w="11430">
                  <a:solidFill>
                    <a:srgbClr val="002060"/>
                  </a:solidFill>
                </a:ln>
                <a:latin typeface="NikoshBAN" pitchFamily="2" charset="0"/>
                <a:cs typeface="NikoshBAN" pitchFamily="2" charset="0"/>
              </a:rPr>
              <a:t> </a:t>
            </a:r>
            <a:r>
              <a:rPr lang="en-US" sz="4000" b="1" spc="50" dirty="0" err="1" smtClean="0">
                <a:ln w="11430">
                  <a:solidFill>
                    <a:srgbClr val="002060"/>
                  </a:solidFill>
                </a:ln>
                <a:latin typeface="NikoshBAN" pitchFamily="2" charset="0"/>
                <a:cs typeface="NikoshBAN" pitchFamily="2" charset="0"/>
              </a:rPr>
              <a:t>বাংলাদেশ</a:t>
            </a:r>
            <a:r>
              <a:rPr lang="en-US" sz="4000" b="1" spc="50" dirty="0" smtClean="0">
                <a:ln w="11430">
                  <a:solidFill>
                    <a:srgbClr val="002060"/>
                  </a:solidFill>
                </a:ln>
                <a:latin typeface="NikoshBAN" pitchFamily="2" charset="0"/>
                <a:cs typeface="NikoshBAN" pitchFamily="2" charset="0"/>
              </a:rPr>
              <a:t> </a:t>
            </a:r>
            <a:r>
              <a:rPr lang="en-US" sz="4000" b="1" spc="50" dirty="0" err="1" smtClean="0">
                <a:ln w="11430">
                  <a:solidFill>
                    <a:srgbClr val="002060"/>
                  </a:solidFill>
                </a:ln>
                <a:latin typeface="NikoshBAN" pitchFamily="2" charset="0"/>
                <a:cs typeface="NikoshBAN" pitchFamily="2" charset="0"/>
              </a:rPr>
              <a:t>সাবমেরিন</a:t>
            </a:r>
            <a:r>
              <a:rPr lang="en-US" sz="4000" b="1" spc="50" dirty="0" smtClean="0">
                <a:ln w="11430">
                  <a:solidFill>
                    <a:srgbClr val="002060"/>
                  </a:solidFill>
                </a:ln>
                <a:latin typeface="NikoshBAN" pitchFamily="2" charset="0"/>
                <a:cs typeface="NikoshBAN" pitchFamily="2" charset="0"/>
              </a:rPr>
              <a:t> </a:t>
            </a:r>
            <a:r>
              <a:rPr lang="en-US" sz="4000" b="1" spc="50" dirty="0" err="1" smtClean="0">
                <a:ln w="11430">
                  <a:solidFill>
                    <a:srgbClr val="002060"/>
                  </a:solidFill>
                </a:ln>
                <a:latin typeface="NikoshBAN" pitchFamily="2" charset="0"/>
                <a:cs typeface="NikoshBAN" pitchFamily="2" charset="0"/>
              </a:rPr>
              <a:t>কেবলের</a:t>
            </a:r>
            <a:r>
              <a:rPr lang="en-US" sz="4000" b="1" spc="50" dirty="0" smtClean="0">
                <a:ln w="11430">
                  <a:solidFill>
                    <a:srgbClr val="002060"/>
                  </a:solidFill>
                </a:ln>
                <a:latin typeface="NikoshBAN" pitchFamily="2" charset="0"/>
                <a:cs typeface="NikoshBAN" pitchFamily="2" charset="0"/>
              </a:rPr>
              <a:t> </a:t>
            </a:r>
            <a:r>
              <a:rPr lang="en-US" sz="4000" b="1" spc="50" dirty="0" err="1" smtClean="0">
                <a:ln w="11430">
                  <a:solidFill>
                    <a:srgbClr val="002060"/>
                  </a:solidFill>
                </a:ln>
                <a:latin typeface="NikoshBAN" pitchFamily="2" charset="0"/>
                <a:cs typeface="NikoshBAN" pitchFamily="2" charset="0"/>
              </a:rPr>
              <a:t>সাথে</a:t>
            </a:r>
            <a:r>
              <a:rPr lang="en-US" sz="4000" b="1" spc="50" dirty="0" smtClean="0">
                <a:ln w="11430">
                  <a:solidFill>
                    <a:srgbClr val="002060"/>
                  </a:solidFill>
                </a:ln>
                <a:latin typeface="NikoshBAN" pitchFamily="2" charset="0"/>
                <a:cs typeface="NikoshBAN" pitchFamily="2" charset="0"/>
              </a:rPr>
              <a:t> </a:t>
            </a:r>
            <a:r>
              <a:rPr lang="en-US" sz="4000" b="1" spc="50" dirty="0" err="1" smtClean="0">
                <a:ln w="11430">
                  <a:solidFill>
                    <a:srgbClr val="002060"/>
                  </a:solidFill>
                </a:ln>
                <a:latin typeface="NikoshBAN" pitchFamily="2" charset="0"/>
                <a:cs typeface="NikoshBAN" pitchFamily="2" charset="0"/>
              </a:rPr>
              <a:t>সংযুক্ত</a:t>
            </a:r>
            <a:r>
              <a:rPr lang="en-US" sz="4000" b="1" spc="50" dirty="0" smtClean="0">
                <a:ln w="11430">
                  <a:solidFill>
                    <a:srgbClr val="002060"/>
                  </a:solidFill>
                </a:ln>
                <a:latin typeface="NikoshBAN" pitchFamily="2" charset="0"/>
                <a:cs typeface="NikoshBAN" pitchFamily="2" charset="0"/>
              </a:rPr>
              <a:t> </a:t>
            </a:r>
            <a:r>
              <a:rPr lang="en-US" sz="4000" b="1" spc="50" dirty="0" err="1" smtClean="0">
                <a:ln w="11430">
                  <a:solidFill>
                    <a:srgbClr val="002060"/>
                  </a:solidFill>
                </a:ln>
                <a:latin typeface="NikoshBAN" pitchFamily="2" charset="0"/>
                <a:cs typeface="NikoshBAN" pitchFamily="2" charset="0"/>
              </a:rPr>
              <a:t>হয়েছে</a:t>
            </a:r>
            <a:r>
              <a:rPr lang="en-US" sz="4000" b="1" spc="50" dirty="0">
                <a:ln w="11430">
                  <a:solidFill>
                    <a:srgbClr val="002060"/>
                  </a:solidFill>
                </a:ln>
                <a:latin typeface="NikoshBAN" pitchFamily="2" charset="0"/>
                <a:cs typeface="NikoshBAN" pitchFamily="2" charset="0"/>
              </a:rPr>
              <a:t>।</a:t>
            </a:r>
            <a:r>
              <a:rPr lang="en-US" sz="4000" b="1" spc="50" dirty="0" smtClean="0">
                <a:ln w="11430">
                  <a:solidFill>
                    <a:srgbClr val="002060"/>
                  </a:solidFill>
                </a:ln>
                <a:latin typeface="NikoshBAN" pitchFamily="2" charset="0"/>
                <a:cs typeface="NikoshBAN" pitchFamily="2" charset="0"/>
              </a:rPr>
              <a:t> </a:t>
            </a:r>
            <a:endParaRPr lang="en-US" sz="4000" b="1" spc="50" dirty="0">
              <a:ln w="11430">
                <a:solidFill>
                  <a:srgbClr val="002060"/>
                </a:solidFill>
              </a:ln>
              <a:latin typeface="NikoshBAN" pitchFamily="2" charset="0"/>
              <a:cs typeface="NikoshBAN" pitchFamily="2" charset="0"/>
            </a:endParaRPr>
          </a:p>
        </p:txBody>
      </p:sp>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ppt_w</p:attrName>
                                        </p:attrNameLst>
                                      </p:cBhvr>
                                      <p:tavLst>
                                        <p:tav tm="0" fmla="#ppt_w*sin(2.5*pi*$)">
                                          <p:val>
                                            <p:fltVal val="0"/>
                                          </p:val>
                                        </p:tav>
                                        <p:tav tm="100000">
                                          <p:val>
                                            <p:fltVal val="1"/>
                                          </p:val>
                                        </p:tav>
                                      </p:tavLst>
                                    </p:anim>
                                    <p:anim calcmode="lin" valueType="num">
                                      <p:cBhvr>
                                        <p:cTn id="32"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352800" y="2286000"/>
            <a:ext cx="2514600" cy="2438400"/>
          </a:xfrm>
          <a:prstGeom prst="flowChartConnector">
            <a:avLst/>
          </a:prstGeom>
          <a:solidFill>
            <a:srgbClr val="FF99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n>
                  <a:solidFill>
                    <a:sysClr val="windowText" lastClr="000000"/>
                  </a:solidFill>
                </a:ln>
                <a:solidFill>
                  <a:schemeClr val="tx1"/>
                </a:solidFill>
                <a:latin typeface="NikoshBAN" pitchFamily="2" charset="0"/>
                <a:cs typeface="NikoshBAN" pitchFamily="2" charset="0"/>
              </a:rPr>
              <a:t>ডিজিটাল বাংলাদেশের মূল </a:t>
            </a:r>
            <a:r>
              <a:rPr lang="bn-BD" sz="2400" dirty="0" smtClean="0">
                <a:ln>
                  <a:solidFill>
                    <a:sysClr val="windowText" lastClr="000000"/>
                  </a:solidFill>
                </a:ln>
                <a:solidFill>
                  <a:schemeClr val="tx1"/>
                </a:solidFill>
                <a:latin typeface="NikoshBAN" pitchFamily="2" charset="0"/>
                <a:cs typeface="NikoshBAN" pitchFamily="2" charset="0"/>
              </a:rPr>
              <a:t>কথা হল প্রযুক্তির সর্বোচ্চ ব্যবহার করে</a:t>
            </a:r>
            <a:endParaRPr lang="en-US" sz="2400" dirty="0">
              <a:ln>
                <a:solidFill>
                  <a:sysClr val="windowText" lastClr="000000"/>
                </a:solidFill>
              </a:ln>
              <a:solidFill>
                <a:schemeClr val="tx1"/>
              </a:solidFill>
              <a:latin typeface="NikoshBAN" pitchFamily="2" charset="0"/>
              <a:cs typeface="NikoshBAN" pitchFamily="2" charset="0"/>
            </a:endParaRPr>
          </a:p>
        </p:txBody>
      </p:sp>
      <p:graphicFrame>
        <p:nvGraphicFramePr>
          <p:cNvPr id="7" name="Diagram 6"/>
          <p:cNvGraphicFramePr/>
          <p:nvPr>
            <p:extLst>
              <p:ext uri="{D42A27DB-BD31-4B8C-83A1-F6EECF244321}">
                <p14:modId xmlns:p14="http://schemas.microsoft.com/office/powerpoint/2010/main" val="697062787"/>
              </p:ext>
            </p:extLst>
          </p:nvPr>
        </p:nvGraphicFramePr>
        <p:xfrm>
          <a:off x="277488" y="296174"/>
          <a:ext cx="8610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dgm id="{F589A71C-0670-4FA5-87D8-09527FE6E74E}"/>
                                            </p:graphicEl>
                                          </p:spTgt>
                                        </p:tgtEl>
                                        <p:attrNameLst>
                                          <p:attrName>style.visibility</p:attrName>
                                        </p:attrNameLst>
                                      </p:cBhvr>
                                      <p:to>
                                        <p:strVal val="visible"/>
                                      </p:to>
                                    </p:set>
                                    <p:animEffect transition="in" filter="wheel(1)">
                                      <p:cBhvr>
                                        <p:cTn id="7" dur="200"/>
                                        <p:tgtEl>
                                          <p:spTgt spid="7">
                                            <p:graphicEl>
                                              <a:dgm id="{F589A71C-0670-4FA5-87D8-09527FE6E74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dgm id="{62F84F8A-570F-4F58-A91B-560E3CE69B67}"/>
                                            </p:graphicEl>
                                          </p:spTgt>
                                        </p:tgtEl>
                                        <p:attrNameLst>
                                          <p:attrName>style.visibility</p:attrName>
                                        </p:attrNameLst>
                                      </p:cBhvr>
                                      <p:to>
                                        <p:strVal val="visible"/>
                                      </p:to>
                                    </p:set>
                                    <p:animEffect transition="in" filter="wheel(1)">
                                      <p:cBhvr>
                                        <p:cTn id="12" dur="200"/>
                                        <p:tgtEl>
                                          <p:spTgt spid="7">
                                            <p:graphicEl>
                                              <a:dgm id="{62F84F8A-570F-4F58-A91B-560E3CE69B6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dgm id="{93EF108C-078E-4E8B-AD67-D763515E93B9}"/>
                                            </p:graphicEl>
                                          </p:spTgt>
                                        </p:tgtEl>
                                        <p:attrNameLst>
                                          <p:attrName>style.visibility</p:attrName>
                                        </p:attrNameLst>
                                      </p:cBhvr>
                                      <p:to>
                                        <p:strVal val="visible"/>
                                      </p:to>
                                    </p:set>
                                    <p:animEffect transition="in" filter="wheel(1)">
                                      <p:cBhvr>
                                        <p:cTn id="17" dur="200"/>
                                        <p:tgtEl>
                                          <p:spTgt spid="7">
                                            <p:graphicEl>
                                              <a:dgm id="{93EF108C-078E-4E8B-AD67-D763515E93B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graphicEl>
                                              <a:dgm id="{F3CB7A5B-82D4-41F8-BE20-AA3C0586EF57}"/>
                                            </p:graphicEl>
                                          </p:spTgt>
                                        </p:tgtEl>
                                        <p:attrNameLst>
                                          <p:attrName>style.visibility</p:attrName>
                                        </p:attrNameLst>
                                      </p:cBhvr>
                                      <p:to>
                                        <p:strVal val="visible"/>
                                      </p:to>
                                    </p:set>
                                    <p:animEffect transition="in" filter="wheel(1)">
                                      <p:cBhvr>
                                        <p:cTn id="22" dur="200"/>
                                        <p:tgtEl>
                                          <p:spTgt spid="7">
                                            <p:graphicEl>
                                              <a:dgm id="{F3CB7A5B-82D4-41F8-BE20-AA3C0586EF5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graphicEl>
                                              <a:dgm id="{6919A9D8-F5AA-454C-B674-4DDD299F1494}"/>
                                            </p:graphicEl>
                                          </p:spTgt>
                                        </p:tgtEl>
                                        <p:attrNameLst>
                                          <p:attrName>style.visibility</p:attrName>
                                        </p:attrNameLst>
                                      </p:cBhvr>
                                      <p:to>
                                        <p:strVal val="visible"/>
                                      </p:to>
                                    </p:set>
                                    <p:animEffect transition="in" filter="wheel(1)">
                                      <p:cBhvr>
                                        <p:cTn id="27" dur="200"/>
                                        <p:tgtEl>
                                          <p:spTgt spid="7">
                                            <p:graphicEl>
                                              <a:dgm id="{6919A9D8-F5AA-454C-B674-4DDD299F149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graphicEl>
                                              <a:dgm id="{10B92608-FBDC-48BB-B448-371E0F6EE2E0}"/>
                                            </p:graphicEl>
                                          </p:spTgt>
                                        </p:tgtEl>
                                        <p:attrNameLst>
                                          <p:attrName>style.visibility</p:attrName>
                                        </p:attrNameLst>
                                      </p:cBhvr>
                                      <p:to>
                                        <p:strVal val="visible"/>
                                      </p:to>
                                    </p:set>
                                    <p:animEffect transition="in" filter="wheel(1)">
                                      <p:cBhvr>
                                        <p:cTn id="32" dur="200"/>
                                        <p:tgtEl>
                                          <p:spTgt spid="7">
                                            <p:graphicEl>
                                              <a:dgm id="{10B92608-FBDC-48BB-B448-371E0F6EE2E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graphicEl>
                                              <a:dgm id="{0267B42F-5143-40E7-8DE2-8BFBF5A303F5}"/>
                                            </p:graphicEl>
                                          </p:spTgt>
                                        </p:tgtEl>
                                        <p:attrNameLst>
                                          <p:attrName>style.visibility</p:attrName>
                                        </p:attrNameLst>
                                      </p:cBhvr>
                                      <p:to>
                                        <p:strVal val="visible"/>
                                      </p:to>
                                    </p:set>
                                    <p:animEffect transition="in" filter="wheel(1)">
                                      <p:cBhvr>
                                        <p:cTn id="37" dur="200"/>
                                        <p:tgtEl>
                                          <p:spTgt spid="7">
                                            <p:graphicEl>
                                              <a:dgm id="{0267B42F-5143-40E7-8DE2-8BFBF5A303F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
                                            <p:graphicEl>
                                              <a:dgm id="{9BA68821-9B97-4DF5-9CD9-D3E5204EDBF9}"/>
                                            </p:graphicEl>
                                          </p:spTgt>
                                        </p:tgtEl>
                                        <p:attrNameLst>
                                          <p:attrName>style.visibility</p:attrName>
                                        </p:attrNameLst>
                                      </p:cBhvr>
                                      <p:to>
                                        <p:strVal val="visible"/>
                                      </p:to>
                                    </p:set>
                                    <p:animEffect transition="in" filter="wheel(1)">
                                      <p:cBhvr>
                                        <p:cTn id="42" dur="200"/>
                                        <p:tgtEl>
                                          <p:spTgt spid="7">
                                            <p:graphicEl>
                                              <a:dgm id="{9BA68821-9B97-4DF5-9CD9-D3E5204EDBF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7">
                                            <p:graphicEl>
                                              <a:dgm id="{307FE9AE-45F8-45CE-97A2-C5994357A4E7}"/>
                                            </p:graphicEl>
                                          </p:spTgt>
                                        </p:tgtEl>
                                        <p:attrNameLst>
                                          <p:attrName>style.visibility</p:attrName>
                                        </p:attrNameLst>
                                      </p:cBhvr>
                                      <p:to>
                                        <p:strVal val="visible"/>
                                      </p:to>
                                    </p:set>
                                    <p:animEffect transition="in" filter="wheel(1)">
                                      <p:cBhvr>
                                        <p:cTn id="47" dur="200"/>
                                        <p:tgtEl>
                                          <p:spTgt spid="7">
                                            <p:graphicEl>
                                              <a:dgm id="{307FE9AE-45F8-45CE-97A2-C5994357A4E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7">
                                            <p:graphicEl>
                                              <a:dgm id="{4BC1EB38-841F-4153-8289-67ACDE248147}"/>
                                            </p:graphicEl>
                                          </p:spTgt>
                                        </p:tgtEl>
                                        <p:attrNameLst>
                                          <p:attrName>style.visibility</p:attrName>
                                        </p:attrNameLst>
                                      </p:cBhvr>
                                      <p:to>
                                        <p:strVal val="visible"/>
                                      </p:to>
                                    </p:set>
                                    <p:animEffect transition="in" filter="wheel(1)">
                                      <p:cBhvr>
                                        <p:cTn id="52" dur="200"/>
                                        <p:tgtEl>
                                          <p:spTgt spid="7">
                                            <p:graphicEl>
                                              <a:dgm id="{4BC1EB38-841F-4153-8289-67ACDE2481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4244876"/>
            <a:ext cx="8229600" cy="2308324"/>
          </a:xfrm>
          <a:prstGeom prst="rect">
            <a:avLst/>
          </a:prstGeom>
        </p:spPr>
        <p:txBody>
          <a:bodyPr wrap="square">
            <a:spAutoFit/>
          </a:bodyPr>
          <a:lstStyle/>
          <a:p>
            <a:r>
              <a:rPr lang="bn-BD" sz="3600" b="1" spc="50" dirty="0">
                <a:ln w="0"/>
                <a:effectLst>
                  <a:outerShdw blurRad="38100" dist="38100" dir="2700000" algn="tl">
                    <a:srgbClr val="000000">
                      <a:alpha val="43137"/>
                    </a:srgbClr>
                  </a:outerShdw>
                </a:effectLst>
                <a:latin typeface="NikoshBAN" pitchFamily="2" charset="0"/>
                <a:cs typeface="NikoshBAN" pitchFamily="2" charset="0"/>
              </a:rPr>
              <a:t>সরকার কত সালের মধ্যে ডিজিটাল বাংলাদেশ গড়ে তুলতে চেয়েছেন</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r>
              <a:rPr lang="en-US" sz="3600" b="1" dirty="0">
                <a:latin typeface="NikoshBAN" pitchFamily="2" charset="0"/>
                <a:cs typeface="NikoshBAN" pitchFamily="2" charset="0"/>
              </a:rPr>
              <a:t> </a:t>
            </a:r>
            <a:endParaRPr lang="bn-BD" sz="3600" b="1" dirty="0" smtClean="0">
              <a:latin typeface="NikoshBAN" pitchFamily="2" charset="0"/>
              <a:cs typeface="NikoshBAN" pitchFamily="2" charset="0"/>
            </a:endParaRPr>
          </a:p>
          <a:p>
            <a:r>
              <a:rPr lang="en-US" sz="3600" b="1" dirty="0" err="1" smtClean="0">
                <a:effectLst>
                  <a:outerShdw blurRad="38100" dist="38100" dir="2700000" algn="tl">
                    <a:srgbClr val="000000">
                      <a:alpha val="43137"/>
                    </a:srgbClr>
                  </a:outerShdw>
                </a:effectLst>
                <a:latin typeface="NikoshBAN" pitchFamily="2" charset="0"/>
                <a:cs typeface="NikoshBAN" pitchFamily="2" charset="0"/>
              </a:rPr>
              <a:t>ডিজিটাল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বাংলাদেশের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bn-BD" sz="3600" b="1" dirty="0">
                <a:effectLst>
                  <a:outerShdw blurRad="38100" dist="38100" dir="2700000" algn="tl">
                    <a:srgbClr val="000000">
                      <a:alpha val="43137"/>
                    </a:srgbClr>
                  </a:outerShdw>
                </a:effectLst>
                <a:latin typeface="NikoshBAN" pitchFamily="2" charset="0"/>
                <a:cs typeface="NikoshBAN" pitchFamily="2" charset="0"/>
              </a:rPr>
              <a:t>সুনির্দিষ্ট </a:t>
            </a:r>
            <a:r>
              <a:rPr lang="en-US" sz="3600" b="1" dirty="0" err="1">
                <a:effectLst>
                  <a:outerShdw blurRad="38100" dist="38100" dir="2700000" algn="tl">
                    <a:srgbClr val="000000">
                      <a:alpha val="43137"/>
                    </a:srgbClr>
                  </a:outerShdw>
                </a:effectLst>
                <a:latin typeface="NikoshBAN" pitchFamily="2" charset="0"/>
                <a:cs typeface="NikoshBAN" pitchFamily="2" charset="0"/>
              </a:rPr>
              <a:t>দিক</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bn-BD" sz="3600" b="1" dirty="0">
                <a:effectLst>
                  <a:outerShdw blurRad="38100" dist="38100" dir="2700000" algn="tl">
                    <a:srgbClr val="000000">
                      <a:alpha val="43137"/>
                    </a:srgbClr>
                  </a:outerShdw>
                </a:effectLst>
                <a:latin typeface="NikoshBAN" pitchFamily="2" charset="0"/>
                <a:cs typeface="NikoshBAN" pitchFamily="2" charset="0"/>
              </a:rPr>
              <a:t>কয়টি? </a:t>
            </a:r>
            <a:endParaRPr lang="bn-BD" sz="3600" b="1" dirty="0" smtClean="0">
              <a:effectLst>
                <a:outerShdw blurRad="38100" dist="38100" dir="2700000" algn="tl">
                  <a:srgbClr val="000000">
                    <a:alpha val="43137"/>
                  </a:srgbClr>
                </a:outerShdw>
              </a:effectLst>
              <a:latin typeface="NikoshBAN" pitchFamily="2" charset="0"/>
              <a:cs typeface="NikoshBAN" pitchFamily="2" charset="0"/>
            </a:endParaRPr>
          </a:p>
          <a:p>
            <a:endParaRPr lang="en-US" b="1" dirty="0">
              <a:effectLst>
                <a:outerShdw blurRad="38100" dist="38100" dir="2700000" algn="tl">
                  <a:srgbClr val="000000">
                    <a:alpha val="43137"/>
                  </a:srgbClr>
                </a:outerShdw>
              </a:effectLst>
              <a:latin typeface="NikoshBAN" pitchFamily="2" charset="0"/>
              <a:cs typeface="NikoshBAN" pitchFamily="2" charset="0"/>
            </a:endParaRPr>
          </a:p>
          <a:p>
            <a:endParaRPr lang="en-US" b="1" spc="50" dirty="0">
              <a:ln w="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381000" y="279737"/>
            <a:ext cx="8458200" cy="1015663"/>
          </a:xfrm>
          <a:prstGeom prst="rect">
            <a:avLst/>
          </a:prstGeom>
          <a:noFill/>
        </p:spPr>
        <p:txBody>
          <a:bodyPr wrap="square" rtlCol="0">
            <a:spAutoFit/>
          </a:bodyPr>
          <a:lstStyle/>
          <a:p>
            <a:pPr algn="ctr"/>
            <a:r>
              <a:rPr lang="en-US" sz="6000" b="1" spc="50" dirty="0" err="1">
                <a:ln w="11430">
                  <a:solidFill>
                    <a:srgbClr val="7030A0"/>
                  </a:solidFill>
                </a:ln>
                <a:solidFill>
                  <a:sysClr val="windowText" lastClr="000000"/>
                </a:solidFill>
                <a:latin typeface="NikoshBAN" pitchFamily="2" charset="0"/>
                <a:cs typeface="NikoshBAN" pitchFamily="2" charset="0"/>
              </a:rPr>
              <a:t>জোড়ায়</a:t>
            </a:r>
            <a:r>
              <a:rPr lang="en-US" sz="6000" b="1" spc="50" dirty="0">
                <a:ln w="11430">
                  <a:solidFill>
                    <a:srgbClr val="7030A0"/>
                  </a:solidFill>
                </a:ln>
                <a:solidFill>
                  <a:sysClr val="windowText" lastClr="000000"/>
                </a:solidFill>
                <a:latin typeface="NikoshBAN" pitchFamily="2" charset="0"/>
                <a:cs typeface="NikoshBAN" pitchFamily="2" charset="0"/>
              </a:rPr>
              <a:t> </a:t>
            </a:r>
            <a:r>
              <a:rPr lang="en-US" sz="6000" b="1" spc="50" dirty="0" err="1">
                <a:ln w="11430">
                  <a:solidFill>
                    <a:srgbClr val="7030A0"/>
                  </a:solidFill>
                </a:ln>
                <a:solidFill>
                  <a:sysClr val="windowText" lastClr="000000"/>
                </a:solidFill>
                <a:latin typeface="NikoshBAN" pitchFamily="2" charset="0"/>
                <a:cs typeface="NikoshBAN" pitchFamily="2" charset="0"/>
              </a:rPr>
              <a:t>কাজ</a:t>
            </a:r>
            <a:endParaRPr lang="en-US" sz="6000" b="1" spc="50" dirty="0">
              <a:ln w="11430">
                <a:solidFill>
                  <a:srgbClr val="7030A0"/>
                </a:solidFill>
              </a:ln>
              <a:solidFill>
                <a:sysClr val="windowText" lastClr="000000"/>
              </a:solidFill>
              <a:latin typeface="NikoshBAN" pitchFamily="2" charset="0"/>
              <a:cs typeface="NikoshBAN" pitchFamily="2"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153399" cy="29542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500" fill="hold"/>
                                        <p:tgtEl>
                                          <p:spTgt spid="10242"/>
                                        </p:tgtEl>
                                        <p:attrNameLst>
                                          <p:attrName>ppt_w</p:attrName>
                                        </p:attrNameLst>
                                      </p:cBhvr>
                                      <p:tavLst>
                                        <p:tav tm="0">
                                          <p:val>
                                            <p:fltVal val="0"/>
                                          </p:val>
                                        </p:tav>
                                        <p:tav tm="100000">
                                          <p:val>
                                            <p:strVal val="#ppt_w"/>
                                          </p:val>
                                        </p:tav>
                                      </p:tavLst>
                                    </p:anim>
                                    <p:anim calcmode="lin" valueType="num">
                                      <p:cBhvr>
                                        <p:cTn id="15" dur="500" fill="hold"/>
                                        <p:tgtEl>
                                          <p:spTgt spid="10242"/>
                                        </p:tgtEl>
                                        <p:attrNameLst>
                                          <p:attrName>ppt_h</p:attrName>
                                        </p:attrNameLst>
                                      </p:cBhvr>
                                      <p:tavLst>
                                        <p:tav tm="0">
                                          <p:val>
                                            <p:fltVal val="0"/>
                                          </p:val>
                                        </p:tav>
                                        <p:tav tm="100000">
                                          <p:val>
                                            <p:strVal val="#ppt_h"/>
                                          </p:val>
                                        </p:tav>
                                      </p:tavLst>
                                    </p:anim>
                                    <p:animEffect transition="in" filter="fade">
                                      <p:cBhvr>
                                        <p:cTn id="16" dur="500"/>
                                        <p:tgtEl>
                                          <p:spTgt spid="1024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 y="4584918"/>
            <a:ext cx="8458200" cy="1815882"/>
          </a:xfrm>
          <a:prstGeom prst="rect">
            <a:avLst/>
          </a:prstGeom>
        </p:spPr>
        <p:txBody>
          <a:bodyPr wrap="square">
            <a:spAutoFit/>
          </a:bodyPr>
          <a:lstStyle/>
          <a:p>
            <a:pPr algn="just"/>
            <a:r>
              <a:rPr lang="as-IN" sz="2800" b="1" dirty="0">
                <a:latin typeface="NikoshBAN" pitchFamily="2" charset="0"/>
                <a:cs typeface="NikoshBAN" pitchFamily="2" charset="0"/>
              </a:rPr>
              <a:t>প্রধানমন্ত্রী শেখ হাসিনা ঘোষিত ডিজিটাল বাংলাদেশ এখন আর স্বপ্ন নয়, বাস্তব। এটি শুধু একটি সরকারি কর্মসূচি নয়, সাধারণ মানুষের কর্মসূচি। দেশের সর্বস্তরের মানুষের সহযোগিতায় অল্প সময়ের মধ্যেই দেশে ডিজিটাল বাংলাদেশের কর্মসূচি বাস্তবায়িত হয়েছে।</a:t>
            </a:r>
            <a:endParaRPr lang="en-US" sz="2800" b="1" dirty="0">
              <a:latin typeface="NikoshBAN" pitchFamily="2" charset="0"/>
              <a:cs typeface="NikoshBAN" pitchFamily="2"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96" y="381000"/>
            <a:ext cx="8458200" cy="4038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3962400"/>
            <a:ext cx="8534400" cy="2554545"/>
          </a:xfrm>
          <a:prstGeom prst="rect">
            <a:avLst/>
          </a:prstGeom>
        </p:spPr>
        <p:txBody>
          <a:bodyPr wrap="square">
            <a:spAutoFit/>
          </a:bodyPr>
          <a:lstStyle/>
          <a:p>
            <a:pPr algn="just"/>
            <a:r>
              <a:rPr lang="as-IN" sz="2000" b="1" dirty="0">
                <a:latin typeface="NikoshBAN" pitchFamily="2" charset="0"/>
                <a:cs typeface="NikoshBAN" pitchFamily="2" charset="0"/>
              </a:rPr>
              <a:t>বাংলাদেশের প্রায় প্রতিটি শিক্ষাপ্রতিষ্ঠানে আইসিটি ল্যাব স্থাপন করা হয়েছে এবং স্কুল পর্যায়ে এ ল্যাবের নামকরণ করা হয়েছে ‘শেখ রাসেল ডিজিটাল ল্যাব’। নিঃসন্দেহে এটি দক্ষ মানবসম্পদ তৈরিতে বিশেষ ভূমিকা পালন করছে। ডিজিটাল বাংলাদেশ প্রবর্তনের মাধ্যমে নাগরিকদের আন্তঃযোগাযোগ সহজতর হচ্ছে। ২০২১ সালের মধ্যে দেশের সব জায়গা শতভাগ ইন্টারনেটের আওতায় আসবে। বর্তমানে বাংলাদেশে প্রায় ৯৩ মিলিয়ন ইন্টারনেট ব্যবহারকারী এবং ১৬০ মিলিয়ন মোবাইল ব্যবহারকারী রয়েছে এবং মোবাইল ব্যবহারকারীর সংখ্যার দিক দিয়ে বাংলাদেশের অবস্থান বিশ্বে নবম। তাছাড়া দেশে বর্তমানে ২৮টি হাইটেক পার্ক নির্মাণাধীন রয়েছে। এগুলোর কাজ সম্পন্ন হলে বাংলাদেশের সঙ্গে বিশ্বে আন্তঃসম্পর্ক উন্নয়ন হবে। ফলে বাংলাদেশের সব ক্ষেত্রে উন্নয়ন ত্বরান্বিত হবে।</a:t>
            </a:r>
            <a:endParaRPr lang="en-US" sz="2000" b="1" dirty="0">
              <a:latin typeface="NikoshBAN" pitchFamily="2" charset="0"/>
              <a:cs typeface="NikoshBAN" pitchFamily="2"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619375" cy="1743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620" y="304800"/>
            <a:ext cx="2466975" cy="1847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3122" y="1864742"/>
            <a:ext cx="3049078" cy="20976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500" fill="hold"/>
                                        <p:tgtEl>
                                          <p:spTgt spid="12291"/>
                                        </p:tgtEl>
                                        <p:attrNameLst>
                                          <p:attrName>ppt_w</p:attrName>
                                        </p:attrNameLst>
                                      </p:cBhvr>
                                      <p:tavLst>
                                        <p:tav tm="0">
                                          <p:val>
                                            <p:fltVal val="0"/>
                                          </p:val>
                                        </p:tav>
                                        <p:tav tm="100000">
                                          <p:val>
                                            <p:strVal val="#ppt_w"/>
                                          </p:val>
                                        </p:tav>
                                      </p:tavLst>
                                    </p:anim>
                                    <p:anim calcmode="lin" valueType="num">
                                      <p:cBhvr>
                                        <p:cTn id="15" dur="500" fill="hold"/>
                                        <p:tgtEl>
                                          <p:spTgt spid="12291"/>
                                        </p:tgtEl>
                                        <p:attrNameLst>
                                          <p:attrName>ppt_h</p:attrName>
                                        </p:attrNameLst>
                                      </p:cBhvr>
                                      <p:tavLst>
                                        <p:tav tm="0">
                                          <p:val>
                                            <p:fltVal val="0"/>
                                          </p:val>
                                        </p:tav>
                                        <p:tav tm="100000">
                                          <p:val>
                                            <p:strVal val="#ppt_h"/>
                                          </p:val>
                                        </p:tav>
                                      </p:tavLst>
                                    </p:anim>
                                    <p:animEffect transition="in" filter="fade">
                                      <p:cBhvr>
                                        <p:cTn id="16" dur="500"/>
                                        <p:tgtEl>
                                          <p:spTgt spid="1229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292"/>
                                        </p:tgtEl>
                                        <p:attrNameLst>
                                          <p:attrName>style.visibility</p:attrName>
                                        </p:attrNameLst>
                                      </p:cBhvr>
                                      <p:to>
                                        <p:strVal val="visible"/>
                                      </p:to>
                                    </p:set>
                                    <p:anim calcmode="lin" valueType="num">
                                      <p:cBhvr>
                                        <p:cTn id="21" dur="500" fill="hold"/>
                                        <p:tgtEl>
                                          <p:spTgt spid="12292"/>
                                        </p:tgtEl>
                                        <p:attrNameLst>
                                          <p:attrName>ppt_w</p:attrName>
                                        </p:attrNameLst>
                                      </p:cBhvr>
                                      <p:tavLst>
                                        <p:tav tm="0">
                                          <p:val>
                                            <p:fltVal val="0"/>
                                          </p:val>
                                        </p:tav>
                                        <p:tav tm="100000">
                                          <p:val>
                                            <p:strVal val="#ppt_w"/>
                                          </p:val>
                                        </p:tav>
                                      </p:tavLst>
                                    </p:anim>
                                    <p:anim calcmode="lin" valueType="num">
                                      <p:cBhvr>
                                        <p:cTn id="22" dur="500" fill="hold"/>
                                        <p:tgtEl>
                                          <p:spTgt spid="12292"/>
                                        </p:tgtEl>
                                        <p:attrNameLst>
                                          <p:attrName>ppt_h</p:attrName>
                                        </p:attrNameLst>
                                      </p:cBhvr>
                                      <p:tavLst>
                                        <p:tav tm="0">
                                          <p:val>
                                            <p:fltVal val="0"/>
                                          </p:val>
                                        </p:tav>
                                        <p:tav tm="100000">
                                          <p:val>
                                            <p:strVal val="#ppt_h"/>
                                          </p:val>
                                        </p:tav>
                                      </p:tavLst>
                                    </p:anim>
                                    <p:animEffect transition="in" filter="fade">
                                      <p:cBhvr>
                                        <p:cTn id="23" dur="500"/>
                                        <p:tgtEl>
                                          <p:spTgt spid="1229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p:cTn id="28"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933438898"/>
              </p:ext>
            </p:extLst>
          </p:nvPr>
        </p:nvGraphicFramePr>
        <p:xfrm>
          <a:off x="4038600" y="2886075"/>
          <a:ext cx="914400" cy="771525"/>
        </p:xfrm>
        <a:graphic>
          <a:graphicData uri="http://schemas.openxmlformats.org/presentationml/2006/ole">
            <mc:AlternateContent xmlns:mc="http://schemas.openxmlformats.org/markup-compatibility/2006">
              <mc:Choice xmlns:v="urn:schemas-microsoft-com:vml" Requires="v">
                <p:oleObj spid="_x0000_s925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038600" y="2886075"/>
                        <a:ext cx="914400" cy="771525"/>
                      </a:xfrm>
                      <a:prstGeom prst="rect">
                        <a:avLst/>
                      </a:prstGeom>
                    </p:spPr>
                  </p:pic>
                </p:oleObj>
              </mc:Fallback>
            </mc:AlternateContent>
          </a:graphicData>
        </a:graphic>
      </p:graphicFrame>
      <p:sp>
        <p:nvSpPr>
          <p:cNvPr id="7" name="TextBox 6"/>
          <p:cNvSpPr txBox="1"/>
          <p:nvPr/>
        </p:nvSpPr>
        <p:spPr>
          <a:xfrm>
            <a:off x="381000" y="5077361"/>
            <a:ext cx="8382000" cy="1323439"/>
          </a:xfrm>
          <a:prstGeom prst="rect">
            <a:avLst/>
          </a:prstGeom>
          <a:no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ভিডিওটির আলোকে বাংলাদেশের ডিজিটাল কার্যক্রমগু</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লো</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লিখ।</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ectangle 7"/>
          <p:cNvSpPr/>
          <p:nvPr/>
        </p:nvSpPr>
        <p:spPr>
          <a:xfrm>
            <a:off x="381000" y="228600"/>
            <a:ext cx="8382000" cy="1015663"/>
          </a:xfrm>
          <a:prstGeom prst="rect">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bn-BD" sz="60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দলগত কাজ </a:t>
            </a:r>
            <a:endParaRPr lang="en-US" sz="6000" b="1" cap="none"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872627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228600"/>
            <a:ext cx="8534400" cy="923330"/>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err="1" smtClean="0">
                <a:ln w="50800"/>
                <a:solidFill>
                  <a:srgbClr val="0070C0"/>
                </a:solidFill>
                <a:effectLst/>
                <a:latin typeface="NikoshBAN" pitchFamily="2" charset="0"/>
                <a:cs typeface="NikoshBAN" pitchFamily="2" charset="0"/>
              </a:rPr>
              <a:t>মূল্যায়ন</a:t>
            </a:r>
            <a:endParaRPr lang="en-US" sz="5400" b="1" cap="none" spc="0" dirty="0">
              <a:ln w="50800"/>
              <a:solidFill>
                <a:srgbClr val="0070C0"/>
              </a:solidFill>
              <a:effectLst/>
            </a:endParaRPr>
          </a:p>
        </p:txBody>
      </p:sp>
      <p:grpSp>
        <p:nvGrpSpPr>
          <p:cNvPr id="3" name="Group 2"/>
          <p:cNvGrpSpPr/>
          <p:nvPr/>
        </p:nvGrpSpPr>
        <p:grpSpPr>
          <a:xfrm>
            <a:off x="381001" y="1295399"/>
            <a:ext cx="8382000" cy="4953001"/>
            <a:chOff x="381001" y="1295399"/>
            <a:chExt cx="8382000" cy="4953001"/>
          </a:xfrm>
        </p:grpSpPr>
        <p:sp>
          <p:nvSpPr>
            <p:cNvPr id="2" name="Rectangle 1"/>
            <p:cNvSpPr/>
            <p:nvPr/>
          </p:nvSpPr>
          <p:spPr>
            <a:xfrm>
              <a:off x="381001" y="5048071"/>
              <a:ext cx="8382000" cy="1200329"/>
            </a:xfrm>
            <a:prstGeom prst="rect">
              <a:avLst/>
            </a:prstGeom>
          </p:spPr>
          <p:txBody>
            <a:bodyPr wrap="square">
              <a:spAutoFit/>
            </a:bodyPr>
            <a:lstStyle/>
            <a:p>
              <a:r>
                <a:rPr lang="as-IN" sz="2400" b="1" dirty="0">
                  <a:effectLst>
                    <a:outerShdw blurRad="38100" dist="38100" dir="2700000" algn="tl">
                      <a:srgbClr val="000000">
                        <a:alpha val="43137"/>
                      </a:srgbClr>
                    </a:outerShdw>
                  </a:effectLst>
                  <a:latin typeface="NikoshBAN" pitchFamily="2" charset="0"/>
                  <a:cs typeface="NikoshBAN" pitchFamily="2" charset="0"/>
                </a:rPr>
                <a:t>ডিজিটাল </a:t>
              </a:r>
              <a:r>
                <a:rPr lang="as-IN" sz="2400" b="1" dirty="0" smtClean="0">
                  <a:effectLst>
                    <a:outerShdw blurRad="38100" dist="38100" dir="2700000" algn="tl">
                      <a:srgbClr val="000000">
                        <a:alpha val="43137"/>
                      </a:srgbClr>
                    </a:outerShdw>
                  </a:effectLst>
                  <a:latin typeface="NikoshBAN" pitchFamily="2" charset="0"/>
                  <a:cs typeface="NikoshBAN" pitchFamily="2" charset="0"/>
                </a:rPr>
                <a:t>বাংলাদেশ</a:t>
              </a:r>
              <a:r>
                <a:rPr lang="bn-BD" sz="2400" b="1" dirty="0" smtClean="0">
                  <a:effectLst>
                    <a:outerShdw blurRad="38100" dist="38100" dir="2700000" algn="tl">
                      <a:srgbClr val="000000">
                        <a:alpha val="43137"/>
                      </a:srgbClr>
                    </a:outerShdw>
                  </a:effectLst>
                  <a:latin typeface="NikoshBAN" pitchFamily="2" charset="0"/>
                  <a:cs typeface="NikoshBAN" pitchFamily="2" charset="0"/>
                </a:rPr>
                <a:t> কী?</a:t>
              </a:r>
            </a:p>
            <a:p>
              <a:r>
                <a:rPr lang="bn-BD" sz="2400" b="1" dirty="0">
                  <a:effectLst>
                    <a:outerShdw blurRad="38100" dist="38100" dir="2700000" algn="tl">
                      <a:srgbClr val="000000">
                        <a:alpha val="43137"/>
                      </a:srgbClr>
                    </a:outerShdw>
                  </a:effectLst>
                  <a:latin typeface="NikoshBAN" pitchFamily="2" charset="0"/>
                  <a:cs typeface="NikoshBAN" pitchFamily="2" charset="0"/>
                </a:rPr>
                <a:t>ডিজিটাল বাংলাদেশের </a:t>
              </a:r>
              <a:r>
                <a:rPr lang="bn-BD" sz="2400" b="1" dirty="0" smtClean="0">
                  <a:effectLst>
                    <a:outerShdw blurRad="38100" dist="38100" dir="2700000" algn="tl">
                      <a:srgbClr val="000000">
                        <a:alpha val="43137"/>
                      </a:srgbClr>
                    </a:outerShdw>
                  </a:effectLst>
                  <a:latin typeface="NikoshBAN" pitchFamily="2" charset="0"/>
                  <a:cs typeface="NikoshBAN" pitchFamily="2" charset="0"/>
                </a:rPr>
                <a:t>কয়েকটি দিকের নাম বল?</a:t>
              </a:r>
            </a:p>
            <a:p>
              <a:r>
                <a:rPr lang="bn-BD" sz="2400" b="1" dirty="0">
                  <a:effectLst>
                    <a:outerShdw blurRad="38100" dist="38100" dir="2700000" algn="tl">
                      <a:srgbClr val="000000">
                        <a:alpha val="43137"/>
                      </a:srgbClr>
                    </a:outerShdw>
                  </a:effectLst>
                  <a:latin typeface="NikoshBAN" pitchFamily="2" charset="0"/>
                  <a:cs typeface="NikoshBAN" pitchFamily="2" charset="0"/>
                </a:rPr>
                <a:t>ডিজিটাল বাংলাদেশ বিনির্মাণে </a:t>
              </a:r>
              <a:r>
                <a:rPr lang="bn-BD" sz="2400" b="1" dirty="0" smtClean="0">
                  <a:effectLst>
                    <a:outerShdw blurRad="38100" dist="38100" dir="2700000" algn="tl">
                      <a:srgbClr val="000000">
                        <a:alpha val="43137"/>
                      </a:srgbClr>
                    </a:outerShdw>
                  </a:effectLst>
                  <a:latin typeface="NikoshBAN" pitchFamily="2" charset="0"/>
                  <a:cs typeface="NikoshBAN" pitchFamily="2" charset="0"/>
                </a:rPr>
                <a:t>সরকারের পদক্ষেপগুলো কী কী?</a:t>
              </a:r>
              <a:endParaRPr lang="en-US" dirty="0">
                <a:latin typeface="NikoshBAN" pitchFamily="2" charset="0"/>
                <a:cs typeface="NikoshBAN" pitchFamily="2"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295399"/>
              <a:ext cx="8382000" cy="37526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228600"/>
            <a:ext cx="838200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bn-BD"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Calibri"/>
                <a:cs typeface="NikoshBAN"/>
              </a:rPr>
              <a:t>বাড়ির কাজ  </a:t>
            </a:r>
            <a:endPar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Calibri"/>
              <a:cs typeface="Vrinda"/>
            </a:endParaRPr>
          </a:p>
        </p:txBody>
      </p:sp>
      <p:grpSp>
        <p:nvGrpSpPr>
          <p:cNvPr id="2" name="Group 1"/>
          <p:cNvGrpSpPr/>
          <p:nvPr/>
        </p:nvGrpSpPr>
        <p:grpSpPr>
          <a:xfrm>
            <a:off x="381000" y="1295400"/>
            <a:ext cx="8382000" cy="5105400"/>
            <a:chOff x="381000" y="1295400"/>
            <a:chExt cx="8382000" cy="5105400"/>
          </a:xfrm>
        </p:grpSpPr>
        <p:sp>
          <p:nvSpPr>
            <p:cNvPr id="7" name="Text Placeholder 7"/>
            <p:cNvSpPr txBox="1">
              <a:spLocks/>
            </p:cNvSpPr>
            <p:nvPr/>
          </p:nvSpPr>
          <p:spPr>
            <a:xfrm>
              <a:off x="381000" y="5077361"/>
              <a:ext cx="8382000" cy="1323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bn-BD" sz="4000" b="1" dirty="0" smtClean="0">
                  <a:effectLst>
                    <a:outerShdw blurRad="38100" dist="38100" dir="2700000" algn="tl">
                      <a:srgbClr val="000000">
                        <a:alpha val="43137"/>
                      </a:srgbClr>
                    </a:outerShdw>
                  </a:effectLst>
                  <a:latin typeface="NikoshBAN" pitchFamily="2" charset="0"/>
                  <a:cs typeface="NikoshBAN" pitchFamily="2" charset="0"/>
                </a:rPr>
                <a:t>ডিজিটাল বাংলাদেশ গড়ে তুলতে তোমার করণীয় দিকগুলো লিখ।</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941"/>
            <a:stretch/>
          </p:blipFill>
          <p:spPr>
            <a:xfrm>
              <a:off x="1676400" y="1295400"/>
              <a:ext cx="5562600" cy="3505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5216497"/>
            <a:ext cx="7619999" cy="141290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সবাইকে</a:t>
            </a:r>
            <a:r>
              <a:rPr lang="en-US"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en-US" sz="88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ধন্যবাদ</a:t>
            </a:r>
            <a:endParaRPr lang="en-US"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838" r="7455"/>
          <a:stretch/>
        </p:blipFill>
        <p:spPr>
          <a:xfrm>
            <a:off x="228600" y="228600"/>
            <a:ext cx="8686800" cy="4987897"/>
          </a:xfrm>
          <a:prstGeom prst="rect">
            <a:avLst/>
          </a:prstGeom>
          <a:ln>
            <a:solidFill>
              <a:schemeClr val="tx1"/>
            </a:solidFill>
          </a:ln>
        </p:spPr>
      </p:pic>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3006436" y="381000"/>
            <a:ext cx="3089564" cy="728230"/>
          </a:xfrm>
          <a:prstGeom prst="round2DiagRect">
            <a:avLst/>
          </a:prstGeom>
          <a:ln w="57150">
            <a:headEnd/>
            <a:tailEnd/>
          </a:ln>
        </p:spPr>
        <p:style>
          <a:lnRef idx="2">
            <a:schemeClr val="accent5"/>
          </a:lnRef>
          <a:fillRef idx="1">
            <a:schemeClr val="lt1"/>
          </a:fillRef>
          <a:effectRef idx="0">
            <a:schemeClr val="accent5"/>
          </a:effectRef>
          <a:fontRef idx="minor">
            <a:schemeClr val="dk1"/>
          </a:fontRef>
        </p:style>
        <p:txBody>
          <a:bodyPr>
            <a:prstTxWarp prst="textPlain">
              <a:avLst/>
            </a:prstTxWarp>
            <a:spAutoFit/>
          </a:bodyPr>
          <a:lstStyle/>
          <a:p>
            <a:pPr algn="ctr"/>
            <a:r>
              <a:rPr lang="bn-BD"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পরিচিতি</a:t>
            </a:r>
            <a:endParaRPr lang="en-US"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grpSp>
        <p:nvGrpSpPr>
          <p:cNvPr id="14" name="Group 13"/>
          <p:cNvGrpSpPr/>
          <p:nvPr/>
        </p:nvGrpSpPr>
        <p:grpSpPr>
          <a:xfrm>
            <a:off x="4800600" y="1544128"/>
            <a:ext cx="3429000" cy="4569126"/>
            <a:chOff x="4800600" y="1544128"/>
            <a:chExt cx="3429000" cy="4569126"/>
          </a:xfrm>
        </p:grpSpPr>
        <p:sp>
          <p:nvSpPr>
            <p:cNvPr id="8" name="Flowchart: Alternate Process 7"/>
            <p:cNvSpPr/>
            <p:nvPr/>
          </p:nvSpPr>
          <p:spPr>
            <a:xfrm>
              <a:off x="4800600" y="1544128"/>
              <a:ext cx="3429000" cy="4569126"/>
            </a:xfrm>
            <a:prstGeom prst="flowChartAlternateProcess">
              <a:avLst/>
            </a:prstGeom>
            <a:ln w="57150"/>
          </p:spPr>
          <p:style>
            <a:lnRef idx="2">
              <a:schemeClr val="accent4"/>
            </a:lnRef>
            <a:fillRef idx="1">
              <a:schemeClr val="lt1"/>
            </a:fillRef>
            <a:effectRef idx="0">
              <a:schemeClr val="accent4"/>
            </a:effectRef>
            <a:fontRef idx="minor">
              <a:schemeClr val="dk1"/>
            </a:fontRef>
          </p:style>
          <p:txBody>
            <a:bodyPr rtlCol="0" anchor="ctr"/>
            <a:lstStyle/>
            <a:p>
              <a:pPr>
                <a:lnSpc>
                  <a:spcPct val="90000"/>
                </a:lnSpc>
              </a:pPr>
              <a:endParaRPr lang="bn-BD" sz="1400" dirty="0">
                <a:solidFill>
                  <a:schemeClr val="accent2"/>
                </a:solidFill>
                <a:latin typeface="Nikosh" pitchFamily="2" charset="0"/>
                <a:cs typeface="Nikosh" pitchFamily="2" charset="0"/>
              </a:endParaRPr>
            </a:p>
          </p:txBody>
        </p:sp>
        <p:pic>
          <p:nvPicPr>
            <p:cNvPr id="10" name="Picture 5" descr="K:\img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8300" y="3905794"/>
              <a:ext cx="1828799" cy="196160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76800" y="1676400"/>
              <a:ext cx="3048000" cy="1671227"/>
            </a:xfrm>
            <a:prstGeom prst="rect">
              <a:avLst/>
            </a:prstGeom>
            <a:noFill/>
          </p:spPr>
          <p:txBody>
            <a:bodyPr wrap="square" rtlCol="0">
              <a:spAutoFit/>
            </a:bodyPr>
            <a:lstStyle/>
            <a:p>
              <a:pPr algn="ctr">
                <a:lnSpc>
                  <a:spcPct val="90000"/>
                </a:lnSpc>
              </a:pPr>
              <a:r>
                <a:rPr lang="en-US" b="1" i="1" u="sng" dirty="0" err="1" smtClean="0">
                  <a:solidFill>
                    <a:schemeClr val="tx2">
                      <a:lumMod val="10000"/>
                    </a:schemeClr>
                  </a:solidFill>
                  <a:effectLst>
                    <a:outerShdw blurRad="38100" dist="38100" dir="2700000" algn="tl">
                      <a:srgbClr val="000000">
                        <a:alpha val="43137"/>
                      </a:srgbClr>
                    </a:outerShdw>
                  </a:effectLst>
                  <a:latin typeface="NikoshBAN" pitchFamily="2" charset="0"/>
                  <a:cs typeface="NikoshBAN" pitchFamily="2" charset="0"/>
                </a:rPr>
                <a:t>পাঠ</a:t>
              </a:r>
              <a:r>
                <a:rPr lang="en-US" b="1" i="1" u="sng" dirty="0" smtClean="0">
                  <a:solidFill>
                    <a:schemeClr val="tx2">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i="1" u="sng" dirty="0" err="1" smtClean="0">
                  <a:solidFill>
                    <a:schemeClr val="tx2">
                      <a:lumMod val="10000"/>
                    </a:schemeClr>
                  </a:solidFill>
                  <a:effectLst>
                    <a:outerShdw blurRad="38100" dist="38100" dir="2700000" algn="tl">
                      <a:srgbClr val="000000">
                        <a:alpha val="43137"/>
                      </a:srgbClr>
                    </a:outerShdw>
                  </a:effectLst>
                  <a:latin typeface="NikoshBAN" pitchFamily="2" charset="0"/>
                  <a:cs typeface="NikoshBAN" pitchFamily="2" charset="0"/>
                </a:rPr>
                <a:t>পরিচিতি</a:t>
              </a:r>
              <a:endParaRPr lang="en-US" u="sng" dirty="0" smtClean="0">
                <a:solidFill>
                  <a:schemeClr val="accent2"/>
                </a:solidFill>
                <a:latin typeface="NikoshBAN" pitchFamily="2" charset="0"/>
                <a:cs typeface="NikoshBAN" pitchFamily="2" charset="0"/>
              </a:endParaRPr>
            </a:p>
            <a:p>
              <a:pPr>
                <a:lnSpc>
                  <a:spcPct val="90000"/>
                </a:lnSpc>
              </a:pPr>
              <a:endParaRPr lang="bn-BD" dirty="0" smtClean="0">
                <a:solidFill>
                  <a:schemeClr val="accent2"/>
                </a:solidFill>
                <a:latin typeface="NikoshBAN" pitchFamily="2" charset="0"/>
                <a:cs typeface="NikoshBAN" pitchFamily="2" charset="0"/>
              </a:endParaRPr>
            </a:p>
            <a:p>
              <a:pPr>
                <a:lnSpc>
                  <a:spcPct val="90000"/>
                </a:lnSpc>
              </a:pPr>
              <a:r>
                <a:rPr lang="bn-BD" b="1" dirty="0" smtClean="0">
                  <a:latin typeface="NikoshBAN" pitchFamily="2" charset="0"/>
                  <a:cs typeface="NikoshBAN" pitchFamily="2" charset="0"/>
                </a:rPr>
                <a:t>তথ্য </a:t>
              </a:r>
              <a:r>
                <a:rPr lang="bn-BD" b="1" dirty="0">
                  <a:latin typeface="NikoshBAN" pitchFamily="2" charset="0"/>
                  <a:cs typeface="NikoshBAN" pitchFamily="2" charset="0"/>
                </a:rPr>
                <a:t>ও যোগাযোগ প্রযুক্তি</a:t>
              </a:r>
              <a:endParaRPr lang="en-US" b="1" dirty="0">
                <a:latin typeface="NikoshBAN" pitchFamily="2" charset="0"/>
                <a:cs typeface="NikoshBAN" pitchFamily="2" charset="0"/>
              </a:endParaRPr>
            </a:p>
            <a:p>
              <a:pPr>
                <a:lnSpc>
                  <a:spcPct val="90000"/>
                </a:lnSpc>
              </a:pPr>
              <a:r>
                <a:rPr lang="bn-BD" sz="1400" b="1" dirty="0">
                  <a:latin typeface="NikoshBAN" pitchFamily="2" charset="0"/>
                  <a:cs typeface="NikoshBAN" pitchFamily="2" charset="0"/>
                </a:rPr>
                <a:t>শ্রেণি</a:t>
              </a:r>
              <a:r>
                <a:rPr lang="en-US" sz="1400" b="1" dirty="0" smtClean="0">
                  <a:latin typeface="NikoshBAN" pitchFamily="2" charset="0"/>
                  <a:cs typeface="NikoshBAN" pitchFamily="2" charset="0"/>
                </a:rPr>
                <a:t>:</a:t>
              </a:r>
              <a:r>
                <a:rPr lang="bn-BD" sz="1400" b="1" dirty="0" smtClean="0">
                  <a:latin typeface="NikoshBAN" pitchFamily="2" charset="0"/>
                  <a:cs typeface="NikoshBAN" pitchFamily="2" charset="0"/>
                </a:rPr>
                <a:t> নবম ও দশম </a:t>
              </a:r>
              <a:r>
                <a:rPr lang="en-US" sz="1400" b="1" dirty="0" smtClean="0">
                  <a:latin typeface="NikoshBAN" pitchFamily="2" charset="0"/>
                  <a:cs typeface="NikoshBAN" pitchFamily="2" charset="0"/>
                </a:rPr>
                <a:t> </a:t>
              </a:r>
              <a:endParaRPr lang="en-US" sz="1400" b="1" dirty="0">
                <a:latin typeface="NikoshBAN" pitchFamily="2" charset="0"/>
                <a:cs typeface="NikoshBAN" pitchFamily="2" charset="0"/>
              </a:endParaRPr>
            </a:p>
            <a:p>
              <a:pPr>
                <a:lnSpc>
                  <a:spcPct val="90000"/>
                </a:lnSpc>
              </a:pPr>
              <a:r>
                <a:rPr lang="bn-BD" sz="1400" b="1" dirty="0">
                  <a:latin typeface="NikoshBAN" pitchFamily="2" charset="0"/>
                  <a:cs typeface="NikoshBAN" pitchFamily="2" charset="0"/>
                </a:rPr>
                <a:t>অধ্যায়</a:t>
              </a:r>
              <a:r>
                <a:rPr lang="en-US" sz="1400" b="1" dirty="0">
                  <a:latin typeface="NikoshBAN" pitchFamily="2" charset="0"/>
                  <a:cs typeface="NikoshBAN" pitchFamily="2" charset="0"/>
                </a:rPr>
                <a:t>: </a:t>
              </a:r>
              <a:r>
                <a:rPr lang="bn-BD" sz="1400" b="1" dirty="0" smtClean="0">
                  <a:latin typeface="NikoshBAN" pitchFamily="2" charset="0"/>
                  <a:cs typeface="NikoshBAN" pitchFamily="2" charset="0"/>
                </a:rPr>
                <a:t>১ম</a:t>
              </a:r>
              <a:endParaRPr lang="en-US" sz="1400" b="1" dirty="0">
                <a:latin typeface="NikoshBAN" pitchFamily="2" charset="0"/>
                <a:cs typeface="NikoshBAN" pitchFamily="2" charset="0"/>
              </a:endParaRPr>
            </a:p>
            <a:p>
              <a:pPr>
                <a:lnSpc>
                  <a:spcPct val="90000"/>
                </a:lnSpc>
              </a:pPr>
              <a:r>
                <a:rPr lang="en-US" sz="1400" b="1" dirty="0" err="1">
                  <a:latin typeface="NikoshBAN" pitchFamily="2" charset="0"/>
                  <a:cs typeface="NikoshBAN" pitchFamily="2" charset="0"/>
                </a:rPr>
                <a:t>পাঠ</a:t>
              </a:r>
              <a:r>
                <a:rPr lang="en-US" sz="1400" b="1" dirty="0">
                  <a:latin typeface="NikoshBAN" pitchFamily="2" charset="0"/>
                  <a:cs typeface="NikoshBAN" pitchFamily="2" charset="0"/>
                </a:rPr>
                <a:t>: </a:t>
              </a:r>
              <a:r>
                <a:rPr lang="bn-BD" sz="1400" b="1" dirty="0" smtClean="0">
                  <a:latin typeface="NikoshBAN" pitchFamily="2" charset="0"/>
                  <a:cs typeface="NikoshBAN" pitchFamily="2" charset="0"/>
                </a:rPr>
                <a:t>ডিজিটাল বাংলাদেশ।</a:t>
              </a:r>
              <a:endParaRPr lang="en-US" sz="1400" b="1" cap="all" dirty="0">
                <a:ln/>
                <a:solidFill>
                  <a:srgbClr val="002060"/>
                </a:solidFill>
                <a:effectLst>
                  <a:outerShdw blurRad="50800" dist="38100" dir="18900000" algn="bl" rotWithShape="0">
                    <a:prstClr val="black">
                      <a:alpha val="40000"/>
                    </a:prstClr>
                  </a:outerShdw>
                  <a:reflection blurRad="10000" stA="55000" endPos="48000" dist="500" dir="5400000" sy="-100000" algn="bl" rotWithShape="0"/>
                </a:effectLst>
              </a:endParaRPr>
            </a:p>
            <a:p>
              <a:pPr>
                <a:lnSpc>
                  <a:spcPct val="90000"/>
                </a:lnSpc>
              </a:pPr>
              <a:r>
                <a:rPr lang="bn-BD" sz="1400" b="1" dirty="0" smtClean="0">
                  <a:latin typeface="NikoshBAN" pitchFamily="2" charset="0"/>
                  <a:cs typeface="NikoshBAN" pitchFamily="2" charset="0"/>
                </a:rPr>
                <a:t>তারিখ</a:t>
              </a:r>
              <a:r>
                <a:rPr lang="bn-BD" b="1" dirty="0" smtClean="0">
                  <a:latin typeface="NikoshBAN" pitchFamily="2" charset="0"/>
                  <a:cs typeface="NikoshBAN" pitchFamily="2" charset="0"/>
                </a:rPr>
                <a:t>-  </a:t>
              </a:r>
              <a:r>
                <a:rPr lang="bn-BD" b="1" dirty="0" smtClean="0">
                  <a:latin typeface="NikoshBAN" pitchFamily="2" charset="0"/>
                  <a:cs typeface="NikoshBAN" pitchFamily="2" charset="0"/>
                </a:rPr>
                <a:t>১৮</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০5/২০২০ </a:t>
              </a:r>
              <a:endParaRPr lang="bn-BD" sz="1400" b="1" dirty="0" smtClean="0">
                <a:latin typeface="NikoshBAN" pitchFamily="2" charset="0"/>
                <a:cs typeface="NikoshBAN" pitchFamily="2" charset="0"/>
              </a:endParaRPr>
            </a:p>
          </p:txBody>
        </p:sp>
      </p:grpSp>
      <p:grpSp>
        <p:nvGrpSpPr>
          <p:cNvPr id="6" name="Group 5"/>
          <p:cNvGrpSpPr/>
          <p:nvPr/>
        </p:nvGrpSpPr>
        <p:grpSpPr>
          <a:xfrm>
            <a:off x="914400" y="1524000"/>
            <a:ext cx="3505200" cy="4569126"/>
            <a:chOff x="914400" y="1524000"/>
            <a:chExt cx="3505200" cy="4569126"/>
          </a:xfrm>
        </p:grpSpPr>
        <p:sp>
          <p:nvSpPr>
            <p:cNvPr id="9" name="Flowchart: Alternate Process 8"/>
            <p:cNvSpPr/>
            <p:nvPr/>
          </p:nvSpPr>
          <p:spPr>
            <a:xfrm>
              <a:off x="914400" y="1524000"/>
              <a:ext cx="3505200" cy="4569126"/>
            </a:xfrm>
            <a:prstGeom prst="flowChartAlternateProcess">
              <a:avLst/>
            </a:prstGeom>
            <a:ln w="57150"/>
          </p:spPr>
          <p:style>
            <a:lnRef idx="2">
              <a:schemeClr val="accent3"/>
            </a:lnRef>
            <a:fillRef idx="1">
              <a:schemeClr val="lt1"/>
            </a:fillRef>
            <a:effectRef idx="0">
              <a:schemeClr val="accent3"/>
            </a:effectRef>
            <a:fontRef idx="minor">
              <a:schemeClr val="dk1"/>
            </a:fontRef>
          </p:style>
          <p:txBody>
            <a:bodyPr rtlCol="0" anchor="ctr"/>
            <a:lstStyle/>
            <a:p>
              <a:pPr>
                <a:lnSpc>
                  <a:spcPct val="90000"/>
                </a:lnSpc>
              </a:pPr>
              <a:endParaRPr lang="bn-BD" sz="1400" dirty="0">
                <a:solidFill>
                  <a:schemeClr val="accent2"/>
                </a:solidFill>
                <a:latin typeface="Nikosh" pitchFamily="2" charset="0"/>
                <a:cs typeface="Nikosh" pitchFamily="2" charset="0"/>
              </a:endParaRPr>
            </a:p>
          </p:txBody>
        </p:sp>
        <p:pic>
          <p:nvPicPr>
            <p:cNvPr id="12" name="Picture 2" descr="D:\You Tube\36469444_2147421452207047_7292270121127510016_n.jpg"/>
            <p:cNvPicPr>
              <a:picLocks noChangeAspect="1" noChangeArrowheads="1"/>
            </p:cNvPicPr>
            <p:nvPr/>
          </p:nvPicPr>
          <p:blipFill>
            <a:blip r:embed="rId3"/>
            <a:srcRect/>
            <a:stretch>
              <a:fillRect/>
            </a:stretch>
          </p:blipFill>
          <p:spPr bwMode="auto">
            <a:xfrm>
              <a:off x="1714500" y="3982774"/>
              <a:ext cx="1905000" cy="1905000"/>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1066800" y="1794294"/>
              <a:ext cx="3124200" cy="2086725"/>
            </a:xfrm>
            <a:prstGeom prst="rect">
              <a:avLst/>
            </a:prstGeom>
            <a:noFill/>
          </p:spPr>
          <p:txBody>
            <a:bodyPr wrap="square" rtlCol="0">
              <a:spAutoFit/>
            </a:bodyPr>
            <a:lstStyle/>
            <a:p>
              <a:pPr algn="ctr">
                <a:lnSpc>
                  <a:spcPct val="90000"/>
                </a:lnSpc>
              </a:pPr>
              <a:r>
                <a:rPr lang="bn-BD" b="1" i="1" u="sng" dirty="0" smtClean="0">
                  <a:solidFill>
                    <a:schemeClr val="tx2">
                      <a:lumMod val="10000"/>
                    </a:schemeClr>
                  </a:solidFill>
                  <a:effectLst>
                    <a:outerShdw blurRad="38100" dist="38100" dir="2700000" algn="tl">
                      <a:srgbClr val="000000">
                        <a:alpha val="43137"/>
                      </a:srgbClr>
                    </a:outerShdw>
                  </a:effectLst>
                  <a:latin typeface="NikoshBAN" pitchFamily="2" charset="0"/>
                  <a:cs typeface="NikoshBAN" pitchFamily="2" charset="0"/>
                </a:rPr>
                <a:t>শিক্ষক</a:t>
              </a:r>
              <a:r>
                <a:rPr lang="en-US" b="1" i="1" u="sng" dirty="0" smtClean="0">
                  <a:solidFill>
                    <a:schemeClr val="tx2">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i="1" u="sng" dirty="0" err="1" smtClean="0">
                  <a:solidFill>
                    <a:schemeClr val="tx2">
                      <a:lumMod val="10000"/>
                    </a:schemeClr>
                  </a:solidFill>
                  <a:effectLst>
                    <a:outerShdw blurRad="38100" dist="38100" dir="2700000" algn="tl">
                      <a:srgbClr val="000000">
                        <a:alpha val="43137"/>
                      </a:srgbClr>
                    </a:outerShdw>
                  </a:effectLst>
                  <a:latin typeface="NikoshBAN" pitchFamily="2" charset="0"/>
                  <a:cs typeface="NikoshBAN" pitchFamily="2" charset="0"/>
                </a:rPr>
                <a:t>পরিচিতি</a:t>
              </a:r>
              <a:endParaRPr lang="en-US" u="sng" dirty="0" smtClean="0">
                <a:solidFill>
                  <a:schemeClr val="accent2"/>
                </a:solidFill>
                <a:latin typeface="NikoshBAN" pitchFamily="2" charset="0"/>
                <a:cs typeface="NikoshBAN" pitchFamily="2" charset="0"/>
              </a:endParaRPr>
            </a:p>
            <a:p>
              <a:pPr>
                <a:lnSpc>
                  <a:spcPct val="90000"/>
                </a:lnSpc>
              </a:pPr>
              <a:endParaRPr lang="bn-BD" dirty="0" smtClean="0">
                <a:solidFill>
                  <a:schemeClr val="accent2"/>
                </a:solidFill>
                <a:latin typeface="NikoshBAN" pitchFamily="2" charset="0"/>
                <a:cs typeface="NikoshBAN" pitchFamily="2" charset="0"/>
              </a:endParaRPr>
            </a:p>
            <a:p>
              <a:pPr>
                <a:lnSpc>
                  <a:spcPct val="90000"/>
                </a:lnSpc>
              </a:pPr>
              <a:r>
                <a:rPr lang="bn-BD" b="1" dirty="0" smtClean="0">
                  <a:latin typeface="NikoshBAN" pitchFamily="2" charset="0"/>
                  <a:cs typeface="NikoshBAN" pitchFamily="2" charset="0"/>
                </a:rPr>
                <a:t>মোঃ জিলান উদ্দীন </a:t>
              </a:r>
            </a:p>
            <a:p>
              <a:pPr>
                <a:lnSpc>
                  <a:spcPct val="90000"/>
                </a:lnSpc>
              </a:pPr>
              <a:r>
                <a:rPr lang="bn-BD" b="1" dirty="0" smtClean="0">
                  <a:latin typeface="NikoshBAN" pitchFamily="2" charset="0"/>
                  <a:cs typeface="NikoshBAN" pitchFamily="2" charset="0"/>
                </a:rPr>
                <a:t>সহকারী শিক্ষক (আইসিটি)</a:t>
              </a:r>
            </a:p>
            <a:p>
              <a:pPr>
                <a:lnSpc>
                  <a:spcPct val="90000"/>
                </a:lnSpc>
              </a:pPr>
              <a:r>
                <a:rPr lang="bn-BD" b="1" dirty="0" smtClean="0">
                  <a:latin typeface="NikoshBAN" pitchFamily="2" charset="0"/>
                  <a:cs typeface="NikoshBAN" pitchFamily="2" charset="0"/>
                </a:rPr>
                <a:t>বিনয়পুর উচ্চ বিদ্যালয় </a:t>
              </a:r>
            </a:p>
            <a:p>
              <a:pPr>
                <a:lnSpc>
                  <a:spcPct val="90000"/>
                </a:lnSpc>
              </a:pPr>
              <a:r>
                <a:rPr lang="bn-BD" b="1" dirty="0" smtClean="0">
                  <a:latin typeface="NikoshBAN" pitchFamily="2" charset="0"/>
                  <a:cs typeface="NikoshBAN" pitchFamily="2" charset="0"/>
                </a:rPr>
                <a:t>দেবিগঞ্জ, পঞ্চগড়।</a:t>
              </a:r>
            </a:p>
            <a:p>
              <a:pPr>
                <a:lnSpc>
                  <a:spcPct val="90000"/>
                </a:lnSpc>
              </a:pPr>
              <a:r>
                <a:rPr lang="bn-BD" b="1" dirty="0" smtClean="0">
                  <a:latin typeface="NikoshBAN" pitchFamily="2" charset="0"/>
                  <a:cs typeface="NikoshBAN" pitchFamily="2" charset="0"/>
                </a:rPr>
                <a:t>ই-মেইল- </a:t>
              </a:r>
              <a:r>
                <a:rPr lang="bn-BD" b="1" dirty="0" smtClean="0">
                  <a:latin typeface="Times New Roman" pitchFamily="18" charset="0"/>
                  <a:cs typeface="NikoshBAN" pitchFamily="2" charset="0"/>
                  <a:hlinkClick r:id="rId4"/>
                </a:rPr>
                <a:t>uddinjilan@gmail.com</a:t>
              </a:r>
              <a:endParaRPr lang="bn-BD" b="1" dirty="0" smtClean="0">
                <a:latin typeface="Times New Roman" pitchFamily="18" charset="0"/>
                <a:cs typeface="NikoshBAN" pitchFamily="2" charset="0"/>
              </a:endParaRPr>
            </a:p>
            <a:p>
              <a:pPr>
                <a:lnSpc>
                  <a:spcPct val="90000"/>
                </a:lnSpc>
              </a:pPr>
              <a:r>
                <a:rPr lang="bn-BD" b="1" dirty="0" smtClean="0">
                  <a:latin typeface="Times New Roman" pitchFamily="18" charset="0"/>
                  <a:cs typeface="Times New Roman" pitchFamily="18" charset="0"/>
                </a:rPr>
                <a:t>Mobile No- 01770397282</a:t>
              </a:r>
              <a:endParaRPr lang="bn-BD" sz="1400" b="1" dirty="0" smtClean="0">
                <a:latin typeface="NikoshBAN" pitchFamily="2" charset="0"/>
                <a:cs typeface="NikoshBAN" pitchFamily="2" charset="0"/>
              </a:endParaRPr>
            </a:p>
          </p:txBody>
        </p:sp>
      </p:grpSp>
    </p:spTree>
    <p:extLst>
      <p:ext uri="{BB962C8B-B14F-4D97-AF65-F5344CB8AC3E}">
        <p14:creationId xmlns:p14="http://schemas.microsoft.com/office/powerpoint/2010/main" val="23235922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381000"/>
            <a:ext cx="6477000" cy="769441"/>
          </a:xfrm>
          <a:prstGeom prst="rect">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ভিডিওটি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মনোযোগ</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দেখ</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44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839012835"/>
              </p:ext>
            </p:extLst>
          </p:nvPr>
        </p:nvGraphicFramePr>
        <p:xfrm>
          <a:off x="4114800" y="3419475"/>
          <a:ext cx="914400" cy="771525"/>
        </p:xfrm>
        <a:graphic>
          <a:graphicData uri="http://schemas.openxmlformats.org/presentationml/2006/ole">
            <mc:AlternateContent xmlns:mc="http://schemas.openxmlformats.org/markup-compatibility/2006">
              <mc:Choice xmlns:v="urn:schemas-microsoft-com:vml" Requires="v">
                <p:oleObj spid="_x0000_s211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419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235922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228600"/>
            <a:ext cx="8534401" cy="923330"/>
          </a:xfrm>
          <a:prstGeom prst="rect">
            <a:avLst/>
          </a:prstGeom>
          <a:noFill/>
        </p:spPr>
        <p:txBody>
          <a:bodyPr wrap="square" lIns="91440" tIns="45720" rIns="91440" bIns="45720">
            <a:spAutoFit/>
          </a:bodyPr>
          <a:lstStyle/>
          <a:p>
            <a:pPr algn="ct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আজকের</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পাঠ</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3" name="Group 2"/>
          <p:cNvGrpSpPr/>
          <p:nvPr/>
        </p:nvGrpSpPr>
        <p:grpSpPr>
          <a:xfrm>
            <a:off x="304800" y="1005840"/>
            <a:ext cx="8534401" cy="5623560"/>
            <a:chOff x="304800" y="1005840"/>
            <a:chExt cx="8534401" cy="562356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05840"/>
              <a:ext cx="8534400" cy="454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1" y="5706070"/>
              <a:ext cx="8534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ডিজিটাল বাংলাদেশ</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67010" y="304800"/>
            <a:ext cx="6009980" cy="923330"/>
          </a:xfrm>
          <a:prstGeom prst="rect">
            <a:avLst/>
          </a:prstGeom>
          <a:noFill/>
        </p:spPr>
        <p:txBody>
          <a:bodyPr wrap="none" lIns="91440" tIns="45720" rIns="91440" bIns="45720">
            <a:spAutoFit/>
          </a:bodyPr>
          <a:lstStyle/>
          <a:p>
            <a:pPr algn="ctr"/>
            <a:r>
              <a:rPr lang="bn-BD"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এই পাঠ শেষে শিক্ষার্থীরা...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3" name="Group 2"/>
          <p:cNvGrpSpPr/>
          <p:nvPr/>
        </p:nvGrpSpPr>
        <p:grpSpPr>
          <a:xfrm>
            <a:off x="228600" y="1228130"/>
            <a:ext cx="8686800" cy="5298757"/>
            <a:chOff x="228600" y="1228130"/>
            <a:chExt cx="8686800" cy="5298757"/>
          </a:xfrm>
        </p:grpSpPr>
        <p:sp>
          <p:nvSpPr>
            <p:cNvPr id="2" name="Rectangle 1"/>
            <p:cNvSpPr/>
            <p:nvPr/>
          </p:nvSpPr>
          <p:spPr>
            <a:xfrm>
              <a:off x="609600" y="4711005"/>
              <a:ext cx="8229600" cy="1815882"/>
            </a:xfrm>
            <a:prstGeom prst="rect">
              <a:avLst/>
            </a:prstGeom>
          </p:spPr>
          <p:txBody>
            <a:bodyPr wrap="square">
              <a:spAutoFit/>
            </a:bodyPr>
            <a:lstStyle/>
            <a:p>
              <a:pPr marL="457200" indent="-457200" algn="just">
                <a:buFont typeface="Wingdings" pitchFamily="2" charset="2"/>
                <a:buChar char="q"/>
              </a:pP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ডিজিটাল</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বাংলাদেশের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ধারণা</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বর্ণনা</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করতে</a:t>
              </a:r>
              <a:r>
                <a:rPr lang="bn-BD" sz="2800" b="1" dirty="0">
                  <a:effectLst>
                    <a:outerShdw blurRad="38100" dist="38100" dir="2700000" algn="tl">
                      <a:srgbClr val="000000">
                        <a:alpha val="43137"/>
                      </a:srgbClr>
                    </a:outerShdw>
                  </a:effectLst>
                  <a:latin typeface="NikoshBAN" pitchFamily="2" charset="0"/>
                  <a:cs typeface="NikoshBAN" pitchFamily="2" charset="0"/>
                </a:rPr>
                <a:t> পারবে</a:t>
              </a:r>
              <a:r>
                <a:rPr lang="en-US" sz="2800" b="1" dirty="0">
                  <a:effectLst>
                    <a:outerShdw blurRad="38100" dist="38100" dir="2700000" algn="tl">
                      <a:srgbClr val="000000">
                        <a:alpha val="43137"/>
                      </a:srgbClr>
                    </a:outerShdw>
                  </a:effectLst>
                  <a:latin typeface="NikoshBAN" pitchFamily="2" charset="0"/>
                  <a:cs typeface="NikoshBAN" pitchFamily="2" charset="0"/>
                </a:rPr>
                <a:t>;</a:t>
              </a:r>
              <a:endParaRPr lang="bn-BD" sz="2800" b="1" dirty="0">
                <a:effectLst>
                  <a:outerShdw blurRad="38100" dist="38100" dir="2700000" algn="tl">
                    <a:srgbClr val="000000">
                      <a:alpha val="43137"/>
                    </a:srgbClr>
                  </a:outerShdw>
                </a:effectLst>
                <a:latin typeface="NikoshBAN" pitchFamily="2" charset="0"/>
                <a:cs typeface="NikoshBAN" pitchFamily="2" charset="0"/>
              </a:endParaRPr>
            </a:p>
            <a:p>
              <a:pPr marL="457200" indent="-457200" algn="just">
                <a:buFont typeface="Wingdings" pitchFamily="2" charset="2"/>
                <a:buChar char="q"/>
              </a:pP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ডিজিটাল</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বাংলাদেশের</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গুরুত্বপূর্ণ</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দিকগুলো</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উপস্থাপন</a:t>
              </a:r>
              <a:r>
                <a:rPr lang="bn-BD"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bn-BD" sz="2800" b="1" dirty="0" smtClean="0">
                  <a:effectLst>
                    <a:outerShdw blurRad="38100" dist="38100" dir="2700000" algn="tl">
                      <a:srgbClr val="000000">
                        <a:alpha val="43137"/>
                      </a:srgbClr>
                    </a:outerShdw>
                  </a:effectLst>
                  <a:latin typeface="NikoshBAN" pitchFamily="2" charset="0"/>
                  <a:cs typeface="NikoshBAN" pitchFamily="2" charset="0"/>
                </a:rPr>
                <a:t> </a:t>
              </a:r>
              <a:r>
                <a:rPr lang="bn-BD" sz="2800" b="1" dirty="0">
                  <a:effectLst>
                    <a:outerShdw blurRad="38100" dist="38100" dir="2700000" algn="tl">
                      <a:srgbClr val="000000">
                        <a:alpha val="43137"/>
                      </a:srgbClr>
                    </a:outerShdw>
                  </a:effectLst>
                  <a:latin typeface="NikoshBAN" pitchFamily="2" charset="0"/>
                  <a:cs typeface="NikoshBAN" pitchFamily="2" charset="0"/>
                </a:rPr>
                <a:t>পারবে</a:t>
              </a:r>
              <a:r>
                <a:rPr lang="en-US" sz="2800" b="1" dirty="0">
                  <a:effectLst>
                    <a:outerShdw blurRad="38100" dist="38100" dir="2700000" algn="tl">
                      <a:srgbClr val="000000">
                        <a:alpha val="43137"/>
                      </a:srgbClr>
                    </a:outerShdw>
                  </a:effectLst>
                  <a:latin typeface="NikoshBAN" pitchFamily="2" charset="0"/>
                  <a:cs typeface="NikoshBAN" pitchFamily="2" charset="0"/>
                </a:rPr>
                <a:t>;</a:t>
              </a:r>
              <a:endParaRPr lang="bn-BD" sz="2800" b="1" dirty="0">
                <a:effectLst>
                  <a:outerShdw blurRad="38100" dist="38100" dir="2700000" algn="tl">
                    <a:srgbClr val="000000">
                      <a:alpha val="43137"/>
                    </a:srgbClr>
                  </a:outerShdw>
                </a:effectLst>
                <a:latin typeface="NikoshBAN" pitchFamily="2" charset="0"/>
                <a:cs typeface="NikoshBAN" pitchFamily="2" charset="0"/>
              </a:endParaRPr>
            </a:p>
            <a:p>
              <a:pPr marL="457200" indent="-457200" algn="just">
                <a:buFont typeface="Wingdings" pitchFamily="2" charset="2"/>
                <a:buChar char="q"/>
              </a:pP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ডিজিটাল</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বাংলাদেশ</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বিনির্মাণে</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গৃহীত</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en-US" sz="2800" b="1" dirty="0" err="1">
                  <a:effectLst>
                    <a:outerShdw blurRad="38100" dist="38100" dir="2700000" algn="tl">
                      <a:srgbClr val="000000">
                        <a:alpha val="43137"/>
                      </a:srgbClr>
                    </a:outerShdw>
                  </a:effectLst>
                  <a:latin typeface="NikoshBAN" pitchFamily="2" charset="0"/>
                  <a:cs typeface="NikoshBAN" pitchFamily="2" charset="0"/>
                </a:rPr>
                <a:t>পদক্ষেপ</a:t>
              </a:r>
              <a:r>
                <a:rPr lang="bn-BD" sz="2800" b="1" dirty="0">
                  <a:effectLst>
                    <a:outerShdw blurRad="38100" dist="38100" dir="2700000" algn="tl">
                      <a:srgbClr val="000000">
                        <a:alpha val="43137"/>
                      </a:srgbClr>
                    </a:outerShdw>
                  </a:effectLst>
                  <a:latin typeface="NikoshBAN" pitchFamily="2" charset="0"/>
                  <a:cs typeface="NikoshBAN" pitchFamily="2" charset="0"/>
                </a:rPr>
                <a:t>গুলো</a:t>
              </a:r>
              <a:r>
                <a:rPr lang="en-US" sz="2800" b="1" dirty="0">
                  <a:effectLst>
                    <a:outerShdw blurRad="38100" dist="38100" dir="2700000" algn="tl">
                      <a:srgbClr val="000000">
                        <a:alpha val="43137"/>
                      </a:srgbClr>
                    </a:outerShdw>
                  </a:effectLst>
                  <a:latin typeface="NikoshBAN" pitchFamily="2" charset="0"/>
                  <a:cs typeface="NikoshBAN" pitchFamily="2" charset="0"/>
                </a:rPr>
                <a:t>র</a:t>
              </a:r>
              <a:r>
                <a:rPr lang="bn-BD" sz="2800" b="1" dirty="0">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effectLst>
                    <a:outerShdw blurRad="38100" dist="38100" dir="2700000" algn="tl">
                      <a:srgbClr val="000000">
                        <a:alpha val="43137"/>
                      </a:srgbClr>
                    </a:outerShdw>
                  </a:effectLst>
                  <a:latin typeface="NikoshBAN" pitchFamily="2" charset="0"/>
                  <a:cs typeface="NikoshBAN" pitchFamily="2" charset="0"/>
                </a:rPr>
                <a:t>বর্ণনা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দিতে</a:t>
              </a:r>
              <a:r>
                <a:rPr lang="bn-BD" sz="2800" b="1" dirty="0" smtClean="0">
                  <a:effectLst>
                    <a:outerShdw blurRad="38100" dist="38100" dir="2700000" algn="tl">
                      <a:srgbClr val="000000">
                        <a:alpha val="43137"/>
                      </a:srgbClr>
                    </a:outerShdw>
                  </a:effectLst>
                  <a:latin typeface="NikoshBAN" pitchFamily="2" charset="0"/>
                  <a:cs typeface="NikoshBAN" pitchFamily="2" charset="0"/>
                </a:rPr>
                <a:t> </a:t>
              </a:r>
              <a:r>
                <a:rPr lang="bn-BD" sz="2800" b="1" dirty="0">
                  <a:effectLst>
                    <a:outerShdw blurRad="38100" dist="38100" dir="2700000" algn="tl">
                      <a:srgbClr val="000000">
                        <a:alpha val="43137"/>
                      </a:srgbClr>
                    </a:outerShdw>
                  </a:effectLst>
                  <a:latin typeface="NikoshBAN" pitchFamily="2" charset="0"/>
                  <a:cs typeface="NikoshBAN" pitchFamily="2" charset="0"/>
                </a:rPr>
                <a:t>পারবে।</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28130"/>
              <a:ext cx="8686800" cy="342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81000" y="304800"/>
            <a:ext cx="8382001" cy="5943600"/>
            <a:chOff x="381000" y="304800"/>
            <a:chExt cx="8382001" cy="5943600"/>
          </a:xfrm>
        </p:grpSpPr>
        <p:sp>
          <p:nvSpPr>
            <p:cNvPr id="2" name="Rectangle 1"/>
            <p:cNvSpPr/>
            <p:nvPr/>
          </p:nvSpPr>
          <p:spPr>
            <a:xfrm>
              <a:off x="381000" y="5602069"/>
              <a:ext cx="8382000" cy="646331"/>
            </a:xfrm>
            <a:prstGeom prst="rect">
              <a:avLst/>
            </a:prstGeom>
          </p:spPr>
          <p:txBody>
            <a:bodyPr wrap="square">
              <a:spAutoFit/>
            </a:bodyPr>
            <a:lstStyle/>
            <a:p>
              <a:pPr algn="ctr"/>
              <a:r>
                <a:rPr lang="bn-BD" sz="3600" b="1" dirty="0" smtClean="0">
                  <a:latin typeface="NikoshBAN" pitchFamily="2" charset="0"/>
                  <a:cs typeface="NikoshBAN" pitchFamily="2" charset="0"/>
                </a:rPr>
                <a:t> </a:t>
              </a:r>
              <a:r>
                <a:rPr lang="bn-BD" sz="3600" b="1" dirty="0">
                  <a:latin typeface="NikoshBAN" pitchFamily="2" charset="0"/>
                  <a:cs typeface="NikoshBAN" pitchFamily="2" charset="0"/>
                </a:rPr>
                <a:t>বাংলাদেশকে একটি </a:t>
              </a:r>
              <a:r>
                <a:rPr lang="bn-BD" sz="3600" b="1" dirty="0" smtClean="0">
                  <a:latin typeface="NikoshBAN" pitchFamily="2" charset="0"/>
                  <a:cs typeface="NikoshBAN" pitchFamily="2" charset="0"/>
                </a:rPr>
                <a:t>জা</a:t>
              </a:r>
              <a:r>
                <a:rPr lang="bn-BD" sz="3600" b="1" dirty="0" smtClean="0">
                  <a:latin typeface="NikoshBAN" pitchFamily="2" charset="0"/>
                  <a:cs typeface="NikoshBAN" pitchFamily="2" charset="0"/>
                </a:rPr>
                <a:t>য়গায় </a:t>
              </a:r>
              <a:r>
                <a:rPr lang="bn-BD" sz="3600" b="1" dirty="0">
                  <a:latin typeface="NikoshBAN" pitchFamily="2" charset="0"/>
                  <a:cs typeface="NikoshBAN" pitchFamily="2" charset="0"/>
                </a:rPr>
                <a:t>নেওয়ার স্বপ্ন আমাদের সবার। </a:t>
              </a:r>
              <a:endParaRPr lang="en-US" sz="3600" b="1" dirty="0">
                <a:latin typeface="NikoshBAN" pitchFamily="2" charset="0"/>
                <a:cs typeface="NikoshBAN"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04800"/>
              <a:ext cx="8382000"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4831140"/>
            <a:ext cx="8153400" cy="1508105"/>
          </a:xfrm>
          <a:prstGeom prst="rect">
            <a:avLst/>
          </a:prstGeom>
          <a:noFill/>
        </p:spPr>
        <p:txBody>
          <a:bodyPr wrap="square" rtlCol="0">
            <a:spAutoFit/>
          </a:bodyPr>
          <a:lstStyle/>
          <a:p>
            <a:pPr algn="just">
              <a:lnSpc>
                <a:spcPct val="150000"/>
              </a:lnSpc>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Digit</a:t>
            </a:r>
            <a:r>
              <a:rPr lang="en-US" sz="3200" b="1" dirty="0" smtClean="0">
                <a:effectLst>
                  <a:outerShdw blurRad="38100" dist="38100" dir="2700000" algn="tl">
                    <a:srgbClr val="000000">
                      <a:alpha val="43137"/>
                    </a:srgbClr>
                  </a:outerShdw>
                </a:effectLst>
                <a:latin typeface="NikoshBAN" pitchFamily="2" charset="0"/>
                <a:cs typeface="NikoshBAN" pitchFamily="2" charset="0"/>
              </a:rPr>
              <a:t>-</a:t>
            </a:r>
            <a:r>
              <a:rPr lang="bn-BD" sz="3200" b="1" dirty="0" smtClean="0">
                <a:effectLst>
                  <a:outerShdw blurRad="38100" dist="38100" dir="2700000" algn="tl">
                    <a:srgbClr val="000000">
                      <a:alpha val="43137"/>
                    </a:srgbClr>
                  </a:outerShdw>
                </a:effectLst>
                <a:latin typeface="NikoshBAN" pitchFamily="2" charset="0"/>
                <a:cs typeface="NikoshBAN" pitchFamily="2" charset="0"/>
              </a:rPr>
              <a:t>শব্দের </a:t>
            </a:r>
            <a:r>
              <a:rPr lang="bn-BD" sz="3200" b="1" dirty="0" smtClean="0">
                <a:effectLst>
                  <a:outerShdw blurRad="38100" dist="38100" dir="2700000" algn="tl">
                    <a:srgbClr val="000000">
                      <a:alpha val="43137"/>
                    </a:srgbClr>
                  </a:outerShdw>
                </a:effectLst>
                <a:latin typeface="NikoshBAN" pitchFamily="2" charset="0"/>
                <a:cs typeface="NikoshBAN" pitchFamily="2" charset="0"/>
              </a:rPr>
              <a:t>অর্থ সংখ্যা। কম্পিউটারে ব্যবহার করার জন্য সব কিছুকেই সংখ্যা বা অংকে রূপান্তর করতে </a:t>
            </a:r>
            <a:r>
              <a:rPr lang="bn-BD" sz="3200" b="1" dirty="0" smtClean="0">
                <a:effectLst>
                  <a:outerShdw blurRad="38100" dist="38100" dir="2700000" algn="tl">
                    <a:srgbClr val="000000">
                      <a:alpha val="43137"/>
                    </a:srgbClr>
                  </a:outerShdw>
                </a:effectLst>
                <a:latin typeface="NikoshBAN" pitchFamily="2" charset="0"/>
                <a:cs typeface="NikoshBAN" pitchFamily="2" charset="0"/>
              </a:rPr>
              <a:t>হয়</a:t>
            </a:r>
            <a:r>
              <a:rPr lang="en-US" sz="3200" b="1" dirty="0" smtClean="0">
                <a:effectLst>
                  <a:outerShdw blurRad="38100" dist="38100" dir="2700000" algn="tl">
                    <a:srgbClr val="000000">
                      <a:alpha val="43137"/>
                    </a:srgbClr>
                  </a:outerShdw>
                </a:effectLst>
                <a:latin typeface="NikoshBAN" pitchFamily="2" charset="0"/>
                <a:cs typeface="NikoshBAN" pitchFamily="2"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51131"/>
            <a:ext cx="8382000" cy="400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240268"/>
            <a:ext cx="8381999" cy="584775"/>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Times New Roman" pitchFamily="18" charset="0"/>
                <a:cs typeface="Times New Roman" pitchFamily="18" charset="0"/>
              </a:rPr>
              <a:t>Digital</a:t>
            </a:r>
            <a:r>
              <a:rPr lang="en-US" sz="3200" b="1" dirty="0">
                <a:effectLst>
                  <a:outerShdw blurRad="38100" dist="38100" dir="2700000" algn="tl">
                    <a:srgbClr val="000000">
                      <a:alpha val="43137"/>
                    </a:srgbClr>
                  </a:outerShdw>
                </a:effectLst>
              </a:rPr>
              <a:t> </a:t>
            </a:r>
            <a:r>
              <a:rPr lang="as-IN" sz="3200" b="1" dirty="0">
                <a:effectLst>
                  <a:outerShdw blurRad="38100" dist="38100" dir="2700000" algn="tl">
                    <a:srgbClr val="000000">
                      <a:alpha val="43137"/>
                    </a:srgbClr>
                  </a:outerShdw>
                </a:effectLst>
                <a:latin typeface="NikoshBAN" pitchFamily="2" charset="0"/>
                <a:cs typeface="NikoshBAN" pitchFamily="2" charset="0"/>
              </a:rPr>
              <a:t>শব্দটি কী? </a:t>
            </a:r>
          </a:p>
        </p:txBody>
      </p:sp>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ppt_w</p:attrName>
                                        </p:attrNameLst>
                                      </p:cBhvr>
                                      <p:tavLst>
                                        <p:tav tm="0">
                                          <p:val>
                                            <p:fltVal val="0"/>
                                          </p:val>
                                        </p:tav>
                                        <p:tav tm="100000">
                                          <p:val>
                                            <p:strVal val="#ppt_w"/>
                                          </p:val>
                                        </p:tav>
                                      </p:tavLst>
                                    </p:anim>
                                    <p:anim calcmode="lin" valueType="num">
                                      <p:cBhvr>
                                        <p:cTn id="15" dur="1000" fill="hold"/>
                                        <p:tgtEl>
                                          <p:spTgt spid="6146"/>
                                        </p:tgtEl>
                                        <p:attrNameLst>
                                          <p:attrName>ppt_h</p:attrName>
                                        </p:attrNameLst>
                                      </p:cBhvr>
                                      <p:tavLst>
                                        <p:tav tm="0">
                                          <p:val>
                                            <p:fltVal val="0"/>
                                          </p:val>
                                        </p:tav>
                                        <p:tav tm="100000">
                                          <p:val>
                                            <p:strVal val="#ppt_h"/>
                                          </p:val>
                                        </p:tav>
                                      </p:tavLst>
                                    </p:anim>
                                    <p:anim calcmode="lin" valueType="num">
                                      <p:cBhvr>
                                        <p:cTn id="16" dur="1000" fill="hold"/>
                                        <p:tgtEl>
                                          <p:spTgt spid="6146"/>
                                        </p:tgtEl>
                                        <p:attrNameLst>
                                          <p:attrName>style.rotation</p:attrName>
                                        </p:attrNameLst>
                                      </p:cBhvr>
                                      <p:tavLst>
                                        <p:tav tm="0">
                                          <p:val>
                                            <p:fltVal val="90"/>
                                          </p:val>
                                        </p:tav>
                                        <p:tav tm="100000">
                                          <p:val>
                                            <p:fltVal val="0"/>
                                          </p:val>
                                        </p:tav>
                                      </p:tavLst>
                                    </p:anim>
                                    <p:animEffect transition="in" filter="fade">
                                      <p:cBhvr>
                                        <p:cTn id="17" dur="1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 y="381000"/>
            <a:ext cx="2838451" cy="24320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124200"/>
            <a:ext cx="2867744" cy="2438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200400"/>
            <a:ext cx="2838450" cy="2362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81000"/>
            <a:ext cx="2867744" cy="24133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24000" y="5562600"/>
            <a:ext cx="6248400" cy="1015663"/>
          </a:xfrm>
          <a:prstGeom prst="rect">
            <a:avLst/>
          </a:prstGeom>
        </p:spPr>
        <p:txBody>
          <a:bodyPr wrap="square">
            <a:spAutoFit/>
          </a:bodyPr>
          <a:lstStyle/>
          <a:p>
            <a:r>
              <a:rPr lang="en-US" sz="6000" dirty="0" err="1">
                <a:latin typeface="NikoshBAN" pitchFamily="2" charset="0"/>
                <a:cs typeface="NikoshBAN" pitchFamily="2" charset="0"/>
              </a:rPr>
              <a:t>ডিজিটাল</a:t>
            </a:r>
            <a:r>
              <a:rPr lang="en-US" sz="6000" dirty="0">
                <a:latin typeface="NikoshBAN" pitchFamily="2" charset="0"/>
                <a:cs typeface="NikoshBAN" pitchFamily="2" charset="0"/>
              </a:rPr>
              <a:t> </a:t>
            </a:r>
            <a:r>
              <a:rPr lang="en-US" sz="6000" dirty="0" err="1" smtClean="0">
                <a:latin typeface="NikoshBAN" pitchFamily="2" charset="0"/>
                <a:cs typeface="NikoshBAN" pitchFamily="2" charset="0"/>
              </a:rPr>
              <a:t>বাংলাদেশ</a:t>
            </a:r>
            <a:r>
              <a:rPr lang="bn-BD" sz="6000" dirty="0" smtClean="0">
                <a:latin typeface="NikoshBAN" pitchFamily="2" charset="0"/>
                <a:cs typeface="NikoshBAN" pitchFamily="2" charset="0"/>
              </a:rPr>
              <a:t> কী? </a:t>
            </a:r>
            <a:endParaRPr lang="en-US" sz="6000" dirty="0"/>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2557463"/>
            <a:ext cx="2133600" cy="17430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p:cTn id="15" dur="1000" fill="hold"/>
                                        <p:tgtEl>
                                          <p:spTgt spid="4100"/>
                                        </p:tgtEl>
                                        <p:attrNameLst>
                                          <p:attrName>ppt_w</p:attrName>
                                        </p:attrNameLst>
                                      </p:cBhvr>
                                      <p:tavLst>
                                        <p:tav tm="0">
                                          <p:val>
                                            <p:fltVal val="0"/>
                                          </p:val>
                                        </p:tav>
                                        <p:tav tm="100000">
                                          <p:val>
                                            <p:strVal val="#ppt_w"/>
                                          </p:val>
                                        </p:tav>
                                      </p:tavLst>
                                    </p:anim>
                                    <p:anim calcmode="lin" valueType="num">
                                      <p:cBhvr>
                                        <p:cTn id="16" dur="1000" fill="hold"/>
                                        <p:tgtEl>
                                          <p:spTgt spid="4100"/>
                                        </p:tgtEl>
                                        <p:attrNameLst>
                                          <p:attrName>ppt_h</p:attrName>
                                        </p:attrNameLst>
                                      </p:cBhvr>
                                      <p:tavLst>
                                        <p:tav tm="0">
                                          <p:val>
                                            <p:fltVal val="0"/>
                                          </p:val>
                                        </p:tav>
                                        <p:tav tm="100000">
                                          <p:val>
                                            <p:strVal val="#ppt_h"/>
                                          </p:val>
                                        </p:tav>
                                      </p:tavLst>
                                    </p:anim>
                                    <p:anim calcmode="lin" valueType="num">
                                      <p:cBhvr>
                                        <p:cTn id="17" dur="1000" fill="hold"/>
                                        <p:tgtEl>
                                          <p:spTgt spid="4100"/>
                                        </p:tgtEl>
                                        <p:attrNameLst>
                                          <p:attrName>style.rotation</p:attrName>
                                        </p:attrNameLst>
                                      </p:cBhvr>
                                      <p:tavLst>
                                        <p:tav tm="0">
                                          <p:val>
                                            <p:fltVal val="90"/>
                                          </p:val>
                                        </p:tav>
                                        <p:tav tm="100000">
                                          <p:val>
                                            <p:fltVal val="0"/>
                                          </p:val>
                                        </p:tav>
                                      </p:tavLst>
                                    </p:anim>
                                    <p:animEffect transition="in" filter="fade">
                                      <p:cBhvr>
                                        <p:cTn id="18" dur="10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 calcmode="lin" valueType="num">
                                      <p:cBhvr>
                                        <p:cTn id="23" dur="1000" fill="hold"/>
                                        <p:tgtEl>
                                          <p:spTgt spid="4101"/>
                                        </p:tgtEl>
                                        <p:attrNameLst>
                                          <p:attrName>ppt_w</p:attrName>
                                        </p:attrNameLst>
                                      </p:cBhvr>
                                      <p:tavLst>
                                        <p:tav tm="0">
                                          <p:val>
                                            <p:fltVal val="0"/>
                                          </p:val>
                                        </p:tav>
                                        <p:tav tm="100000">
                                          <p:val>
                                            <p:strVal val="#ppt_w"/>
                                          </p:val>
                                        </p:tav>
                                      </p:tavLst>
                                    </p:anim>
                                    <p:anim calcmode="lin" valueType="num">
                                      <p:cBhvr>
                                        <p:cTn id="24" dur="1000" fill="hold"/>
                                        <p:tgtEl>
                                          <p:spTgt spid="4101"/>
                                        </p:tgtEl>
                                        <p:attrNameLst>
                                          <p:attrName>ppt_h</p:attrName>
                                        </p:attrNameLst>
                                      </p:cBhvr>
                                      <p:tavLst>
                                        <p:tav tm="0">
                                          <p:val>
                                            <p:fltVal val="0"/>
                                          </p:val>
                                        </p:tav>
                                        <p:tav tm="100000">
                                          <p:val>
                                            <p:strVal val="#ppt_h"/>
                                          </p:val>
                                        </p:tav>
                                      </p:tavLst>
                                    </p:anim>
                                    <p:anim calcmode="lin" valueType="num">
                                      <p:cBhvr>
                                        <p:cTn id="25" dur="1000" fill="hold"/>
                                        <p:tgtEl>
                                          <p:spTgt spid="4101"/>
                                        </p:tgtEl>
                                        <p:attrNameLst>
                                          <p:attrName>style.rotation</p:attrName>
                                        </p:attrNameLst>
                                      </p:cBhvr>
                                      <p:tavLst>
                                        <p:tav tm="0">
                                          <p:val>
                                            <p:fltVal val="90"/>
                                          </p:val>
                                        </p:tav>
                                        <p:tav tm="100000">
                                          <p:val>
                                            <p:fltVal val="0"/>
                                          </p:val>
                                        </p:tav>
                                      </p:tavLst>
                                    </p:anim>
                                    <p:animEffect transition="in" filter="fade">
                                      <p:cBhvr>
                                        <p:cTn id="26" dur="1000"/>
                                        <p:tgtEl>
                                          <p:spTgt spid="410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p:cTn id="31" dur="1000" fill="hold"/>
                                        <p:tgtEl>
                                          <p:spTgt spid="4099"/>
                                        </p:tgtEl>
                                        <p:attrNameLst>
                                          <p:attrName>ppt_w</p:attrName>
                                        </p:attrNameLst>
                                      </p:cBhvr>
                                      <p:tavLst>
                                        <p:tav tm="0">
                                          <p:val>
                                            <p:fltVal val="0"/>
                                          </p:val>
                                        </p:tav>
                                        <p:tav tm="100000">
                                          <p:val>
                                            <p:strVal val="#ppt_w"/>
                                          </p:val>
                                        </p:tav>
                                      </p:tavLst>
                                    </p:anim>
                                    <p:anim calcmode="lin" valueType="num">
                                      <p:cBhvr>
                                        <p:cTn id="32" dur="1000" fill="hold"/>
                                        <p:tgtEl>
                                          <p:spTgt spid="4099"/>
                                        </p:tgtEl>
                                        <p:attrNameLst>
                                          <p:attrName>ppt_h</p:attrName>
                                        </p:attrNameLst>
                                      </p:cBhvr>
                                      <p:tavLst>
                                        <p:tav tm="0">
                                          <p:val>
                                            <p:fltVal val="0"/>
                                          </p:val>
                                        </p:tav>
                                        <p:tav tm="100000">
                                          <p:val>
                                            <p:strVal val="#ppt_h"/>
                                          </p:val>
                                        </p:tav>
                                      </p:tavLst>
                                    </p:anim>
                                    <p:anim calcmode="lin" valueType="num">
                                      <p:cBhvr>
                                        <p:cTn id="33" dur="1000" fill="hold"/>
                                        <p:tgtEl>
                                          <p:spTgt spid="4099"/>
                                        </p:tgtEl>
                                        <p:attrNameLst>
                                          <p:attrName>style.rotation</p:attrName>
                                        </p:attrNameLst>
                                      </p:cBhvr>
                                      <p:tavLst>
                                        <p:tav tm="0">
                                          <p:val>
                                            <p:fltVal val="90"/>
                                          </p:val>
                                        </p:tav>
                                        <p:tav tm="100000">
                                          <p:val>
                                            <p:fltVal val="0"/>
                                          </p:val>
                                        </p:tav>
                                      </p:tavLst>
                                    </p:anim>
                                    <p:animEffect transition="in" filter="fade">
                                      <p:cBhvr>
                                        <p:cTn id="34" dur="10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fade">
                                      <p:cBhvr>
                                        <p:cTn id="39" dur="2000"/>
                                        <p:tgtEl>
                                          <p:spTgt spid="4102"/>
                                        </p:tgtEl>
                                      </p:cBhvr>
                                    </p:animEffect>
                                    <p:anim calcmode="lin" valueType="num">
                                      <p:cBhvr>
                                        <p:cTn id="40" dur="2000" fill="hold"/>
                                        <p:tgtEl>
                                          <p:spTgt spid="4102"/>
                                        </p:tgtEl>
                                        <p:attrNameLst>
                                          <p:attrName>ppt_w</p:attrName>
                                        </p:attrNameLst>
                                      </p:cBhvr>
                                      <p:tavLst>
                                        <p:tav tm="0" fmla="#ppt_w*sin(2.5*pi*$)">
                                          <p:val>
                                            <p:fltVal val="0"/>
                                          </p:val>
                                        </p:tav>
                                        <p:tav tm="100000">
                                          <p:val>
                                            <p:fltVal val="1"/>
                                          </p:val>
                                        </p:tav>
                                      </p:tavLst>
                                    </p:anim>
                                    <p:anim calcmode="lin" valueType="num">
                                      <p:cBhvr>
                                        <p:cTn id="41" dur="2000" fill="hold"/>
                                        <p:tgtEl>
                                          <p:spTgt spid="410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10887" y="838200"/>
            <a:ext cx="3475313" cy="2885420"/>
            <a:chOff x="410887" y="838200"/>
            <a:chExt cx="3475313" cy="2885420"/>
          </a:xfrm>
        </p:grpSpPr>
        <p:pic>
          <p:nvPicPr>
            <p:cNvPr id="6" name="Picture 5"/>
            <p:cNvPicPr>
              <a:picLocks noChangeAspect="1"/>
            </p:cNvPicPr>
            <p:nvPr/>
          </p:nvPicPr>
          <p:blipFill>
            <a:blip r:embed="rId2">
              <a:extLst/>
            </a:blip>
            <a:stretch>
              <a:fillRect/>
            </a:stretch>
          </p:blipFill>
          <p:spPr>
            <a:xfrm>
              <a:off x="410887" y="838200"/>
              <a:ext cx="3475313" cy="22299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838200" y="3200400"/>
              <a:ext cx="2590801" cy="523220"/>
            </a:xfrm>
            <a:prstGeom prst="rect">
              <a:avLst/>
            </a:prstGeom>
            <a:noFill/>
          </p:spPr>
          <p:txBody>
            <a:bodyPr wrap="square" rtlCol="0">
              <a:spAutoFit/>
            </a:bodyPr>
            <a:lstStyle/>
            <a:p>
              <a:r>
                <a:rPr lang="bn-BD" sz="2800" b="1" dirty="0" smtClean="0">
                  <a:latin typeface="NikoshBAN" pitchFamily="2" charset="0"/>
                  <a:cs typeface="NikoshBAN" pitchFamily="2" charset="0"/>
                </a:rPr>
                <a:t>মানবসম্পদ উন্নয়ন</a:t>
              </a:r>
              <a:endParaRPr lang="en-US" sz="2800" b="1" dirty="0">
                <a:latin typeface="NikoshBAN" pitchFamily="2" charset="0"/>
                <a:cs typeface="NikoshBAN" pitchFamily="2" charset="0"/>
              </a:endParaRPr>
            </a:p>
          </p:txBody>
        </p:sp>
      </p:grpSp>
      <p:grpSp>
        <p:nvGrpSpPr>
          <p:cNvPr id="14" name="Group 13"/>
          <p:cNvGrpSpPr/>
          <p:nvPr/>
        </p:nvGrpSpPr>
        <p:grpSpPr>
          <a:xfrm>
            <a:off x="5181600" y="838200"/>
            <a:ext cx="3505200" cy="2885420"/>
            <a:chOff x="5181600" y="838200"/>
            <a:chExt cx="3505200" cy="2885420"/>
          </a:xfrm>
        </p:grpSpPr>
        <p:pic>
          <p:nvPicPr>
            <p:cNvPr id="8" name="Picture 3" descr="E:\Motiar D. Content\Class Viii\Picture\পাঠ ৪৬ দৈন্ন্দিন সমস্যা\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38200"/>
              <a:ext cx="3505200" cy="22299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14999" y="3200400"/>
              <a:ext cx="2514601" cy="523220"/>
            </a:xfrm>
            <a:prstGeom prst="rect">
              <a:avLst/>
            </a:prstGeom>
            <a:noFill/>
          </p:spPr>
          <p:txBody>
            <a:bodyPr wrap="square" rtlCol="0">
              <a:spAutoFit/>
            </a:bodyPr>
            <a:lstStyle/>
            <a:p>
              <a:r>
                <a:rPr lang="bn-BD" sz="2800" b="1" dirty="0" smtClean="0">
                  <a:latin typeface="NikoshBAN" pitchFamily="2" charset="0"/>
                  <a:cs typeface="NikoshBAN" pitchFamily="2" charset="0"/>
                </a:rPr>
                <a:t>জনগণের সম্পৃক্ততা</a:t>
              </a:r>
              <a:endParaRPr lang="en-US" sz="2800" b="1" dirty="0">
                <a:latin typeface="NikoshBAN" pitchFamily="2" charset="0"/>
                <a:cs typeface="NikoshBAN" pitchFamily="2" charset="0"/>
              </a:endParaRPr>
            </a:p>
          </p:txBody>
        </p:sp>
      </p:grpSp>
      <p:grpSp>
        <p:nvGrpSpPr>
          <p:cNvPr id="3" name="Group 2"/>
          <p:cNvGrpSpPr/>
          <p:nvPr/>
        </p:nvGrpSpPr>
        <p:grpSpPr>
          <a:xfrm>
            <a:off x="410888" y="3886200"/>
            <a:ext cx="3475312" cy="2733020"/>
            <a:chOff x="410888" y="3886200"/>
            <a:chExt cx="3475312" cy="2733020"/>
          </a:xfrm>
        </p:grpSpPr>
        <p:pic>
          <p:nvPicPr>
            <p:cNvPr id="7" name="Picture 2" descr="E:\Motiar D. Content\Class Viii\Picture\পাঠ ৪৬ দৈন্ন্দিন সমস্যা\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88" y="3886200"/>
              <a:ext cx="3475312" cy="2124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51856" y="6096000"/>
              <a:ext cx="2133601" cy="523220"/>
            </a:xfrm>
            <a:prstGeom prst="rect">
              <a:avLst/>
            </a:prstGeom>
            <a:noFill/>
          </p:spPr>
          <p:txBody>
            <a:bodyPr wrap="square" rtlCol="0">
              <a:spAutoFit/>
            </a:bodyPr>
            <a:lstStyle/>
            <a:p>
              <a:pPr algn="ctr"/>
              <a:r>
                <a:rPr lang="bn-BD" sz="2800" b="1" dirty="0" smtClean="0">
                  <a:latin typeface="NikoshBAN" pitchFamily="2" charset="0"/>
                  <a:cs typeface="NikoshBAN" pitchFamily="2" charset="0"/>
                </a:rPr>
                <a:t>সিভিল সার্ভিস</a:t>
              </a:r>
              <a:endParaRPr lang="en-US" sz="2800" b="1" dirty="0">
                <a:latin typeface="NikoshBAN" pitchFamily="2" charset="0"/>
                <a:cs typeface="NikoshBAN" pitchFamily="2" charset="0"/>
              </a:endParaRPr>
            </a:p>
          </p:txBody>
        </p:sp>
      </p:grpSp>
      <p:grpSp>
        <p:nvGrpSpPr>
          <p:cNvPr id="15" name="Group 14"/>
          <p:cNvGrpSpPr/>
          <p:nvPr/>
        </p:nvGrpSpPr>
        <p:grpSpPr>
          <a:xfrm>
            <a:off x="5181600" y="4038599"/>
            <a:ext cx="3505200" cy="2580621"/>
            <a:chOff x="5181600" y="4038599"/>
            <a:chExt cx="3505200" cy="2580621"/>
          </a:xfrm>
        </p:grpSpPr>
        <p:sp>
          <p:nvSpPr>
            <p:cNvPr id="12" name="TextBox 11"/>
            <p:cNvSpPr txBox="1"/>
            <p:nvPr/>
          </p:nvSpPr>
          <p:spPr>
            <a:xfrm>
              <a:off x="5181600" y="6096000"/>
              <a:ext cx="3505200" cy="523220"/>
            </a:xfrm>
            <a:prstGeom prst="rect">
              <a:avLst/>
            </a:prstGeom>
            <a:noFill/>
          </p:spPr>
          <p:txBody>
            <a:bodyPr wrap="square" rtlCol="0">
              <a:spAutoFit/>
            </a:bodyPr>
            <a:lstStyle/>
            <a:p>
              <a:r>
                <a:rPr lang="bn-BD" sz="2800" b="1" dirty="0" smtClean="0">
                  <a:latin typeface="NikoshBAN" pitchFamily="2" charset="0"/>
                  <a:cs typeface="NikoshBAN" pitchFamily="2" charset="0"/>
                </a:rPr>
                <a:t>দৈনন্দিন জীবনে তথ্য প্রযুক্তি</a:t>
              </a:r>
              <a:endParaRPr lang="en-US" sz="2800" b="1" dirty="0">
                <a:latin typeface="NikoshBAN" pitchFamily="2" charset="0"/>
                <a:cs typeface="NikoshBAN" pitchFamily="2"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038599"/>
              <a:ext cx="3505200" cy="1971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024674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401</Words>
  <Application>Microsoft Office PowerPoint</Application>
  <PresentationFormat>On-screen Show (4:3)</PresentationFormat>
  <Paragraphs>58</Paragraphs>
  <Slides>18</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Packager Shell Object</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dc:creator>
  <cp:lastModifiedBy>JILAN UDDIN</cp:lastModifiedBy>
  <cp:revision>175</cp:revision>
  <dcterms:created xsi:type="dcterms:W3CDTF">2015-06-28T21:51:03Z</dcterms:created>
  <dcterms:modified xsi:type="dcterms:W3CDTF">2020-05-18T15:06:28Z</dcterms:modified>
</cp:coreProperties>
</file>