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2" r:id="rId16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28" y="-114"/>
      </p:cViewPr>
      <p:guideLst>
        <p:guide orient="horz" pos="21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8"/>
            <a:ext cx="93268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74641"/>
            <a:ext cx="24688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41"/>
            <a:ext cx="722376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3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600203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600203"/>
            <a:ext cx="484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1" y="273053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1" y="1435103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00203"/>
            <a:ext cx="9875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356353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356353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356353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oksa-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Horizontal Scroll 2"/>
          <p:cNvSpPr/>
          <p:nvPr/>
        </p:nvSpPr>
        <p:spPr>
          <a:xfrm>
            <a:off x="1496291" y="1447800"/>
            <a:ext cx="7980218" cy="3383280"/>
          </a:xfrm>
          <a:prstGeom prst="horizontalScroll">
            <a:avLst/>
          </a:prstGeom>
          <a:ln>
            <a:solidFill>
              <a:srgbClr val="FFFF00"/>
            </a:solidFill>
            <a:prstDash val="sysDash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Chevro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WELCOME</a:t>
            </a:r>
            <a:endParaRPr lang="en-US" sz="9600" b="1" dirty="0">
              <a:ln w="11430">
                <a:solidFill>
                  <a:srgbClr val="FFFF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7065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2800" dirty="0" smtClean="0"/>
              <a:t>Rule-4.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If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Complex Sentence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Affirmative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Compound Sentence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Structure: If you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উঠে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+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+ and + ২য় clause.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438400"/>
            <a:ext cx="9753600" cy="378565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Complex: If you run fast, you can win the prize.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Compound: Run fast  and you can win the prize.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r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124200"/>
            <a:ext cx="5586413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Rule-5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 If+ Past Indefinite -----would/could/might + verb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present form –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ভাবার্থানুযায়ী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Sentence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clause –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মাঝখানে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and/and so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09800"/>
            <a:ext cx="9829800" cy="41549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Complex: If he worked hard, he would succeed.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Compound: He did not worked hard and he would not succeed.</a:t>
            </a:r>
          </a:p>
          <a:p>
            <a:r>
              <a:rPr lang="en-US" sz="2400" dirty="0" smtClean="0"/>
              <a:t>Complex: If he came, I would help him.</a:t>
            </a:r>
          </a:p>
          <a:p>
            <a:r>
              <a:rPr lang="en-US" sz="2400" dirty="0" smtClean="0"/>
              <a:t>Compound: He did not come and I would not help him.</a:t>
            </a:r>
          </a:p>
          <a:p>
            <a:r>
              <a:rPr lang="en-US" sz="2400" dirty="0" smtClean="0"/>
              <a:t>Complex: If he did not waste  his time, he could finish the work by evening .</a:t>
            </a:r>
          </a:p>
          <a:p>
            <a:r>
              <a:rPr lang="en-US" sz="2400" dirty="0" smtClean="0"/>
              <a:t>Compound: He wasted  his time, he could not finish the work by evening 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9600" y="2743200"/>
            <a:ext cx="2057400" cy="1712686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20113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Rule-6.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So that/ in order that/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that+Sub+may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/can/might/could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Complex Sentence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Compound Sentence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Structure: Sub+ want to/wanted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to+may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/can/might/could-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পরিবর্তে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to + and/and so+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Clause.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276600"/>
            <a:ext cx="9982200" cy="3416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Complex: He worked hard so that he prosper in life.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Compound: He wanted to prosper in life and he worked hard.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Complex: He came home in order that he might see you.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Compound: He wanted to see you to and so came home.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3810000"/>
            <a:ext cx="17526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78276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Rule-7.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Relative Pronoun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Cpmplex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Sentence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Compound Sentence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নিয়মঃ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smtClean="0">
                <a:latin typeface="NikoshBAN" pitchFamily="2" charset="0"/>
                <a:cs typeface="NikoshBAN" pitchFamily="2" charset="0"/>
              </a:rPr>
            </a:br>
            <a:r>
              <a:rPr lang="en-US" sz="2800" smtClean="0">
                <a:latin typeface="NikoshBAN" pitchFamily="2" charset="0"/>
                <a:cs typeface="NikoshBAN" pitchFamily="2" charset="0"/>
              </a:rPr>
              <a:t>Structure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Relative Pronoun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+ Relative Pronoun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স্থলে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and+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anticident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subject+verb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+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200400"/>
            <a:ext cx="9982200" cy="304698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Complex: I had killed the </a:t>
            </a:r>
            <a:r>
              <a:rPr lang="en-US" sz="2400" dirty="0" smtClean="0">
                <a:solidFill>
                  <a:srgbClr val="FF0000"/>
                </a:solidFill>
              </a:rPr>
              <a:t>bird </a:t>
            </a:r>
            <a:r>
              <a:rPr lang="en-US" sz="2400" dirty="0" smtClean="0"/>
              <a:t>which made the winds blow.</a:t>
            </a:r>
          </a:p>
          <a:p>
            <a:r>
              <a:rPr lang="en-US" sz="2400" dirty="0" smtClean="0"/>
              <a:t>Compound: I had killed the bird</a:t>
            </a:r>
            <a:r>
              <a:rPr lang="en-US" sz="2400" dirty="0" smtClean="0">
                <a:solidFill>
                  <a:srgbClr val="FF0000"/>
                </a:solidFill>
              </a:rPr>
              <a:t> it </a:t>
            </a:r>
            <a:r>
              <a:rPr lang="en-US" sz="2400" dirty="0" smtClean="0"/>
              <a:t>made the winds blow.</a:t>
            </a:r>
          </a:p>
          <a:p>
            <a:r>
              <a:rPr lang="en-US" sz="2400" dirty="0" smtClean="0"/>
              <a:t>Complex: </a:t>
            </a:r>
            <a:r>
              <a:rPr lang="en-US" sz="2400" dirty="0" err="1" smtClean="0"/>
              <a:t>Karim</a:t>
            </a:r>
            <a:r>
              <a:rPr lang="en-US" sz="2400" dirty="0" smtClean="0"/>
              <a:t> has failed the examination </a:t>
            </a:r>
            <a:r>
              <a:rPr lang="en-US" sz="2400" dirty="0" smtClean="0">
                <a:solidFill>
                  <a:srgbClr val="FF0000"/>
                </a:solidFill>
              </a:rPr>
              <a:t>which</a:t>
            </a:r>
            <a:r>
              <a:rPr lang="en-US" sz="2400" dirty="0" smtClean="0"/>
              <a:t> has made his parents unhappy.</a:t>
            </a:r>
          </a:p>
          <a:p>
            <a:r>
              <a:rPr lang="en-US" sz="2400" dirty="0" smtClean="0"/>
              <a:t>Compound: </a:t>
            </a:r>
            <a:r>
              <a:rPr lang="en-US" sz="2400" dirty="0" err="1" smtClean="0"/>
              <a:t>Karim</a:t>
            </a:r>
            <a:r>
              <a:rPr lang="en-US" sz="2400" dirty="0" smtClean="0"/>
              <a:t> has failed the examination  and </a:t>
            </a:r>
            <a:r>
              <a:rPr lang="en-US" sz="2400" dirty="0" smtClean="0">
                <a:solidFill>
                  <a:srgbClr val="FF0000"/>
                </a:solidFill>
              </a:rPr>
              <a:t>it/this</a:t>
            </a:r>
            <a:r>
              <a:rPr lang="en-US" sz="2400" dirty="0" smtClean="0"/>
              <a:t> has made his parents unhappy.</a:t>
            </a:r>
          </a:p>
          <a:p>
            <a:r>
              <a:rPr lang="en-US" sz="2400" dirty="0" smtClean="0"/>
              <a:t>Complex: I saw </a:t>
            </a:r>
            <a:r>
              <a:rPr lang="en-US" sz="2400" dirty="0" err="1" smtClean="0">
                <a:solidFill>
                  <a:srgbClr val="FF0000"/>
                </a:solidFill>
              </a:rPr>
              <a:t>karim</a:t>
            </a:r>
            <a:r>
              <a:rPr lang="en-US" sz="2400" dirty="0" smtClean="0"/>
              <a:t> who was reading a book.</a:t>
            </a:r>
          </a:p>
          <a:p>
            <a:r>
              <a:rPr lang="en-US" sz="2400" dirty="0" smtClean="0"/>
              <a:t>Compound: I saw </a:t>
            </a:r>
            <a:r>
              <a:rPr lang="en-US" sz="2400" dirty="0" err="1" smtClean="0"/>
              <a:t>Karim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he</a:t>
            </a:r>
            <a:r>
              <a:rPr lang="en-US" sz="2400" dirty="0" smtClean="0"/>
              <a:t> was reading a book.</a:t>
            </a:r>
            <a:endParaRPr lang="en-US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858962"/>
          </a:xfrm>
          <a:ln w="57150">
            <a:solidFill>
              <a:srgbClr val="FFFF00"/>
            </a:solidFill>
            <a:prstDash val="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lgerian" pitchFamily="82" charset="0"/>
              </a:rPr>
              <a:t>HOME  TASK</a:t>
            </a:r>
            <a:endParaRPr lang="en-US" sz="6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590800"/>
            <a:ext cx="9753600" cy="3785652"/>
          </a:xfrm>
          <a:prstGeom prst="rect">
            <a:avLst/>
          </a:prstGeom>
          <a:solidFill>
            <a:srgbClr val="FFC0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Since the old man was weak , he could not go to mosque.( Compound)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Since they gave it food and water and it became tame.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When the door opened, </a:t>
            </a:r>
            <a:r>
              <a:rPr lang="en-US" sz="2400" dirty="0" err="1" smtClean="0"/>
              <a:t>Kamal</a:t>
            </a:r>
            <a:r>
              <a:rPr lang="en-US" sz="2400" dirty="0" smtClean="0"/>
              <a:t> stepped in.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When the dog lay close to him, it found a comport there.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Their throats were so dry  that they could not speak.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I f you do not write much, you can not write well.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If you follow my example , you will feel better.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Though it burned questions, I could not ask.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I am sure it’s a mistake.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I t was twenty years ago when I was living in Dhaka.</a:t>
            </a:r>
            <a:endParaRPr lang="en-US" sz="2400" dirty="0"/>
          </a:p>
        </p:txBody>
      </p:sp>
      <p:pic>
        <p:nvPicPr>
          <p:cNvPr id="4" name="Picture 3" descr="home 01.jpg"/>
          <p:cNvPicPr preferRelativeResize="0"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2743200" cy="1828800"/>
          </a:xfrm>
          <a:prstGeom prst="rect">
            <a:avLst/>
          </a:prstGeom>
          <a:ln w="57150">
            <a:solidFill>
              <a:srgbClr val="FFFF00"/>
            </a:solidFill>
            <a:prstDash val="sysDash"/>
          </a:ln>
        </p:spPr>
      </p:pic>
      <p:pic>
        <p:nvPicPr>
          <p:cNvPr id="5" name="Picture 4"/>
          <p:cNvPicPr preferRelativeResize="0"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29600" y="304800"/>
            <a:ext cx="2743200" cy="1828800"/>
          </a:xfrm>
          <a:prstGeom prst="rect">
            <a:avLst/>
          </a:prstGeom>
          <a:ln w="57150">
            <a:solidFill>
              <a:srgbClr val="FFFF00"/>
            </a:solidFill>
            <a:prstDash val="sysDash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fall-flower-gardens-mums-1024x769.jpg">
            <a:extLst>
              <a:ext uri="{FF2B5EF4-FFF2-40B4-BE49-F238E27FC236}">
                <a16:creationId xmlns:a16="http://schemas.microsoft.com/office/drawing/2014/main" xmlns="" id="{B430F4A8-18EF-430F-A5C9-0EA6F14BF5EE}"/>
              </a:ext>
            </a:extLst>
          </p:cNvPr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52400"/>
            <a:ext cx="10345056" cy="6364513"/>
          </a:xfrm>
          <a:prstGeom prst="rect">
            <a:avLst/>
          </a:prstGeom>
        </p:spPr>
      </p:pic>
      <p:sp>
        <p:nvSpPr>
          <p:cNvPr id="2" name="Flowchart: Punched Tape 1">
            <a:extLst>
              <a:ext uri="{FF2B5EF4-FFF2-40B4-BE49-F238E27FC236}">
                <a16:creationId xmlns:a16="http://schemas.microsoft.com/office/drawing/2014/main" xmlns="" id="{E025889A-EDD1-43FD-89B0-1B6F1670F02F}"/>
              </a:ext>
            </a:extLst>
          </p:cNvPr>
          <p:cNvSpPr/>
          <p:nvPr/>
        </p:nvSpPr>
        <p:spPr>
          <a:xfrm>
            <a:off x="457200" y="152400"/>
            <a:ext cx="9982200" cy="1066800"/>
          </a:xfrm>
          <a:prstGeom prst="flowChartPunchedTape">
            <a:avLst/>
          </a:prstGeom>
          <a:ln>
            <a:prstDash val="sys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lgerian" pitchFamily="82" charset="0"/>
                <a:ea typeface="SimHei" pitchFamily="49" charset="-122"/>
                <a:cs typeface="Times New Roman" pitchFamily="18" charset="0"/>
              </a:rPr>
              <a:t>Thank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lgerian" pitchFamily="82" charset="0"/>
                <a:ea typeface="SimHei" pitchFamily="49" charset="-122"/>
                <a:cs typeface="Times New Roman" pitchFamily="18" charset="0"/>
              </a:rPr>
              <a:t>   </a:t>
            </a:r>
            <a:r>
              <a:rPr lang="en-US" sz="6000" b="1" dirty="0" smtClean="0">
                <a:solidFill>
                  <a:srgbClr val="FF0000"/>
                </a:solidFill>
                <a:latin typeface="Algerian" pitchFamily="82" charset="0"/>
                <a:ea typeface="SimHei" pitchFamily="49" charset="-122"/>
                <a:cs typeface="Times New Roman" pitchFamily="18" charset="0"/>
              </a:rPr>
              <a:t>for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lgerian" pitchFamily="82" charset="0"/>
                <a:ea typeface="SimHei" pitchFamily="49" charset="-122"/>
                <a:cs typeface="Times New Roman" pitchFamily="18" charset="0"/>
              </a:rPr>
              <a:t>    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lgerian" pitchFamily="82" charset="0"/>
                <a:ea typeface="SimHei" pitchFamily="49" charset="-122"/>
                <a:cs typeface="Times New Roman" pitchFamily="18" charset="0"/>
              </a:rPr>
              <a:t>all</a:t>
            </a:r>
          </a:p>
        </p:txBody>
      </p:sp>
      <p:pic>
        <p:nvPicPr>
          <p:cNvPr id="3" name="Picture 2" descr="images-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04800"/>
            <a:ext cx="1066800" cy="9906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 descr="images-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20200" y="228600"/>
            <a:ext cx="1066800" cy="9906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0.07214 C 0.02835 -0.07214 0.04861 -0.04254 0.04861 -0.00624 C 0.04861 0.03075 0.02835 0.06104 0.00347 0.06104 C -0.02156 0.06104 -0.04167 0.03075 -0.04167 -0.00624 C -0.04167 -0.04254 -0.02156 -0.07214 0.00347 -0.07214 Z " pathEditMode="relative" rAng="0" ptsTypes="fffff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8323 C 0.02662 -0.08323 0.04861 -0.05133 0.04861 -0.01109 C 0.04861 0.02821 0.02662 0.06104 1.11111E-6 0.06104 C -0.02706 0.06104 -0.04861 0.02821 -0.04861 -0.01109 C -0.04861 -0.05133 -0.02706 -0.08323 1.11111E-6 -0.08323 Z " pathEditMode="relative" rAng="0" ptsTypes="fffff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1" y="0"/>
            <a:ext cx="10744200" cy="762000"/>
          </a:xfrm>
          <a:prstGeom prst="ribbon2">
            <a:avLst/>
          </a:prstGeom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TEACHER IDENTITY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2" descr="noksa-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262" y="914400"/>
            <a:ext cx="4971011" cy="5410200"/>
          </a:xfrm>
          <a:prstGeom prst="rect">
            <a:avLst/>
          </a:prstGeom>
        </p:spPr>
      </p:pic>
      <p:pic>
        <p:nvPicPr>
          <p:cNvPr id="4" name="Picture 3" descr="0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7528" y="1447800"/>
            <a:ext cx="3943225" cy="4419600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noksa-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20145" y="914400"/>
            <a:ext cx="5347855" cy="56388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5985164" y="1905000"/>
            <a:ext cx="4572000" cy="3200400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A.K.M. SHARIFUL ALAM</a:t>
            </a:r>
          </a:p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HEADTEACHER</a:t>
            </a:r>
          </a:p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MUKTARPUR AM-JAMTALA SECONDARY SCHOOL</a:t>
            </a:r>
          </a:p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CHOWGACHA, JASHORE</a:t>
            </a:r>
          </a:p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Cell- 01717251605</a:t>
            </a:r>
          </a:p>
          <a:p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Email-sharifulalam251605@gmail.com</a:t>
            </a:r>
            <a:endParaRPr lang="en-U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98517" y="274638"/>
            <a:ext cx="9764684" cy="1143000"/>
          </a:xfrm>
          <a:prstGeom prst="rect">
            <a:avLst/>
          </a:prstGeom>
          <a:ln w="57150" cap="flat" cmpd="sng" algn="ctr">
            <a:solidFill>
              <a:srgbClr val="FFFF00"/>
            </a:solidFill>
            <a:prstDash val="soli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LESSON  INTRODUCTION</a:t>
            </a:r>
            <a:endParaRPr kumimoji="0" lang="en-US" sz="5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540327" y="1524000"/>
            <a:ext cx="9822873" cy="5334000"/>
          </a:xfrm>
          <a:prstGeom prst="horizontalScroll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SUBJECT-ENGLISH 2</a:t>
            </a:r>
            <a:r>
              <a:rPr lang="en-US" sz="3600" b="1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ND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PAPER</a:t>
            </a:r>
          </a:p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CLASS-NINE/TEN</a:t>
            </a:r>
          </a:p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UNIT- 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complex to compound</a:t>
            </a:r>
            <a:endParaRPr lang="en-US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TIME-45 MINUTES</a:t>
            </a:r>
          </a:p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DATE-00-00-2020</a:t>
            </a:r>
          </a:p>
          <a:p>
            <a:pPr algn="ctr"/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7527" y="381000"/>
            <a:ext cx="8478982" cy="45357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As he was ill, he could not play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6909" y="5410201"/>
            <a:ext cx="8063345" cy="4499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He was ill and he could not play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54" y="1524000"/>
            <a:ext cx="4738255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pla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1418" y="1524000"/>
            <a:ext cx="4405745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. tree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10210800" cy="5943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304800"/>
            <a:ext cx="10267211" cy="1107996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6600" b="1" u="sng" dirty="0">
                <a:solidFill>
                  <a:srgbClr val="FF0000"/>
                </a:solidFill>
                <a:latin typeface="Algerian" pitchFamily="82" charset="0"/>
                <a:cs typeface="Times New Roman" panose="02020603050405020304" pitchFamily="18" charset="0"/>
              </a:rPr>
              <a:t>O</a:t>
            </a:r>
            <a:r>
              <a:rPr lang="en-US" sz="6600" b="1" u="sng" dirty="0">
                <a:solidFill>
                  <a:srgbClr val="002060"/>
                </a:solidFill>
                <a:latin typeface="Algerian" pitchFamily="82" charset="0"/>
                <a:cs typeface="Times New Roman" panose="02020603050405020304" pitchFamily="18" charset="0"/>
              </a:rPr>
              <a:t>u</a:t>
            </a:r>
            <a:r>
              <a:rPr lang="en-US" sz="6600" b="1" u="sng" dirty="0">
                <a:solidFill>
                  <a:srgbClr val="0070C0"/>
                </a:solidFill>
                <a:latin typeface="Algerian" pitchFamily="82" charset="0"/>
                <a:cs typeface="Times New Roman" panose="02020603050405020304" pitchFamily="18" charset="0"/>
              </a:rPr>
              <a:t>r</a:t>
            </a:r>
            <a:r>
              <a:rPr lang="en-US" sz="6600" b="1" u="sng" dirty="0">
                <a:solidFill>
                  <a:srgbClr val="002060"/>
                </a:solidFill>
                <a:latin typeface="Algerian" pitchFamily="82" charset="0"/>
                <a:cs typeface="Times New Roman" panose="02020603050405020304" pitchFamily="18" charset="0"/>
              </a:rPr>
              <a:t> </a:t>
            </a:r>
            <a:r>
              <a:rPr lang="en-US" sz="6600" b="1" u="sng" dirty="0" smtClean="0">
                <a:solidFill>
                  <a:srgbClr val="C00000"/>
                </a:solidFill>
                <a:latin typeface="Algerian" pitchFamily="82" charset="0"/>
                <a:cs typeface="Times New Roman" panose="02020603050405020304" pitchFamily="18" charset="0"/>
              </a:rPr>
              <a:t>T</a:t>
            </a:r>
            <a:r>
              <a:rPr lang="en-US" sz="6600" b="1" u="sng" dirty="0" smtClean="0">
                <a:solidFill>
                  <a:srgbClr val="002060"/>
                </a:solidFill>
                <a:latin typeface="Algerian" pitchFamily="82" charset="0"/>
                <a:cs typeface="Times New Roman" panose="02020603050405020304" pitchFamily="18" charset="0"/>
              </a:rPr>
              <a:t>o</a:t>
            </a:r>
            <a:r>
              <a:rPr lang="en-US" sz="6600" b="1" u="sng" dirty="0" smtClean="0">
                <a:solidFill>
                  <a:srgbClr val="00B050"/>
                </a:solidFill>
                <a:latin typeface="Algerian" pitchFamily="82" charset="0"/>
                <a:cs typeface="Times New Roman" panose="02020603050405020304" pitchFamily="18" charset="0"/>
              </a:rPr>
              <a:t>d</a:t>
            </a:r>
            <a:r>
              <a:rPr lang="en-US" sz="6600" b="1" u="sng" dirty="0" smtClean="0">
                <a:solidFill>
                  <a:srgbClr val="002060"/>
                </a:solidFill>
                <a:latin typeface="Algerian" pitchFamily="82" charset="0"/>
                <a:cs typeface="Times New Roman" panose="02020603050405020304" pitchFamily="18" charset="0"/>
              </a:rPr>
              <a:t>a</a:t>
            </a:r>
            <a:r>
              <a:rPr lang="en-US" sz="6600" b="1" u="sng" dirty="0" smtClean="0">
                <a:solidFill>
                  <a:srgbClr val="00B0F0"/>
                </a:solidFill>
                <a:latin typeface="Algerian" pitchFamily="82" charset="0"/>
                <a:cs typeface="Times New Roman" panose="02020603050405020304" pitchFamily="18" charset="0"/>
              </a:rPr>
              <a:t>y</a:t>
            </a:r>
            <a:r>
              <a:rPr lang="en-US" sz="6600" b="1" u="sng" dirty="0" smtClean="0">
                <a:solidFill>
                  <a:srgbClr val="FF0000"/>
                </a:solidFill>
                <a:latin typeface="Algerian" pitchFamily="82" charset="0"/>
                <a:cs typeface="Times New Roman" panose="02020603050405020304" pitchFamily="18" charset="0"/>
              </a:rPr>
              <a:t>’</a:t>
            </a:r>
            <a:r>
              <a:rPr lang="en-US" sz="6600" b="1" u="sng" dirty="0" smtClean="0">
                <a:solidFill>
                  <a:srgbClr val="002060"/>
                </a:solidFill>
                <a:latin typeface="Algerian" pitchFamily="82" charset="0"/>
                <a:cs typeface="Times New Roman" panose="02020603050405020304" pitchFamily="18" charset="0"/>
              </a:rPr>
              <a:t>s </a:t>
            </a:r>
            <a:r>
              <a:rPr lang="en-US" sz="6600" b="1" u="sng" dirty="0">
                <a:solidFill>
                  <a:srgbClr val="FF0000"/>
                </a:solidFill>
                <a:latin typeface="Algerian" pitchFamily="82" charset="0"/>
                <a:cs typeface="Times New Roman" panose="02020603050405020304" pitchFamily="18" charset="0"/>
              </a:rPr>
              <a:t>t</a:t>
            </a:r>
            <a:r>
              <a:rPr lang="en-US" sz="6600" b="1" u="sng" dirty="0">
                <a:solidFill>
                  <a:srgbClr val="002060"/>
                </a:solidFill>
                <a:latin typeface="Algerian" pitchFamily="82" charset="0"/>
                <a:cs typeface="Times New Roman" panose="02020603050405020304" pitchFamily="18" charset="0"/>
              </a:rPr>
              <a:t>o</a:t>
            </a:r>
            <a:r>
              <a:rPr lang="en-US" sz="66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cs typeface="Times New Roman" panose="02020603050405020304" pitchFamily="18" charset="0"/>
              </a:rPr>
              <a:t>p</a:t>
            </a:r>
            <a:r>
              <a:rPr lang="en-US" sz="6600" b="1" u="sng" dirty="0">
                <a:solidFill>
                  <a:srgbClr val="002060"/>
                </a:solidFill>
                <a:latin typeface="Algerian" pitchFamily="82" charset="0"/>
                <a:cs typeface="Times New Roman" panose="02020603050405020304" pitchFamily="18" charset="0"/>
              </a:rPr>
              <a:t>i</a:t>
            </a:r>
            <a:r>
              <a:rPr lang="en-US" sz="6600" b="1" u="sng" dirty="0">
                <a:solidFill>
                  <a:srgbClr val="00B050"/>
                </a:solidFill>
                <a:latin typeface="Algerian" pitchFamily="82" charset="0"/>
                <a:cs typeface="Times New Roman" panose="02020603050405020304" pitchFamily="18" charset="0"/>
              </a:rPr>
              <a:t>c</a:t>
            </a:r>
            <a:r>
              <a:rPr lang="en-US" sz="6600" b="1" u="sng" dirty="0">
                <a:solidFill>
                  <a:srgbClr val="002060"/>
                </a:solidFill>
                <a:latin typeface="Algerian" pitchFamily="82" charset="0"/>
                <a:cs typeface="Times New Roman" panose="02020603050405020304" pitchFamily="18" charset="0"/>
              </a:rPr>
              <a:t> </a:t>
            </a:r>
            <a:r>
              <a:rPr lang="en-US" sz="6600" b="1" u="sng" dirty="0">
                <a:solidFill>
                  <a:srgbClr val="FF0000"/>
                </a:solidFill>
                <a:latin typeface="Algerian" pitchFamily="82" charset="0"/>
                <a:cs typeface="Times New Roman" panose="02020603050405020304" pitchFamily="18" charset="0"/>
              </a:rPr>
              <a:t>i</a:t>
            </a:r>
            <a:r>
              <a:rPr lang="en-US" sz="6600" b="1" u="sng" dirty="0">
                <a:solidFill>
                  <a:srgbClr val="002060"/>
                </a:solidFill>
                <a:latin typeface="Algerian" pitchFamily="82" charset="0"/>
                <a:cs typeface="Times New Roman" panose="02020603050405020304" pitchFamily="18" charset="0"/>
              </a:rPr>
              <a:t>s</a:t>
            </a:r>
            <a:r>
              <a:rPr lang="en-US" sz="6600" b="1" u="sng" dirty="0">
                <a:solidFill>
                  <a:srgbClr val="00B0F0"/>
                </a:solidFill>
                <a:latin typeface="Algerian" pitchFamily="82" charset="0"/>
                <a:cs typeface="Times New Roman" panose="02020603050405020304" pitchFamily="18" charset="0"/>
              </a:rPr>
              <a:t>-</a:t>
            </a:r>
            <a:r>
              <a:rPr lang="en-US" sz="6600" b="1" u="sng" dirty="0">
                <a:solidFill>
                  <a:srgbClr val="002060"/>
                </a:solidFill>
                <a:latin typeface="Algerian" pitchFamily="82" charset="0"/>
                <a:cs typeface="Times New Roman" panose="02020603050405020304" pitchFamily="18" charset="0"/>
              </a:rPr>
              <a:t>-</a:t>
            </a:r>
            <a:r>
              <a:rPr lang="en-US" sz="6600" b="1" u="sng" dirty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  <a:cs typeface="Times New Roman" panose="02020603050405020304" pitchFamily="18" charset="0"/>
              </a:rPr>
              <a:t>-</a:t>
            </a:r>
            <a:r>
              <a:rPr lang="en-US" sz="6600" b="1" u="sng" dirty="0">
                <a:solidFill>
                  <a:srgbClr val="002060"/>
                </a:solidFill>
                <a:latin typeface="Algerian" pitchFamily="82" charset="0"/>
                <a:cs typeface="Times New Roman" panose="02020603050405020304" pitchFamily="18" charset="0"/>
              </a:rPr>
              <a:t>-</a:t>
            </a:r>
            <a:r>
              <a:rPr lang="en-US" sz="6600" b="1" u="sng" dirty="0">
                <a:solidFill>
                  <a:srgbClr val="FF0000"/>
                </a:solidFill>
                <a:latin typeface="Algerian" pitchFamily="82" charset="0"/>
                <a:cs typeface="Times New Roman" panose="02020603050405020304" pitchFamily="18" charset="0"/>
              </a:rPr>
              <a:t>-</a:t>
            </a:r>
            <a:r>
              <a:rPr lang="en-US" sz="6600" b="1" u="sng" dirty="0">
                <a:solidFill>
                  <a:srgbClr val="002060"/>
                </a:solidFill>
                <a:latin typeface="Algerian" pitchFamily="82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029200"/>
            <a:ext cx="10210800" cy="17543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5400" dirty="0" smtClean="0">
                <a:latin typeface="Algerian" pitchFamily="82" charset="0"/>
              </a:rPr>
              <a:t>Complex  to  compound</a:t>
            </a:r>
          </a:p>
          <a:p>
            <a:endParaRPr lang="en-US" sz="54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52600" y="304800"/>
            <a:ext cx="7543800" cy="685800"/>
          </a:xfrm>
          <a:prstGeom prst="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lgerian" pitchFamily="82" charset="0"/>
                <a:ea typeface="+mn-ea"/>
                <a:cs typeface="+mn-cs"/>
              </a:rPr>
              <a:t>Learning outcomes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lgerian" pitchFamily="82" charset="0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0" y="1219200"/>
            <a:ext cx="8534400" cy="2861429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533400" y="4191000"/>
            <a:ext cx="9829800" cy="2200602"/>
          </a:xfrm>
          <a:prstGeom prst="rect">
            <a:avLst/>
          </a:prstGeom>
          <a:solidFill>
            <a:srgbClr val="00B0F0"/>
          </a:solidFill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The students will be able to</a:t>
            </a:r>
          </a:p>
          <a:p>
            <a:pPr lvl="0">
              <a:defRPr/>
            </a:pPr>
            <a:endParaRPr lang="en-US" sz="5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0" indent="-1028700">
              <a:buFont typeface="Wingdings" pitchFamily="2" charset="2"/>
              <a:buChar char="v"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Complex and Compound  Sentences,</a:t>
            </a:r>
          </a:p>
          <a:p>
            <a:pPr marL="1028700" lvl="0" indent="-1028700">
              <a:buFont typeface="Wingdings" pitchFamily="2" charset="2"/>
              <a:buChar char="v"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structures of each form of Sentences,</a:t>
            </a:r>
          </a:p>
          <a:p>
            <a:pPr marL="1028700" lvl="0" indent="-1028700">
              <a:buFont typeface="Wingdings" pitchFamily="2" charset="2"/>
              <a:buChar char="v"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the  Complex  into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 Sentence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ln w="57150">
            <a:solidFill>
              <a:srgbClr val="FFFF0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Complex   to Compound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47800"/>
            <a:ext cx="10363200" cy="181588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cs typeface="NikoshBAN" pitchFamily="2" charset="0"/>
              </a:rPr>
              <a:t>Rule-1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 Since/as/because /when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Complex Sentence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Compound sentence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Structure: Since/as /when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উঠে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+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clause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মাঝখানে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and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429000"/>
            <a:ext cx="10287000" cy="304698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Complex: Since the writer was young , he could not refuse the proposal of the lady guest.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Compound: The writer was young  and  he could not refuse the proposal of the lady guest.</a:t>
            </a:r>
            <a:endParaRPr lang="en-US" sz="2400" dirty="0"/>
          </a:p>
        </p:txBody>
      </p:sp>
      <p:pic>
        <p:nvPicPr>
          <p:cNvPr id="5" name="Picture 4" descr="mashraf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1" y="3962400"/>
            <a:ext cx="1600199" cy="1600200"/>
          </a:xfrm>
          <a:prstGeom prst="rect">
            <a:avLst/>
          </a:prstGeom>
        </p:spPr>
      </p:pic>
      <p:pic>
        <p:nvPicPr>
          <p:cNvPr id="6" name="Picture 5" descr="2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0" y="3962400"/>
            <a:ext cx="1828800" cy="16002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21637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2800" dirty="0" smtClean="0"/>
              <a:t>Rule-2.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Though /although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Complex Sentence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Compound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Structure: Though /although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উঠে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+ ১ম clause+ but+ ২য় clause.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743200"/>
            <a:ext cx="10058400" cy="34163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Complex: Though he tried to pray,  He could not get rid of the curse.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Compound: He tried to pray  but He could not get rid of the curse.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3352800"/>
            <a:ext cx="2857500" cy="21336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7065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2800" dirty="0" smtClean="0"/>
              <a:t>Rule-3.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If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Complex Sentence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Negative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Compound Sentence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2800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Structure: If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not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উঠে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+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+ or+ ২য় clause.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09800"/>
            <a:ext cx="91440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Complex: If you do not move, you will die.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Compound: Move or  you will die.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674</Words>
  <Application>Microsoft Office PowerPoint</Application>
  <PresentationFormat>Custom</PresentationFormat>
  <Paragraphs>97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Complex   to Compound</vt:lpstr>
      <vt:lpstr>Rule-2. Though /although যুক্ত Complex Sentence কে Compound করার নিয়ম। Structure: Though /although  উঠে যায়+ ১ম clause+ but+ ২য় clause.</vt:lpstr>
      <vt:lpstr>Rule-3. If যুক্ত  Complex Sentence টি  Negative অর্থ প্রকাশ করলে  Compound Sentence করার নিয়ম। Structure: If থেকে not পর্যন্ত উঠে যায়+ বাকী অংশ+ or+ ২য় clause.</vt:lpstr>
      <vt:lpstr>Rule-4. If যুক্ত  Complex Sentence  টি Affirmative অর্থ প্রকাশ করলে Compound Sentence করার নিয়ম। Structure: If you উঠে যায়+ বাকী অংশ+ and + ২য় clause.</vt:lpstr>
      <vt:lpstr>Rule-5. If+ Past Indefinite -----would/could/might + verb এর present form –এর ক্ষেত্রে ভাবার্থানুযায়ী  Sentence এর গঠন বিপরীত হবে এবং দুটি clause –এর মাঝখানে and/and so বসে।</vt:lpstr>
      <vt:lpstr>Rule-6. So that/ in order that/that+Sub+may/can/might/could যুক্ত Complex Sentence কে Compound Sentence করার নিয়ম। Structure: Sub+ want to/wanted to+may/can/might/could-এর পরিবর্তে to + and/and so+ প্রথম Clause.</vt:lpstr>
      <vt:lpstr>Rule-7. Relative Pronoun যুক্ত Cpmplex Sentence কে Compound Sentence করার নিয়মঃ  Structure: Relative Pronoun এর পূর্ব পর্যন্ত + Relative Pronoun স্থলে and+ anticident অনুসারে subject+verb+ বাকী অংশ।</vt:lpstr>
      <vt:lpstr>HOME  TASK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</dc:creator>
  <cp:lastModifiedBy>SHARIFUL</cp:lastModifiedBy>
  <cp:revision>30</cp:revision>
  <dcterms:created xsi:type="dcterms:W3CDTF">2006-08-16T00:00:00Z</dcterms:created>
  <dcterms:modified xsi:type="dcterms:W3CDTF">2020-05-17T10:52:46Z</dcterms:modified>
</cp:coreProperties>
</file>