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23"/>
  </p:notesMasterIdLst>
  <p:sldIdLst>
    <p:sldId id="282" r:id="rId2"/>
    <p:sldId id="256" r:id="rId3"/>
    <p:sldId id="403" r:id="rId4"/>
    <p:sldId id="274" r:id="rId5"/>
    <p:sldId id="269" r:id="rId6"/>
    <p:sldId id="385" r:id="rId7"/>
    <p:sldId id="395" r:id="rId8"/>
    <p:sldId id="400" r:id="rId9"/>
    <p:sldId id="428" r:id="rId10"/>
    <p:sldId id="423" r:id="rId11"/>
    <p:sldId id="421" r:id="rId12"/>
    <p:sldId id="368" r:id="rId13"/>
    <p:sldId id="425" r:id="rId14"/>
    <p:sldId id="406" r:id="rId15"/>
    <p:sldId id="429" r:id="rId16"/>
    <p:sldId id="430" r:id="rId17"/>
    <p:sldId id="276" r:id="rId18"/>
    <p:sldId id="420" r:id="rId19"/>
    <p:sldId id="408"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05"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00BC"/>
    <a:srgbClr val="00CCFF"/>
    <a:srgbClr val="3333FF"/>
    <a:srgbClr val="CCFFFF"/>
    <a:srgbClr val="C2FFA3"/>
    <a:srgbClr val="CCFF66"/>
    <a:srgbClr val="99FF66"/>
    <a:srgbClr val="B3F1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94660"/>
  </p:normalViewPr>
  <p:slideViewPr>
    <p:cSldViewPr snapToGrid="0" showGuides="1">
      <p:cViewPr>
        <p:scale>
          <a:sx n="68" d="100"/>
          <a:sy n="68" d="100"/>
        </p:scale>
        <p:origin x="-792" y="-114"/>
      </p:cViewPr>
      <p:guideLst>
        <p:guide orient="horz" pos="2205"/>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025913-E6C3-4E51-A8A3-10C72388182A}" type="datetimeFigureOut">
              <a:rPr lang="en-US" smtClean="0"/>
              <a:t>5/19/2020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F0D7C1-5CD7-4D25-8C5E-40F3B236840F}" type="slidenum">
              <a:rPr lang="en-US" smtClean="0"/>
              <a:t>‹#›</a:t>
            </a:fld>
            <a:endParaRPr lang="en-US"/>
          </a:p>
        </p:txBody>
      </p:sp>
    </p:spTree>
    <p:extLst>
      <p:ext uri="{BB962C8B-B14F-4D97-AF65-F5344CB8AC3E}">
        <p14:creationId xmlns:p14="http://schemas.microsoft.com/office/powerpoint/2010/main" val="351255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F0D7C1-5CD7-4D25-8C5E-40F3B236840F}" type="slidenum">
              <a:rPr lang="en-US" smtClean="0"/>
              <a:t>2</a:t>
            </a:fld>
            <a:endParaRPr lang="en-US"/>
          </a:p>
        </p:txBody>
      </p:sp>
    </p:spTree>
    <p:extLst>
      <p:ext uri="{BB962C8B-B14F-4D97-AF65-F5344CB8AC3E}">
        <p14:creationId xmlns:p14="http://schemas.microsoft.com/office/powerpoint/2010/main" val="2937516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F0D7C1-5CD7-4D25-8C5E-40F3B236840F}" type="slidenum">
              <a:rPr lang="en-US" smtClean="0"/>
              <a:t>5</a:t>
            </a:fld>
            <a:endParaRPr lang="en-US"/>
          </a:p>
        </p:txBody>
      </p:sp>
    </p:spTree>
    <p:extLst>
      <p:ext uri="{BB962C8B-B14F-4D97-AF65-F5344CB8AC3E}">
        <p14:creationId xmlns:p14="http://schemas.microsoft.com/office/powerpoint/2010/main" val="2219358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t>17</a:t>
            </a:fld>
            <a:endParaRPr lang="en-US"/>
          </a:p>
        </p:txBody>
      </p:sp>
    </p:spTree>
    <p:extLst>
      <p:ext uri="{BB962C8B-B14F-4D97-AF65-F5344CB8AC3E}">
        <p14:creationId xmlns:p14="http://schemas.microsoft.com/office/powerpoint/2010/main" val="99688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t>20</a:t>
            </a:fld>
            <a:endParaRPr lang="en-US"/>
          </a:p>
        </p:txBody>
      </p:sp>
    </p:spTree>
    <p:extLst>
      <p:ext uri="{BB962C8B-B14F-4D97-AF65-F5344CB8AC3E}">
        <p14:creationId xmlns:p14="http://schemas.microsoft.com/office/powerpoint/2010/main" val="1072327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E8F0D7C1-5CD7-4D25-8C5E-40F3B236840F}" type="slidenum">
              <a:rPr lang="en-US" smtClean="0"/>
              <a:t>21</a:t>
            </a:fld>
            <a:endParaRPr lang="en-US"/>
          </a:p>
        </p:txBody>
      </p:sp>
    </p:spTree>
    <p:extLst>
      <p:ext uri="{BB962C8B-B14F-4D97-AF65-F5344CB8AC3E}">
        <p14:creationId xmlns:p14="http://schemas.microsoft.com/office/powerpoint/2010/main" val="388865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A23E5C-C145-4F31-BE6A-2D92A64C1C17}"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108802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23E5C-C145-4F31-BE6A-2D92A64C1C17}"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397556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23E5C-C145-4F31-BE6A-2D92A64C1C17}"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1828559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23E5C-C145-4F31-BE6A-2D92A64C1C17}"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242018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23E5C-C145-4F31-BE6A-2D92A64C1C17}"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355038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A23E5C-C145-4F31-BE6A-2D92A64C1C17}"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332767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A23E5C-C145-4F31-BE6A-2D92A64C1C17}"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271009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A23E5C-C145-4F31-BE6A-2D92A64C1C17}"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284646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23E5C-C145-4F31-BE6A-2D92A64C1C17}"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68726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23E5C-C145-4F31-BE6A-2D92A64C1C17}"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541416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23E5C-C145-4F31-BE6A-2D92A64C1C17}"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C110-5E17-4960-947F-1C6F1985F8D5}" type="slidenum">
              <a:rPr lang="en-US" smtClean="0"/>
              <a:t>‹#›</a:t>
            </a:fld>
            <a:endParaRPr lang="en-US"/>
          </a:p>
        </p:txBody>
      </p:sp>
    </p:spTree>
    <p:extLst>
      <p:ext uri="{BB962C8B-B14F-4D97-AF65-F5344CB8AC3E}">
        <p14:creationId xmlns:p14="http://schemas.microsoft.com/office/powerpoint/2010/main" val="411459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23E5C-C145-4F31-BE6A-2D92A64C1C17}" type="datetimeFigureOut">
              <a:rPr lang="en-US" smtClean="0"/>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AC110-5E17-4960-947F-1C6F1985F8D5}" type="slidenum">
              <a:rPr lang="en-US" smtClean="0"/>
              <a:t>‹#›</a:t>
            </a:fld>
            <a:endParaRPr lang="en-US"/>
          </a:p>
        </p:txBody>
      </p:sp>
    </p:spTree>
    <p:extLst>
      <p:ext uri="{BB962C8B-B14F-4D97-AF65-F5344CB8AC3E}">
        <p14:creationId xmlns:p14="http://schemas.microsoft.com/office/powerpoint/2010/main" val="1527061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875" y="274212"/>
            <a:ext cx="4374697" cy="29238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Calibri" panose="020F0502020204030204" pitchFamily="34" charset="0"/>
              <a:buNone/>
            </a:pPr>
            <a:r>
              <a:rPr lang="bn-IN" sz="2800" dirty="0" smtClean="0">
                <a:solidFill>
                  <a:srgbClr val="FF0000"/>
                </a:solidFill>
                <a:latin typeface="NikoshBAN" pitchFamily="2" charset="0"/>
                <a:cs typeface="NikoshBAN" pitchFamily="2" charset="0"/>
              </a:rPr>
              <a:t>   </a:t>
            </a:r>
            <a:endParaRPr lang="en-US" sz="2800" dirty="0" smtClean="0">
              <a:solidFill>
                <a:srgbClr val="FF0000"/>
              </a:solidFill>
              <a:latin typeface="NikoshBAN" pitchFamily="2" charset="0"/>
              <a:cs typeface="NikoshBAN" pitchFamily="2" charset="0"/>
            </a:endParaRPr>
          </a:p>
          <a:p>
            <a:pPr>
              <a:buFont typeface="Calibri" panose="020F0502020204030204" pitchFamily="34" charset="0"/>
              <a:buNone/>
            </a:pPr>
            <a:r>
              <a:rPr lang="bn-IN" sz="4400" dirty="0" smtClean="0">
                <a:solidFill>
                  <a:srgbClr val="FF0000"/>
                </a:solidFill>
                <a:latin typeface="NikoshBAN" pitchFamily="2" charset="0"/>
                <a:cs typeface="NikoshBAN" pitchFamily="2" charset="0"/>
              </a:rPr>
              <a:t> মলিনা বিশ্বাস </a:t>
            </a:r>
            <a:r>
              <a:rPr lang="en-US" sz="4400" dirty="0" smtClean="0">
                <a:solidFill>
                  <a:srgbClr val="FF0000"/>
                </a:solidFill>
                <a:latin typeface="NikoshBAN" pitchFamily="2" charset="0"/>
                <a:cs typeface="NikoshBAN" pitchFamily="2" charset="0"/>
              </a:rPr>
              <a:t>(</a:t>
            </a:r>
            <a:r>
              <a:rPr lang="bn-IN" sz="4400" dirty="0" smtClean="0">
                <a:solidFill>
                  <a:srgbClr val="FF0000"/>
                </a:solidFill>
                <a:latin typeface="NikoshBAN" pitchFamily="2" charset="0"/>
                <a:cs typeface="NikoshBAN" pitchFamily="2" charset="0"/>
              </a:rPr>
              <a:t>মলি) </a:t>
            </a:r>
          </a:p>
          <a:p>
            <a:pPr>
              <a:buFont typeface="Calibri" panose="020F0502020204030204" pitchFamily="34" charset="0"/>
              <a:buNone/>
            </a:pP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সহকারি শিক্ষক </a:t>
            </a:r>
            <a:r>
              <a:rPr lang="bn-IN" sz="2800" dirty="0" smtClean="0">
                <a:latin typeface="NikoshBAN" pitchFamily="2" charset="0"/>
                <a:cs typeface="NikoshBAN" pitchFamily="2" charset="0"/>
              </a:rPr>
              <a:t>(গণিত ও বিজ্ঞান ) </a:t>
            </a:r>
            <a:endParaRPr lang="bn-BD" sz="2800" dirty="0" smtClean="0">
              <a:latin typeface="NikoshBAN" pitchFamily="2" charset="0"/>
              <a:cs typeface="NikoshBAN" pitchFamily="2" charset="0"/>
            </a:endParaRPr>
          </a:p>
          <a:p>
            <a:pPr>
              <a:buFont typeface="Calibri" panose="020F0502020204030204" pitchFamily="34" charset="0"/>
              <a:buNone/>
            </a:pPr>
            <a:r>
              <a:rPr lang="bn-BD" sz="2800" dirty="0" smtClean="0">
                <a:latin typeface="NikoshBAN" pitchFamily="2" charset="0"/>
                <a:cs typeface="NikoshBAN" pitchFamily="2" charset="0"/>
              </a:rPr>
              <a:t>    বনগ্রাম মাধ্যমিক বিদ্যালয়           </a:t>
            </a:r>
          </a:p>
          <a:p>
            <a:pPr>
              <a:buFont typeface="Calibri" panose="020F0502020204030204" pitchFamily="34" charset="0"/>
              <a:buNone/>
            </a:pPr>
            <a:r>
              <a:rPr lang="bn-BD" sz="2800" dirty="0" smtClean="0">
                <a:latin typeface="NikoshBAN" pitchFamily="2" charset="0"/>
                <a:cs typeface="NikoshBAN" pitchFamily="2" charset="0"/>
              </a:rPr>
              <a:t>    খোকসা, কুষ্টিয়া ।</a:t>
            </a:r>
            <a:endParaRPr lang="en-US" sz="2800" dirty="0" smtClean="0">
              <a:latin typeface="NikoshBAN" pitchFamily="2" charset="0"/>
              <a:cs typeface="NikoshBAN" pitchFamily="2" charset="0"/>
            </a:endParaRPr>
          </a:p>
          <a:p>
            <a:pPr>
              <a:buFont typeface="Calibri" panose="020F0502020204030204" pitchFamily="34" charset="0"/>
              <a:buNone/>
            </a:pPr>
            <a:r>
              <a:rPr lang="bn-BD" sz="2800" dirty="0" smtClean="0">
                <a:latin typeface="Nikosh" pitchFamily="2" charset="0"/>
                <a:cs typeface="Nikosh" pitchFamily="2" charset="0"/>
              </a:rPr>
              <a:t>    মোবাইলঃ   ০১৭</a:t>
            </a:r>
            <a:r>
              <a:rPr lang="bn-IN" sz="2800" dirty="0" smtClean="0">
                <a:latin typeface="Nikosh" pitchFamily="2" charset="0"/>
                <a:cs typeface="Nikosh" pitchFamily="2" charset="0"/>
              </a:rPr>
              <a:t>৪৭৪৮৯৪৯২ </a:t>
            </a:r>
            <a:r>
              <a:rPr lang="bn-BD" sz="2800" dirty="0" smtClean="0">
                <a:latin typeface="Nikosh" pitchFamily="2" charset="0"/>
                <a:cs typeface="Nikosh" pitchFamily="2" charset="0"/>
              </a:rPr>
              <a:t> </a:t>
            </a:r>
            <a:endParaRPr lang="bn-BD" sz="2800" dirty="0">
              <a:latin typeface="Nikosh" pitchFamily="2" charset="0"/>
              <a:cs typeface="Nikosh" pitchFamily="2" charset="0"/>
            </a:endParaRPr>
          </a:p>
        </p:txBody>
      </p:sp>
      <p:sp>
        <p:nvSpPr>
          <p:cNvPr id="3" name="Rectangle 2"/>
          <p:cNvSpPr/>
          <p:nvPr/>
        </p:nvSpPr>
        <p:spPr>
          <a:xfrm>
            <a:off x="4386524" y="3519282"/>
            <a:ext cx="4165338" cy="267765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Calibri" panose="020F0502020204030204" pitchFamily="34" charset="0"/>
              <a:buNone/>
            </a:pPr>
            <a:r>
              <a:rPr lang="bn-BD" sz="2800" b="1" dirty="0" smtClean="0">
                <a:solidFill>
                  <a:srgbClr val="0070C0"/>
                </a:solidFill>
                <a:latin typeface="NikoshBAN" pitchFamily="2" charset="0"/>
                <a:cs typeface="NikoshBAN" pitchFamily="2" charset="0"/>
              </a:rPr>
              <a:t> </a:t>
            </a:r>
            <a:r>
              <a:rPr lang="bn-IN" sz="2800" b="1" dirty="0" smtClean="0">
                <a:solidFill>
                  <a:srgbClr val="0070C0"/>
                </a:solidFill>
                <a:latin typeface="NikoshBAN" pitchFamily="2" charset="0"/>
                <a:cs typeface="NikoshBAN" pitchFamily="2" charset="0"/>
              </a:rPr>
              <a:t>   </a:t>
            </a:r>
            <a:r>
              <a:rPr lang="bn-IN" sz="2800" dirty="0" smtClean="0">
                <a:latin typeface="NikoshBAN" pitchFamily="2" charset="0"/>
                <a:cs typeface="NikoshBAN" pitchFamily="2" charset="0"/>
              </a:rPr>
              <a:t>শ্রেণিঃ </a:t>
            </a:r>
            <a:r>
              <a:rPr lang="bn-IN" sz="2800" dirty="0" smtClean="0">
                <a:latin typeface="NikoshBAN" pitchFamily="2" charset="0"/>
                <a:cs typeface="NikoshBAN" pitchFamily="2" charset="0"/>
              </a:rPr>
              <a:t>  দশম       </a:t>
            </a:r>
            <a:endParaRPr lang="bn-BD" sz="2800" dirty="0" smtClean="0">
              <a:ln w="12700">
                <a:solidFill>
                  <a:schemeClr val="accent3">
                    <a:lumMod val="50000"/>
                  </a:schemeClr>
                </a:solidFill>
                <a:prstDash val="solid"/>
              </a:ln>
              <a:effectLst>
                <a:innerShdw blurRad="177800">
                  <a:schemeClr val="accent3">
                    <a:lumMod val="50000"/>
                  </a:schemeClr>
                </a:innerShdw>
              </a:effectLst>
              <a:latin typeface="NikoshBAN" pitchFamily="2" charset="0"/>
              <a:cs typeface="NikoshBAN" pitchFamily="2" charset="0"/>
            </a:endParaRPr>
          </a:p>
          <a:p>
            <a:pPr>
              <a:buFont typeface="Calibri" panose="020F0502020204030204" pitchFamily="34" charset="0"/>
              <a:buNone/>
            </a:pP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বিষয়ঃ </a:t>
            </a:r>
            <a:r>
              <a:rPr lang="bn-IN" sz="2800" dirty="0" smtClean="0">
                <a:latin typeface="NikoshBAN" pitchFamily="2" charset="0"/>
                <a:cs typeface="NikoshBAN" pitchFamily="2" charset="0"/>
              </a:rPr>
              <a:t> পদার্থ বিজ্ঞান    </a:t>
            </a:r>
          </a:p>
          <a:p>
            <a:pPr>
              <a:buFont typeface="Calibri" panose="020F0502020204030204" pitchFamily="34" charset="0"/>
              <a:buNone/>
            </a:pPr>
            <a:r>
              <a:rPr lang="en-US" sz="2800" b="1" dirty="0" smtClean="0">
                <a:latin typeface="NikoshBAN" pitchFamily="2" charset="0"/>
                <a:cs typeface="NikoshBAN" pitchFamily="2" charset="0"/>
              </a:rPr>
              <a:t>  </a:t>
            </a:r>
            <a:r>
              <a:rPr lang="bn-IN" sz="2800" b="1" dirty="0" smtClean="0">
                <a:latin typeface="NikoshBAN" pitchFamily="2" charset="0"/>
                <a:cs typeface="NikoshBAN" pitchFamily="2" charset="0"/>
              </a:rPr>
              <a:t> </a:t>
            </a:r>
            <a:r>
              <a:rPr lang="en-US" sz="2800" b="1" dirty="0">
                <a:latin typeface="NikoshBAN" pitchFamily="2" charset="0"/>
                <a:cs typeface="NikoshBAN" pitchFamily="2" charset="0"/>
              </a:rPr>
              <a:t> </a:t>
            </a:r>
            <a:r>
              <a:rPr lang="bn-IN" sz="2800" dirty="0" smtClean="0">
                <a:latin typeface="NikoshBAN" panose="02000000000000000000" pitchFamily="2" charset="0"/>
                <a:cs typeface="NikoshBAN" panose="02000000000000000000" pitchFamily="2" charset="0"/>
              </a:rPr>
              <a:t>অধ্যায়ঃ  ত্রয়োদশ                </a:t>
            </a:r>
            <a:endParaRPr lang="en-US" sz="2800" b="1" dirty="0" smtClean="0">
              <a:latin typeface="NikoshBAN" panose="02000000000000000000" pitchFamily="2" charset="0"/>
              <a:cs typeface="NikoshBAN" panose="02000000000000000000" pitchFamily="2" charset="0"/>
            </a:endParaRPr>
          </a:p>
          <a:p>
            <a:r>
              <a:rPr lang="en-US" sz="2800" b="1" dirty="0" smtClean="0">
                <a:latin typeface="NikoshBAN" panose="02000000000000000000" pitchFamily="2" charset="0"/>
                <a:cs typeface="NikoshBAN" panose="02000000000000000000" pitchFamily="2" charset="0"/>
              </a:rPr>
              <a:t>  </a:t>
            </a:r>
            <a:r>
              <a:rPr lang="bn-IN" sz="2800" b="1" dirty="0" smtClean="0">
                <a:latin typeface="NikoshBAN" panose="02000000000000000000" pitchFamily="2" charset="0"/>
                <a:cs typeface="NikoshBAN" panose="02000000000000000000" pitchFamily="2" charset="0"/>
              </a:rPr>
              <a:t> </a:t>
            </a:r>
            <a:r>
              <a:rPr lang="en-US" sz="2800" b="1" dirty="0" smtClean="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পাঠঃ</a:t>
            </a:r>
            <a:r>
              <a:rPr lang="bn-IN" sz="2800" b="1" dirty="0" smtClean="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তেজস্ক্রিয়তা </a:t>
            </a:r>
          </a:p>
          <a:p>
            <a:r>
              <a:rPr lang="bn-IN" sz="2800" b="1" dirty="0">
                <a:latin typeface="NikoshBAN" panose="02000000000000000000" pitchFamily="2" charset="0"/>
                <a:cs typeface="NikoshBAN" panose="02000000000000000000" pitchFamily="2" charset="0"/>
              </a:rPr>
              <a:t> </a:t>
            </a:r>
            <a:r>
              <a:rPr lang="bn-IN" sz="2800" b="1" dirty="0" smtClean="0">
                <a:latin typeface="NikoshBAN" panose="02000000000000000000" pitchFamily="2" charset="0"/>
                <a:cs typeface="NikoshBAN" panose="02000000000000000000" pitchFamily="2" charset="0"/>
              </a:rPr>
              <a:t>   </a:t>
            </a:r>
            <a:r>
              <a:rPr lang="bn-BD" sz="2800" dirty="0" smtClean="0">
                <a:latin typeface="NikoshBAN" pitchFamily="2" charset="0"/>
                <a:cs typeface="NikoshBAN" pitchFamily="2" charset="0"/>
              </a:rPr>
              <a:t>তারিখঃ </a:t>
            </a:r>
            <a:r>
              <a:rPr lang="bn-IN" sz="2800" dirty="0" smtClean="0">
                <a:latin typeface="NikoshBAN" pitchFamily="2" charset="0"/>
                <a:cs typeface="NikoshBAN" pitchFamily="2" charset="0"/>
              </a:rPr>
              <a:t>১৯</a:t>
            </a:r>
            <a:r>
              <a:rPr lang="bn-BD" sz="2800" dirty="0" smtClean="0">
                <a:latin typeface="NikoshBAN" pitchFamily="2" charset="0"/>
                <a:cs typeface="NikoshBAN" pitchFamily="2" charset="0"/>
              </a:rPr>
              <a:t>/</a:t>
            </a:r>
            <a:r>
              <a:rPr lang="en-US" sz="2800" dirty="0" smtClean="0">
                <a:latin typeface="NikoshBAN" pitchFamily="2" charset="0"/>
                <a:cs typeface="NikoshBAN" pitchFamily="2" charset="0"/>
              </a:rPr>
              <a:t> 0</a:t>
            </a:r>
            <a:r>
              <a:rPr lang="bn-IN" sz="2800" dirty="0">
                <a:latin typeface="NikoshBAN" pitchFamily="2" charset="0"/>
                <a:cs typeface="NikoshBAN" pitchFamily="2" charset="0"/>
              </a:rPr>
              <a:t>৫</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/২০</a:t>
            </a:r>
            <a:r>
              <a:rPr lang="en-US" sz="2800" dirty="0" smtClean="0">
                <a:latin typeface="NikoshBAN" pitchFamily="2" charset="0"/>
                <a:cs typeface="NikoshBAN" pitchFamily="2" charset="0"/>
              </a:rPr>
              <a:t>20</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ইং</a:t>
            </a:r>
            <a:r>
              <a:rPr lang="bn-IN" sz="2800" dirty="0" smtClean="0">
                <a:latin typeface="NikoshBAN" pitchFamily="2" charset="0"/>
                <a:cs typeface="NikoshBAN" pitchFamily="2" charset="0"/>
              </a:rPr>
              <a:t>           </a:t>
            </a:r>
            <a:endParaRPr lang="en-US" sz="2800" dirty="0" smtClean="0">
              <a:latin typeface="NikoshBAN" pitchFamily="2" charset="0"/>
              <a:cs typeface="NikoshBAN" pitchFamily="2" charset="0"/>
            </a:endParaRPr>
          </a:p>
          <a:p>
            <a:pPr>
              <a:buFont typeface="Calibri" panose="020F0502020204030204" pitchFamily="34" charset="0"/>
              <a:buNone/>
            </a:pPr>
            <a:r>
              <a:rPr lang="bn-IN" sz="2800" dirty="0" smtClean="0">
                <a:latin typeface="NikoshBAN" pitchFamily="2" charset="0"/>
                <a:cs typeface="NikoshBAN" pitchFamily="2" charset="0"/>
              </a:rPr>
              <a:t>    সময়ঃ  ৫</a:t>
            </a:r>
            <a:r>
              <a:rPr lang="en-US" sz="2800" dirty="0" smtClean="0">
                <a:latin typeface="NikoshBAN" pitchFamily="2" charset="0"/>
                <a:cs typeface="NikoshBAN" pitchFamily="2" charset="0"/>
              </a:rPr>
              <a:t>0</a:t>
            </a:r>
            <a:r>
              <a:rPr lang="bn-IN" sz="2800" dirty="0" smtClean="0">
                <a:latin typeface="NikoshBAN" pitchFamily="2" charset="0"/>
                <a:cs typeface="NikoshBAN" pitchFamily="2" charset="0"/>
              </a:rPr>
              <a:t> মিনিট  </a:t>
            </a:r>
            <a:r>
              <a:rPr lang="bn-BD" sz="2800" dirty="0" smtClean="0">
                <a:latin typeface="NikoshBAN" pitchFamily="2" charset="0"/>
                <a:cs typeface="NikoshBAN" pitchFamily="2" charset="0"/>
              </a:rPr>
              <a:t> </a:t>
            </a:r>
            <a:r>
              <a:rPr lang="bn-IN" sz="2800" dirty="0" smtClean="0">
                <a:latin typeface="NikoshBAN" pitchFamily="2" charset="0"/>
                <a:cs typeface="NikoshBAN" pitchFamily="2" charset="0"/>
              </a:rPr>
              <a:t>    </a:t>
            </a:r>
            <a:endParaRPr lang="en-US" sz="2800" dirty="0"/>
          </a:p>
        </p:txBody>
      </p:sp>
      <p:pic>
        <p:nvPicPr>
          <p:cNvPr id="6" name="Picture 2" descr="C:\Users\Tumpa\Desktop\Moli.jpg"/>
          <p:cNvPicPr>
            <a:picLocks noChangeAspect="1" noChangeArrowheads="1"/>
          </p:cNvPicPr>
          <p:nvPr/>
        </p:nvPicPr>
        <p:blipFill>
          <a:blip r:embed="rId2" cstate="print"/>
          <a:srcRect/>
          <a:stretch>
            <a:fillRect/>
          </a:stretch>
        </p:blipFill>
        <p:spPr bwMode="auto">
          <a:xfrm>
            <a:off x="6396776" y="274212"/>
            <a:ext cx="2155086" cy="2089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92887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circle(in)">
                                      <p:cBhvr>
                                        <p:cTn id="14" dur="2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circle(in)">
                                      <p:cBhvr>
                                        <p:cTn id="19" dur="2000"/>
                                        <p:tgtEl>
                                          <p:spTgt spid="2">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circle(in)">
                                      <p:cBhvr>
                                        <p:cTn id="25" dur="2000"/>
                                        <p:tgtEl>
                                          <p:spTgt spid="2">
                                            <p:txEl>
                                              <p:pRg st="4" end="4"/>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circle(in)">
                                      <p:cBhvr>
                                        <p:cTn id="28" dur="20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580">
                                          <p:stCondLst>
                                            <p:cond delay="0"/>
                                          </p:stCondLst>
                                        </p:cTn>
                                        <p:tgtEl>
                                          <p:spTgt spid="2"/>
                                        </p:tgtEl>
                                      </p:cBhvr>
                                    </p:animEffect>
                                    <p:anim calcmode="lin" valueType="num">
                                      <p:cBhvr>
                                        <p:cTn id="3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tgtEl>
                                      </p:cBhvr>
                                      <p:to x="100000" y="60000"/>
                                    </p:animScale>
                                    <p:animScale>
                                      <p:cBhvr>
                                        <p:cTn id="40" dur="166" decel="50000">
                                          <p:stCondLst>
                                            <p:cond delay="676"/>
                                          </p:stCondLst>
                                        </p:cTn>
                                        <p:tgtEl>
                                          <p:spTgt spid="2"/>
                                        </p:tgtEl>
                                      </p:cBhvr>
                                      <p:to x="100000" y="100000"/>
                                    </p:animScale>
                                    <p:animScale>
                                      <p:cBhvr>
                                        <p:cTn id="41" dur="26">
                                          <p:stCondLst>
                                            <p:cond delay="1312"/>
                                          </p:stCondLst>
                                        </p:cTn>
                                        <p:tgtEl>
                                          <p:spTgt spid="2"/>
                                        </p:tgtEl>
                                      </p:cBhvr>
                                      <p:to x="100000" y="80000"/>
                                    </p:animScale>
                                    <p:animScale>
                                      <p:cBhvr>
                                        <p:cTn id="42" dur="166" decel="50000">
                                          <p:stCondLst>
                                            <p:cond delay="1338"/>
                                          </p:stCondLst>
                                        </p:cTn>
                                        <p:tgtEl>
                                          <p:spTgt spid="2"/>
                                        </p:tgtEl>
                                      </p:cBhvr>
                                      <p:to x="100000" y="100000"/>
                                    </p:animScale>
                                    <p:animScale>
                                      <p:cBhvr>
                                        <p:cTn id="43" dur="26">
                                          <p:stCondLst>
                                            <p:cond delay="1642"/>
                                          </p:stCondLst>
                                        </p:cTn>
                                        <p:tgtEl>
                                          <p:spTgt spid="2"/>
                                        </p:tgtEl>
                                      </p:cBhvr>
                                      <p:to x="100000" y="90000"/>
                                    </p:animScale>
                                    <p:animScale>
                                      <p:cBhvr>
                                        <p:cTn id="44" dur="166" decel="50000">
                                          <p:stCondLst>
                                            <p:cond delay="1668"/>
                                          </p:stCondLst>
                                        </p:cTn>
                                        <p:tgtEl>
                                          <p:spTgt spid="2"/>
                                        </p:tgtEl>
                                      </p:cBhvr>
                                      <p:to x="100000" y="100000"/>
                                    </p:animScale>
                                    <p:animScale>
                                      <p:cBhvr>
                                        <p:cTn id="45" dur="26">
                                          <p:stCondLst>
                                            <p:cond delay="1808"/>
                                          </p:stCondLst>
                                        </p:cTn>
                                        <p:tgtEl>
                                          <p:spTgt spid="2"/>
                                        </p:tgtEl>
                                      </p:cBhvr>
                                      <p:to x="100000" y="95000"/>
                                    </p:animScale>
                                    <p:animScale>
                                      <p:cBhvr>
                                        <p:cTn id="46" dur="166" decel="50000">
                                          <p:stCondLst>
                                            <p:cond delay="1834"/>
                                          </p:stCondLst>
                                        </p:cTn>
                                        <p:tgtEl>
                                          <p:spTgt spid="2"/>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down)">
                                      <p:cBhvr>
                                        <p:cTn id="51" dur="580">
                                          <p:stCondLst>
                                            <p:cond delay="0"/>
                                          </p:stCondLst>
                                        </p:cTn>
                                        <p:tgtEl>
                                          <p:spTgt spid="3"/>
                                        </p:tgtEl>
                                      </p:cBhvr>
                                    </p:animEffect>
                                    <p:anim calcmode="lin" valueType="num">
                                      <p:cBhvr>
                                        <p:cTn id="5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gtEl>
                                      </p:cBhvr>
                                      <p:to x="100000" y="60000"/>
                                    </p:animScale>
                                    <p:animScale>
                                      <p:cBhvr>
                                        <p:cTn id="58" dur="166" decel="50000">
                                          <p:stCondLst>
                                            <p:cond delay="676"/>
                                          </p:stCondLst>
                                        </p:cTn>
                                        <p:tgtEl>
                                          <p:spTgt spid="3"/>
                                        </p:tgtEl>
                                      </p:cBhvr>
                                      <p:to x="100000" y="100000"/>
                                    </p:animScale>
                                    <p:animScale>
                                      <p:cBhvr>
                                        <p:cTn id="59" dur="26">
                                          <p:stCondLst>
                                            <p:cond delay="1312"/>
                                          </p:stCondLst>
                                        </p:cTn>
                                        <p:tgtEl>
                                          <p:spTgt spid="3"/>
                                        </p:tgtEl>
                                      </p:cBhvr>
                                      <p:to x="100000" y="80000"/>
                                    </p:animScale>
                                    <p:animScale>
                                      <p:cBhvr>
                                        <p:cTn id="60" dur="166" decel="50000">
                                          <p:stCondLst>
                                            <p:cond delay="1338"/>
                                          </p:stCondLst>
                                        </p:cTn>
                                        <p:tgtEl>
                                          <p:spTgt spid="3"/>
                                        </p:tgtEl>
                                      </p:cBhvr>
                                      <p:to x="100000" y="100000"/>
                                    </p:animScale>
                                    <p:animScale>
                                      <p:cBhvr>
                                        <p:cTn id="61" dur="26">
                                          <p:stCondLst>
                                            <p:cond delay="1642"/>
                                          </p:stCondLst>
                                        </p:cTn>
                                        <p:tgtEl>
                                          <p:spTgt spid="3"/>
                                        </p:tgtEl>
                                      </p:cBhvr>
                                      <p:to x="100000" y="90000"/>
                                    </p:animScale>
                                    <p:animScale>
                                      <p:cBhvr>
                                        <p:cTn id="62" dur="166" decel="50000">
                                          <p:stCondLst>
                                            <p:cond delay="1668"/>
                                          </p:stCondLst>
                                        </p:cTn>
                                        <p:tgtEl>
                                          <p:spTgt spid="3"/>
                                        </p:tgtEl>
                                      </p:cBhvr>
                                      <p:to x="100000" y="100000"/>
                                    </p:animScale>
                                    <p:animScale>
                                      <p:cBhvr>
                                        <p:cTn id="63" dur="26">
                                          <p:stCondLst>
                                            <p:cond delay="1808"/>
                                          </p:stCondLst>
                                        </p:cTn>
                                        <p:tgtEl>
                                          <p:spTgt spid="3"/>
                                        </p:tgtEl>
                                      </p:cBhvr>
                                      <p:to x="100000" y="95000"/>
                                    </p:animScale>
                                    <p:animScale>
                                      <p:cBhvr>
                                        <p:cTn id="6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624" y="240909"/>
            <a:ext cx="2869810" cy="584775"/>
          </a:xfrm>
          <a:prstGeom prst="rect">
            <a:avLst/>
          </a:prstGeom>
        </p:spPr>
        <p:txBody>
          <a:bodyPr wrap="square">
            <a:spAutoFit/>
          </a:bodyPr>
          <a:lstStyle/>
          <a:p>
            <a:r>
              <a:rPr lang="bn-IN" sz="3200" dirty="0" smtClean="0">
                <a:latin typeface="NikoshBAN" pitchFamily="2" charset="0"/>
                <a:cs typeface="NikoshBAN" pitchFamily="2" charset="0"/>
              </a:rPr>
              <a:t>শিল্প ক্ষেত্রেঃ</a:t>
            </a:r>
            <a:endParaRPr lang="en-US" sz="3200" dirty="0">
              <a:latin typeface="NikoshBAN" pitchFamily="2" charset="0"/>
              <a:cs typeface="NikoshBAN" pitchFamily="2" charset="0"/>
            </a:endParaRPr>
          </a:p>
        </p:txBody>
      </p:sp>
      <p:sp>
        <p:nvSpPr>
          <p:cNvPr id="118" name="Rectangle 117"/>
          <p:cNvSpPr/>
          <p:nvPr/>
        </p:nvSpPr>
        <p:spPr>
          <a:xfrm>
            <a:off x="225083" y="5565033"/>
            <a:ext cx="7765366" cy="584775"/>
          </a:xfrm>
          <a:prstGeom prst="rect">
            <a:avLst/>
          </a:prstGeom>
        </p:spPr>
        <p:txBody>
          <a:bodyPr wrap="square">
            <a:spAutoFit/>
          </a:bodyPr>
          <a:lstStyle/>
          <a:p>
            <a:r>
              <a:rPr lang="bn-IN" sz="3200" dirty="0" smtClean="0">
                <a:latin typeface="NikoshBAN" pitchFamily="2" charset="0"/>
                <a:cs typeface="NikoshBAN" pitchFamily="2" charset="0"/>
              </a:rPr>
              <a:t>শিল্প কারখানাতেও তেজস্ক্রিয়তার  ব্যাপকভাবে ব্যবহূত হচ্ছে।</a:t>
            </a:r>
            <a:endParaRPr lang="en-US" sz="3200" dirty="0">
              <a:latin typeface="NikoshBAN" pitchFamily="2" charset="0"/>
              <a:cs typeface="NikoshBAN" pitchFamily="2" charset="0"/>
            </a:endParaRPr>
          </a:p>
        </p:txBody>
      </p:sp>
      <p:pic>
        <p:nvPicPr>
          <p:cNvPr id="3074" name="Picture 2" descr="C:\Users\Tumpa\Desktop\sq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633" y="1209823"/>
            <a:ext cx="6611815" cy="3854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53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circle(in)">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8"/>
                                        </p:tgtEl>
                                        <p:attrNameLst>
                                          <p:attrName>style.visibility</p:attrName>
                                        </p:attrNameLst>
                                      </p:cBhvr>
                                      <p:to>
                                        <p:strVal val="visible"/>
                                      </p:to>
                                    </p:set>
                                    <p:animEffect transition="in" filter="circle(in)">
                                      <p:cBhvr>
                                        <p:cTn id="17" dur="20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Tumpa\Desktop\dr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217" y="970671"/>
            <a:ext cx="3447244" cy="163185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Tumpa\Desktop\kagoj.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0372" y="970671"/>
            <a:ext cx="3714750" cy="163185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Tumpa\Desktop\gt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880" y="3573194"/>
            <a:ext cx="3299532" cy="227896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Tumpa\Desktop\jhali.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9623" y="3573193"/>
            <a:ext cx="3376247" cy="227896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08830" y="2861185"/>
            <a:ext cx="3735631" cy="584775"/>
          </a:xfrm>
          <a:prstGeom prst="rect">
            <a:avLst/>
          </a:prstGeom>
        </p:spPr>
        <p:txBody>
          <a:bodyPr wrap="square">
            <a:spAutoFit/>
          </a:bodyPr>
          <a:lstStyle/>
          <a:p>
            <a:r>
              <a:rPr lang="bn-IN" sz="3200" dirty="0" smtClean="0">
                <a:latin typeface="NikoshBAN" pitchFamily="2" charset="0"/>
                <a:cs typeface="NikoshBAN" pitchFamily="2" charset="0"/>
              </a:rPr>
              <a:t>যন্ত্রপাতি জীবানুমুক্ত করতে</a:t>
            </a:r>
            <a:endParaRPr lang="bn-IN" sz="3200" dirty="0">
              <a:latin typeface="Narkisim" panose="020E0502050101010101" pitchFamily="34" charset="-79"/>
              <a:cs typeface="Narkisim" panose="020E0502050101010101" pitchFamily="34" charset="-79"/>
            </a:endParaRPr>
          </a:p>
        </p:txBody>
      </p:sp>
      <p:sp>
        <p:nvSpPr>
          <p:cNvPr id="9" name="Rectangle 8"/>
          <p:cNvSpPr/>
          <p:nvPr/>
        </p:nvSpPr>
        <p:spPr>
          <a:xfrm>
            <a:off x="4445392" y="2656000"/>
            <a:ext cx="4698608" cy="584775"/>
          </a:xfrm>
          <a:prstGeom prst="rect">
            <a:avLst/>
          </a:prstGeom>
        </p:spPr>
        <p:txBody>
          <a:bodyPr wrap="square">
            <a:spAutoFit/>
          </a:bodyPr>
          <a:lstStyle/>
          <a:p>
            <a:r>
              <a:rPr lang="bn-IN" sz="3200" dirty="0" smtClean="0">
                <a:latin typeface="NikoshBAN" pitchFamily="2" charset="0"/>
                <a:cs typeface="NikoshBAN" pitchFamily="2" charset="0"/>
              </a:rPr>
              <a:t>কাগজকলে কাগজের পুরুত্ব নিয়ন্ত্রণে </a:t>
            </a:r>
            <a:endParaRPr lang="bn-IN" sz="3200" dirty="0">
              <a:latin typeface="Narkisim" panose="020E0502050101010101" pitchFamily="34" charset="-79"/>
              <a:cs typeface="Narkisim" panose="020E0502050101010101" pitchFamily="34" charset="-79"/>
            </a:endParaRPr>
          </a:p>
        </p:txBody>
      </p:sp>
      <p:sp>
        <p:nvSpPr>
          <p:cNvPr id="10" name="Rectangle 9"/>
          <p:cNvSpPr/>
          <p:nvPr/>
        </p:nvSpPr>
        <p:spPr>
          <a:xfrm>
            <a:off x="98474" y="6102585"/>
            <a:ext cx="4346917" cy="584775"/>
          </a:xfrm>
          <a:prstGeom prst="rect">
            <a:avLst/>
          </a:prstGeom>
        </p:spPr>
        <p:txBody>
          <a:bodyPr wrap="square">
            <a:spAutoFit/>
          </a:bodyPr>
          <a:lstStyle/>
          <a:p>
            <a:r>
              <a:rPr lang="bn-IN" sz="3200" dirty="0" smtClean="0">
                <a:latin typeface="NikoshBAN" pitchFamily="2" charset="0"/>
                <a:cs typeface="NikoshBAN" pitchFamily="2" charset="0"/>
              </a:rPr>
              <a:t>আগুনের ধোয়ার উপস্থিতি নির্ণয়ে</a:t>
            </a:r>
            <a:endParaRPr lang="bn-IN" sz="3200" dirty="0">
              <a:latin typeface="Narkisim" panose="020E0502050101010101" pitchFamily="34" charset="-79"/>
              <a:cs typeface="Narkisim" panose="020E0502050101010101" pitchFamily="34" charset="-79"/>
            </a:endParaRPr>
          </a:p>
        </p:txBody>
      </p:sp>
      <p:sp>
        <p:nvSpPr>
          <p:cNvPr id="11" name="Rectangle 10"/>
          <p:cNvSpPr/>
          <p:nvPr/>
        </p:nvSpPr>
        <p:spPr>
          <a:xfrm>
            <a:off x="5556737" y="6111066"/>
            <a:ext cx="2278968" cy="584775"/>
          </a:xfrm>
          <a:prstGeom prst="rect">
            <a:avLst/>
          </a:prstGeom>
        </p:spPr>
        <p:txBody>
          <a:bodyPr wrap="square">
            <a:spAutoFit/>
          </a:bodyPr>
          <a:lstStyle/>
          <a:p>
            <a:r>
              <a:rPr lang="bn-IN" sz="3200" dirty="0" smtClean="0">
                <a:latin typeface="NikoshBAN" pitchFamily="2" charset="0"/>
                <a:cs typeface="NikoshBAN" pitchFamily="2" charset="0"/>
              </a:rPr>
              <a:t>ধাতব ঝালাই</a:t>
            </a:r>
            <a:endParaRPr lang="bn-IN" sz="3200" dirty="0">
              <a:latin typeface="Narkisim" panose="020E0502050101010101" pitchFamily="34" charset="-79"/>
              <a:cs typeface="Narkisim" panose="020E0502050101010101" pitchFamily="34" charset="-79"/>
            </a:endParaRPr>
          </a:p>
        </p:txBody>
      </p:sp>
      <p:sp>
        <p:nvSpPr>
          <p:cNvPr id="12" name="Rectangle 11"/>
          <p:cNvSpPr/>
          <p:nvPr/>
        </p:nvSpPr>
        <p:spPr>
          <a:xfrm>
            <a:off x="337624" y="240909"/>
            <a:ext cx="2110154" cy="584775"/>
          </a:xfrm>
          <a:prstGeom prst="rect">
            <a:avLst/>
          </a:prstGeom>
        </p:spPr>
        <p:txBody>
          <a:bodyPr wrap="square">
            <a:spAutoFit/>
          </a:bodyPr>
          <a:lstStyle/>
          <a:p>
            <a:r>
              <a:rPr lang="bn-IN" sz="3200" dirty="0" smtClean="0">
                <a:latin typeface="NikoshBAN" pitchFamily="2" charset="0"/>
                <a:cs typeface="NikoshBAN" pitchFamily="2" charset="0"/>
              </a:rPr>
              <a:t>শিল্প ক্ষেত্রেঃ</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1468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circle(in)">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099"/>
                                        </p:tgtEl>
                                        <p:attrNameLst>
                                          <p:attrName>style.visibility</p:attrName>
                                        </p:attrNameLst>
                                      </p:cBhvr>
                                      <p:to>
                                        <p:strVal val="visible"/>
                                      </p:to>
                                    </p:set>
                                    <p:animEffect transition="in" filter="circle(in)">
                                      <p:cBhvr>
                                        <p:cTn id="22" dur="2000"/>
                                        <p:tgtEl>
                                          <p:spTgt spid="409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100"/>
                                        </p:tgtEl>
                                        <p:attrNameLst>
                                          <p:attrName>style.visibility</p:attrName>
                                        </p:attrNameLst>
                                      </p:cBhvr>
                                      <p:to>
                                        <p:strVal val="visible"/>
                                      </p:to>
                                    </p:set>
                                    <p:animEffect transition="in" filter="circle(in)">
                                      <p:cBhvr>
                                        <p:cTn id="32" dur="2000"/>
                                        <p:tgtEl>
                                          <p:spTgt spid="410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4101"/>
                                        </p:tgtEl>
                                        <p:attrNameLst>
                                          <p:attrName>style.visibility</p:attrName>
                                        </p:attrNameLst>
                                      </p:cBhvr>
                                      <p:to>
                                        <p:strVal val="visible"/>
                                      </p:to>
                                    </p:set>
                                    <p:animEffect transition="in" filter="circle(in)">
                                      <p:cBhvr>
                                        <p:cTn id="42" dur="2000"/>
                                        <p:tgtEl>
                                          <p:spTgt spid="4101"/>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7625" y="240909"/>
            <a:ext cx="2757268" cy="584775"/>
          </a:xfrm>
          <a:prstGeom prst="rect">
            <a:avLst/>
          </a:prstGeom>
        </p:spPr>
        <p:txBody>
          <a:bodyPr wrap="square">
            <a:spAutoFit/>
          </a:bodyPr>
          <a:lstStyle/>
          <a:p>
            <a:r>
              <a:rPr lang="bn-IN" sz="3200" dirty="0" smtClean="0">
                <a:latin typeface="NikoshBAN" pitchFamily="2" charset="0"/>
                <a:cs typeface="NikoshBAN" pitchFamily="2" charset="0"/>
              </a:rPr>
              <a:t>পৃথিবীর বয়স নির্ণয়ঃ</a:t>
            </a:r>
            <a:endParaRPr lang="en-US" sz="3200" dirty="0">
              <a:latin typeface="NikoshBAN" pitchFamily="2" charset="0"/>
              <a:cs typeface="NikoshBAN" pitchFamily="2" charset="0"/>
            </a:endParaRPr>
          </a:p>
        </p:txBody>
      </p:sp>
      <p:pic>
        <p:nvPicPr>
          <p:cNvPr id="6146" name="Picture 2" descr="C:\Users\Tumpa\Desktop\pritib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3877" y="1223889"/>
            <a:ext cx="4107766" cy="361539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37626" y="5244456"/>
            <a:ext cx="8693832" cy="1077218"/>
          </a:xfrm>
          <a:prstGeom prst="rect">
            <a:avLst/>
          </a:prstGeom>
        </p:spPr>
        <p:txBody>
          <a:bodyPr wrap="square">
            <a:spAutoFit/>
          </a:bodyPr>
          <a:lstStyle/>
          <a:p>
            <a:r>
              <a:rPr lang="bn-IN" sz="3200" dirty="0" smtClean="0">
                <a:latin typeface="NikoshBAN" pitchFamily="2" charset="0"/>
                <a:cs typeface="NikoshBAN" pitchFamily="2" charset="0"/>
              </a:rPr>
              <a:t>পৃথিবীর বয়স নির্ণয়ে ও বিভিন্ন ফসিলের বয়স জানতে তেজস্ক্রিয়  ব্যবহূত হয়। </a:t>
            </a:r>
            <a:endParaRPr lang="bn-IN" sz="32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382773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circle(in)">
                                      <p:cBhvr>
                                        <p:cTn id="12" dur="20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126610" y="5347481"/>
            <a:ext cx="8806376" cy="1077218"/>
          </a:xfrm>
          <a:prstGeom prst="rect">
            <a:avLst/>
          </a:prstGeom>
        </p:spPr>
        <p:txBody>
          <a:bodyPr wrap="square">
            <a:spAutoFit/>
          </a:bodyPr>
          <a:lstStyle/>
          <a:p>
            <a:r>
              <a:rPr lang="bn-IN" sz="3200" dirty="0" smtClean="0">
                <a:latin typeface="NikoshBAN" pitchFamily="2" charset="0"/>
                <a:cs typeface="NikoshBAN" pitchFamily="2" charset="0"/>
              </a:rPr>
              <a:t>তেজস্ক্রিয় থোরিয়ামের সাথে জিংক সালফাইড মিশিয়ে ঘড়ির কাঁটা ও নম্বরের উপর প্রলেপ দেওয়া হয়। এরা অন্ধকারে জ্বলজ্বল করে।  </a:t>
            </a:r>
            <a:endParaRPr lang="en-US" sz="3200" dirty="0">
              <a:latin typeface="NikoshBAN" pitchFamily="2" charset="0"/>
              <a:cs typeface="NikoshBAN" pitchFamily="2" charset="0"/>
            </a:endParaRPr>
          </a:p>
        </p:txBody>
      </p:sp>
      <p:pic>
        <p:nvPicPr>
          <p:cNvPr id="5122" name="Picture 2" descr="C:\Users\Tumpa\Desktop\gho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064" y="1659987"/>
            <a:ext cx="2954215" cy="28405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37624" y="433305"/>
            <a:ext cx="4164038" cy="584775"/>
          </a:xfrm>
          <a:prstGeom prst="rect">
            <a:avLst/>
          </a:prstGeom>
        </p:spPr>
        <p:txBody>
          <a:bodyPr wrap="square">
            <a:spAutoFit/>
          </a:bodyPr>
          <a:lstStyle/>
          <a:p>
            <a:r>
              <a:rPr lang="bn-IN" sz="3200" dirty="0" smtClean="0">
                <a:latin typeface="NikoshBAN" pitchFamily="2" charset="0"/>
                <a:cs typeface="NikoshBAN" pitchFamily="2" charset="0"/>
              </a:rPr>
              <a:t>ঘড়িতে তেজস্ক্রিয়তার ব্যবহারঃ</a:t>
            </a:r>
            <a:endParaRPr lang="bn-IN" sz="32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318216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circle(in)">
                                      <p:cBhvr>
                                        <p:cTn id="7" dur="20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circle(in)">
                                      <p:cBhvr>
                                        <p:cTn id="12" dur="20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624" y="433305"/>
            <a:ext cx="2278968" cy="584775"/>
          </a:xfrm>
          <a:prstGeom prst="rect">
            <a:avLst/>
          </a:prstGeom>
        </p:spPr>
        <p:txBody>
          <a:bodyPr wrap="square">
            <a:spAutoFit/>
          </a:bodyPr>
          <a:lstStyle/>
          <a:p>
            <a:r>
              <a:rPr lang="bn-IN" sz="3200" dirty="0" smtClean="0">
                <a:latin typeface="NikoshBAN" pitchFamily="2" charset="0"/>
                <a:cs typeface="NikoshBAN" pitchFamily="2" charset="0"/>
              </a:rPr>
              <a:t>বিদ্যুৎ উৎপাদনঃ</a:t>
            </a:r>
            <a:endParaRPr lang="bn-IN" sz="3200" dirty="0">
              <a:latin typeface="Narkisim" panose="020E0502050101010101" pitchFamily="34" charset="-79"/>
              <a:cs typeface="Narkisim" panose="020E0502050101010101" pitchFamily="34" charset="-79"/>
            </a:endParaRPr>
          </a:p>
        </p:txBody>
      </p:sp>
      <p:pic>
        <p:nvPicPr>
          <p:cNvPr id="7170" name="Picture 2" descr="C:\Users\Tumpa\Desktop\bi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5909" y="695839"/>
            <a:ext cx="3995224" cy="2202106"/>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Tumpa\Desktop\cull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9827" y="3291840"/>
            <a:ext cx="4132164" cy="227713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5747509"/>
            <a:ext cx="9144000" cy="1077218"/>
          </a:xfrm>
          <a:prstGeom prst="rect">
            <a:avLst/>
          </a:prstGeom>
        </p:spPr>
        <p:txBody>
          <a:bodyPr wrap="square">
            <a:spAutoFit/>
          </a:bodyPr>
          <a:lstStyle/>
          <a:p>
            <a:r>
              <a:rPr lang="bn-IN" sz="3200" dirty="0" smtClean="0">
                <a:latin typeface="NikoshBAN" pitchFamily="2" charset="0"/>
                <a:cs typeface="NikoshBAN" pitchFamily="2" charset="0"/>
              </a:rPr>
              <a:t>পারমানবিক চুল্লীতে তেজস্ক্রিয় মৌল স্থাপন করে  বিদ্যুৎ উৎপাদন করা যায়। </a:t>
            </a:r>
            <a:endParaRPr lang="bn-IN" sz="32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20705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circle(in)">
                                      <p:cBhvr>
                                        <p:cTn id="12" dur="20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171"/>
                                        </p:tgtEl>
                                        <p:attrNameLst>
                                          <p:attrName>style.visibility</p:attrName>
                                        </p:attrNameLst>
                                      </p:cBhvr>
                                      <p:to>
                                        <p:strVal val="visible"/>
                                      </p:to>
                                    </p:set>
                                    <p:animEffect transition="in" filter="circle(in)">
                                      <p:cBhvr>
                                        <p:cTn id="17" dur="2000"/>
                                        <p:tgtEl>
                                          <p:spTgt spid="717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624" y="240909"/>
            <a:ext cx="3502856" cy="584775"/>
          </a:xfrm>
          <a:prstGeom prst="rect">
            <a:avLst/>
          </a:prstGeom>
        </p:spPr>
        <p:txBody>
          <a:bodyPr wrap="square">
            <a:spAutoFit/>
          </a:bodyPr>
          <a:lstStyle/>
          <a:p>
            <a:r>
              <a:rPr lang="bn-IN" sz="3200" dirty="0">
                <a:latin typeface="NikoshBAN" pitchFamily="2" charset="0"/>
                <a:cs typeface="NikoshBAN" pitchFamily="2" charset="0"/>
              </a:rPr>
              <a:t>তেজস্ক্রিয় মৌলের </a:t>
            </a:r>
            <a:r>
              <a:rPr lang="bn-IN" sz="3200" dirty="0" smtClean="0">
                <a:latin typeface="NikoshBAN" pitchFamily="2" charset="0"/>
                <a:cs typeface="NikoshBAN" pitchFamily="2" charset="0"/>
              </a:rPr>
              <a:t>অর্ধায়ুঃ </a:t>
            </a:r>
            <a:endParaRPr lang="en-US" sz="3200" dirty="0">
              <a:latin typeface="NikoshBAN" pitchFamily="2" charset="0"/>
              <a:cs typeface="NikoshBAN" pitchFamily="2" charset="0"/>
            </a:endParaRPr>
          </a:p>
        </p:txBody>
      </p:sp>
      <mc:AlternateContent xmlns:mc="http://schemas.openxmlformats.org/markup-compatibility/2006">
        <mc:Choice xmlns:a14="http://schemas.microsoft.com/office/drawing/2010/main" Requires="a14">
          <p:sp>
            <p:nvSpPr>
              <p:cNvPr id="3" name="Rectangle 2"/>
              <p:cNvSpPr/>
              <p:nvPr/>
            </p:nvSpPr>
            <p:spPr>
              <a:xfrm>
                <a:off x="126610" y="1420250"/>
                <a:ext cx="8890782" cy="5302670"/>
              </a:xfrm>
              <a:prstGeom prst="rect">
                <a:avLst/>
              </a:prstGeom>
            </p:spPr>
            <p:txBody>
              <a:bodyPr wrap="square">
                <a:spAutoFit/>
              </a:bodyPr>
              <a:lstStyle/>
              <a:p>
                <a:r>
                  <a:rPr lang="bn-IN" sz="3200" dirty="0" smtClean="0">
                    <a:latin typeface="NikoshBAN" pitchFamily="2" charset="0"/>
                    <a:cs typeface="NikoshBAN" pitchFamily="2" charset="0"/>
                  </a:rPr>
                  <a:t>যে সময়ে কোনো তেজস্ক্রিয় পদার্থের মোট পরমানুর ঠিক অর্ধেক পরিমাণ ক্ষয়প্রাপ্ত হয়, তাই হল ঐ মৌলের অর্ধায়ু । ধরা যাক কোনো মৌলে ৮০০০০০টি তেজস্ক্রিয় পরমানু আছে। এর অর্ধেক অর্থাৎ ৪০০০০০টি পরমানু ক্ষয় হয়ে কোনো নতুন মৌলে রূপান্তরিত হতে যে সময় লাগে তাই ঐ পদার্থের অর্ধায়ু । অর্ধায়ুর মান মৌলের পরমানুর সংখ্যার উপর নির্ভর করে না। যেকোন সংখ্যক পরমাণুর জন্য একটি বিশেষ তেজস্ক্রিয় মৌলের অর্ধায়ু একটি ধ্রুব সংখ্যা। অর্থাৎ মৌলটির পরবর্তী অর্ধেক সংখ্যক পরমাণু ক্ষয়প্রাপ্ত হতেও সমান সময় লাগে। </a:t>
                </a:r>
                <a:endParaRPr lang="en-US" sz="3200" dirty="0" smtClean="0">
                  <a:latin typeface="NikoshBAN" pitchFamily="2" charset="0"/>
                  <a:cs typeface="NikoshBAN" pitchFamily="2" charset="0"/>
                </a:endParaRPr>
              </a:p>
              <a:p>
                <a:r>
                  <a:rPr lang="bn-IN" sz="3200" dirty="0" smtClean="0">
                    <a:latin typeface="NikoshBAN" pitchFamily="2" charset="0"/>
                    <a:cs typeface="NikoshBAN" pitchFamily="2" charset="0"/>
                  </a:rPr>
                  <a:t>অর্ধায়ু, </a:t>
                </a:r>
                <a14:m>
                  <m:oMath xmlns:m="http://schemas.openxmlformats.org/officeDocument/2006/math">
                    <m:sSub>
                      <m:sSubPr>
                        <m:ctrlPr>
                          <a:rPr lang="bn-IN" sz="3200" i="1" smtClean="0">
                            <a:latin typeface="Cambria Math"/>
                            <a:cs typeface="NikoshBAN" pitchFamily="2" charset="0"/>
                          </a:rPr>
                        </m:ctrlPr>
                      </m:sSubPr>
                      <m:e>
                        <m:r>
                          <a:rPr lang="en-US" sz="3200" b="0" i="1" smtClean="0">
                            <a:latin typeface="Cambria Math"/>
                            <a:cs typeface="NikoshBAN" pitchFamily="2" charset="0"/>
                          </a:rPr>
                          <m:t>𝑇</m:t>
                        </m:r>
                      </m:e>
                      <m:sub>
                        <m:f>
                          <m:fPr>
                            <m:ctrlPr>
                              <a:rPr lang="bn-IN" sz="3200" i="1" smtClean="0">
                                <a:latin typeface="Cambria Math"/>
                                <a:cs typeface="NikoshBAN" pitchFamily="2" charset="0"/>
                              </a:rPr>
                            </m:ctrlPr>
                          </m:fPr>
                          <m:num>
                            <m:r>
                              <a:rPr lang="en-US" sz="3200" b="0" i="1" smtClean="0">
                                <a:latin typeface="Cambria Math"/>
                                <a:cs typeface="NikoshBAN" pitchFamily="2" charset="0"/>
                              </a:rPr>
                              <m:t>1</m:t>
                            </m:r>
                          </m:num>
                          <m:den>
                            <m:r>
                              <a:rPr lang="en-US" sz="3200" b="0" i="1" smtClean="0">
                                <a:latin typeface="Cambria Math"/>
                                <a:cs typeface="NikoshBAN" pitchFamily="2" charset="0"/>
                              </a:rPr>
                              <m:t>2</m:t>
                            </m:r>
                          </m:den>
                        </m:f>
                      </m:sub>
                    </m:sSub>
                  </m:oMath>
                </a14:m>
                <a:r>
                  <a:rPr lang="en-US" sz="3200" dirty="0" smtClean="0">
                    <a:latin typeface="NikoshBAN" pitchFamily="2" charset="0"/>
                    <a:cs typeface="NikoshBAN" pitchFamily="2" charset="0"/>
                  </a:rPr>
                  <a:t> </a:t>
                </a:r>
                <a:r>
                  <a:rPr lang="en-US" sz="3200" dirty="0" smtClean="0">
                    <a:latin typeface="Times New Roman" pitchFamily="18" charset="0"/>
                    <a:cs typeface="Times New Roman" pitchFamily="18" charset="0"/>
                  </a:rPr>
                  <a:t>= </a:t>
                </a:r>
                <a14:m>
                  <m:oMath xmlns:m="http://schemas.openxmlformats.org/officeDocument/2006/math">
                    <m:f>
                      <m:fPr>
                        <m:ctrlPr>
                          <a:rPr lang="en-US" sz="3200" i="1" smtClean="0">
                            <a:latin typeface="Cambria Math"/>
                            <a:cs typeface="Times New Roman" pitchFamily="18" charset="0"/>
                          </a:rPr>
                        </m:ctrlPr>
                      </m:fPr>
                      <m:num>
                        <m:r>
                          <a:rPr lang="en-US" sz="3200" b="0" i="1" smtClean="0">
                            <a:latin typeface="Cambria Math"/>
                            <a:cs typeface="Times New Roman" pitchFamily="18" charset="0"/>
                          </a:rPr>
                          <m:t>0</m:t>
                        </m:r>
                        <m:r>
                          <a:rPr lang="en-US" sz="3200" b="0" i="1" smtClean="0">
                            <a:latin typeface="Cambria Math"/>
                            <a:cs typeface="Times New Roman" pitchFamily="18" charset="0"/>
                          </a:rPr>
                          <m:t>.</m:t>
                        </m:r>
                        <m:r>
                          <a:rPr lang="en-US" sz="3200" b="0" i="1" smtClean="0">
                            <a:latin typeface="Cambria Math"/>
                            <a:cs typeface="Times New Roman" pitchFamily="18" charset="0"/>
                          </a:rPr>
                          <m:t>693</m:t>
                        </m:r>
                      </m:num>
                      <m:den>
                        <m:r>
                          <m:rPr>
                            <m:sty m:val="p"/>
                          </m:rPr>
                          <a:rPr lang="el-GR" sz="3200" i="1" smtClean="0">
                            <a:latin typeface="Cambria Math"/>
                            <a:cs typeface="Times New Roman" pitchFamily="18" charset="0"/>
                          </a:rPr>
                          <m:t>λ</m:t>
                        </m:r>
                      </m:den>
                    </m:f>
                  </m:oMath>
                </a14:m>
                <a:r>
                  <a:rPr lang="en-US" sz="3200" dirty="0" smtClean="0">
                    <a:latin typeface="NikoshBAN" pitchFamily="2" charset="0"/>
                    <a:cs typeface="NikoshBAN" pitchFamily="2" charset="0"/>
                  </a:rPr>
                  <a:t> </a:t>
                </a:r>
              </a:p>
              <a:p>
                <a:r>
                  <a:rPr lang="bn-IN" sz="3200" dirty="0">
                    <a:ln w="0"/>
                    <a:latin typeface="NikoshBAN" pitchFamily="2" charset="0"/>
                    <a:cs typeface="NikoshBAN" pitchFamily="2" charset="0"/>
                  </a:rPr>
                  <a:t>তেজস্ক্রিয় ক্ষয় সূত্র হল </a:t>
                </a:r>
                <a:r>
                  <a:rPr lang="en-US" sz="3200" dirty="0">
                    <a:ln w="0"/>
                    <a:latin typeface="Times New Roman" pitchFamily="18" charset="0"/>
                    <a:cs typeface="Times New Roman" pitchFamily="18" charset="0"/>
                  </a:rPr>
                  <a:t>N = </a:t>
                </a:r>
                <a14:m>
                  <m:oMath xmlns:m="http://schemas.openxmlformats.org/officeDocument/2006/math">
                    <m:sSub>
                      <m:sSubPr>
                        <m:ctrlPr>
                          <a:rPr lang="en-US" sz="3200" i="1">
                            <a:ln w="0"/>
                            <a:latin typeface="Cambria Math"/>
                            <a:cs typeface="Times New Roman" pitchFamily="18" charset="0"/>
                          </a:rPr>
                        </m:ctrlPr>
                      </m:sSubPr>
                      <m:e>
                        <m:r>
                          <a:rPr lang="en-US" sz="3200" i="1">
                            <a:ln w="0"/>
                            <a:latin typeface="Cambria Math"/>
                            <a:cs typeface="Times New Roman" pitchFamily="18" charset="0"/>
                          </a:rPr>
                          <m:t>𝑁</m:t>
                        </m:r>
                      </m:e>
                      <m:sub>
                        <m:r>
                          <a:rPr lang="en-US" sz="3200" i="1">
                            <a:ln w="0"/>
                            <a:latin typeface="Cambria Math"/>
                            <a:cs typeface="Times New Roman" pitchFamily="18" charset="0"/>
                          </a:rPr>
                          <m:t>0</m:t>
                        </m:r>
                      </m:sub>
                    </m:sSub>
                    <m:sSup>
                      <m:sSupPr>
                        <m:ctrlPr>
                          <a:rPr lang="en-US" sz="3200" i="1">
                            <a:ln w="0"/>
                            <a:latin typeface="Cambria Math"/>
                            <a:cs typeface="Times New Roman" pitchFamily="18" charset="0"/>
                          </a:rPr>
                        </m:ctrlPr>
                      </m:sSupPr>
                      <m:e>
                        <m:r>
                          <a:rPr lang="en-US" sz="3200" i="1">
                            <a:ln w="0"/>
                            <a:latin typeface="Cambria Math"/>
                            <a:cs typeface="Times New Roman" pitchFamily="18" charset="0"/>
                          </a:rPr>
                          <m:t>𝑒</m:t>
                        </m:r>
                      </m:e>
                      <m:sup>
                        <m:r>
                          <a:rPr lang="en-US" sz="3200" i="1">
                            <a:ln w="0"/>
                            <a:latin typeface="Cambria Math"/>
                            <a:cs typeface="Times New Roman" pitchFamily="18" charset="0"/>
                          </a:rPr>
                          <m:t>−</m:t>
                        </m:r>
                        <m:r>
                          <m:rPr>
                            <m:sty m:val="p"/>
                          </m:rPr>
                          <a:rPr lang="el-GR" sz="3200" i="1">
                            <a:ln w="0"/>
                            <a:latin typeface="Cambria Math"/>
                            <a:cs typeface="Times New Roman" pitchFamily="18" charset="0"/>
                          </a:rPr>
                          <m:t>λ</m:t>
                        </m:r>
                        <m:r>
                          <a:rPr lang="en-US" sz="3200" i="1">
                            <a:ln w="0"/>
                            <a:latin typeface="Cambria Math"/>
                            <a:cs typeface="Times New Roman" pitchFamily="18" charset="0"/>
                          </a:rPr>
                          <m:t>𝑡</m:t>
                        </m:r>
                      </m:sup>
                    </m:sSup>
                  </m:oMath>
                </a14:m>
                <a:endParaRPr lang="en-US" sz="3200" dirty="0">
                  <a:latin typeface="NikoshBAN" pitchFamily="2" charset="0"/>
                  <a:cs typeface="NikoshBAN" pitchFamily="2" charset="0"/>
                </a:endParaRPr>
              </a:p>
            </p:txBody>
          </p:sp>
        </mc:Choice>
        <mc:Fallback>
          <p:sp>
            <p:nvSpPr>
              <p:cNvPr id="3" name="Rectangle 2"/>
              <p:cNvSpPr>
                <a:spLocks noRot="1" noChangeAspect="1" noMove="1" noResize="1" noEditPoints="1" noAdjustHandles="1" noChangeArrowheads="1" noChangeShapeType="1" noTextEdit="1"/>
              </p:cNvSpPr>
              <p:nvPr/>
            </p:nvSpPr>
            <p:spPr>
              <a:xfrm>
                <a:off x="126610" y="1420250"/>
                <a:ext cx="8890782" cy="5302670"/>
              </a:xfrm>
              <a:prstGeom prst="rect">
                <a:avLst/>
              </a:prstGeom>
              <a:blipFill rotWithShape="1">
                <a:blip r:embed="rId2"/>
                <a:stretch>
                  <a:fillRect l="-1783" t="-1494" b="-2184"/>
                </a:stretch>
              </a:blipFill>
            </p:spPr>
            <p:txBody>
              <a:bodyPr/>
              <a:lstStyle/>
              <a:p>
                <a:r>
                  <a:rPr lang="en-US">
                    <a:noFill/>
                  </a:rPr>
                  <a:t> </a:t>
                </a:r>
              </a:p>
            </p:txBody>
          </p:sp>
        </mc:Fallback>
      </mc:AlternateContent>
    </p:spTree>
    <p:extLst>
      <p:ext uri="{BB962C8B-B14F-4D97-AF65-F5344CB8AC3E}">
        <p14:creationId xmlns:p14="http://schemas.microsoft.com/office/powerpoint/2010/main" val="58252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623" y="240909"/>
            <a:ext cx="8707903" cy="1077218"/>
          </a:xfrm>
          <a:prstGeom prst="rect">
            <a:avLst/>
          </a:prstGeom>
        </p:spPr>
        <p:txBody>
          <a:bodyPr wrap="square">
            <a:spAutoFit/>
          </a:bodyPr>
          <a:lstStyle/>
          <a:p>
            <a:r>
              <a:rPr lang="bn-IN" sz="3200" dirty="0" smtClean="0">
                <a:latin typeface="NikoshBAN" pitchFamily="2" charset="0"/>
                <a:cs typeface="NikoshBAN" pitchFamily="2" charset="0"/>
              </a:rPr>
              <a:t>সমস্যাঃ রেডিয়ামের অর্ধায়ু</a:t>
            </a:r>
            <a:r>
              <a:rPr lang="en-US" sz="3200" dirty="0" smtClean="0">
                <a:latin typeface="Times New Roman" pitchFamily="18" charset="0"/>
                <a:cs typeface="Times New Roman" pitchFamily="18" charset="0"/>
              </a:rPr>
              <a:t> 3.82</a:t>
            </a:r>
            <a:r>
              <a:rPr lang="bn-IN" sz="3200" dirty="0" smtClean="0">
                <a:latin typeface="NikoshBAN" pitchFamily="2" charset="0"/>
                <a:cs typeface="NikoshBAN" pitchFamily="2" charset="0"/>
              </a:rPr>
              <a:t> দিন হলে এর মোট পরমানুর তিন-চতুর্থাংশ ক্ষয় হতে কত সময় লাগবে?  </a:t>
            </a:r>
            <a:endParaRPr lang="en-US" sz="3200" dirty="0">
              <a:latin typeface="NikoshBAN" pitchFamily="2" charset="0"/>
              <a:cs typeface="NikoshBAN" pitchFamily="2" charset="0"/>
            </a:endParaRPr>
          </a:p>
        </p:txBody>
      </p:sp>
      <mc:AlternateContent xmlns:mc="http://schemas.openxmlformats.org/markup-compatibility/2006">
        <mc:Choice xmlns:a14="http://schemas.microsoft.com/office/drawing/2010/main" Requires="a14">
          <p:sp>
            <p:nvSpPr>
              <p:cNvPr id="3" name="Rectangle 2"/>
              <p:cNvSpPr/>
              <p:nvPr/>
            </p:nvSpPr>
            <p:spPr>
              <a:xfrm>
                <a:off x="0" y="1605475"/>
                <a:ext cx="9144000" cy="4641720"/>
              </a:xfrm>
              <a:prstGeom prst="rect">
                <a:avLst/>
              </a:prstGeom>
            </p:spPr>
            <p:txBody>
              <a:bodyPr wrap="square">
                <a:spAutoFit/>
              </a:bodyPr>
              <a:lstStyle/>
              <a:p>
                <a:r>
                  <a:rPr lang="bn-IN" sz="3200" dirty="0" smtClean="0">
                    <a:latin typeface="NikoshBAN" pitchFamily="2" charset="0"/>
                    <a:cs typeface="NikoshBAN" pitchFamily="2" charset="0"/>
                  </a:rPr>
                  <a:t>সমাধান,</a:t>
                </a:r>
              </a:p>
              <a:p>
                <a:r>
                  <a:rPr lang="bn-IN" sz="3200" dirty="0" smtClean="0">
                    <a:latin typeface="NikoshBAN" pitchFamily="2" charset="0"/>
                    <a:cs typeface="NikoshBAN" pitchFamily="2" charset="0"/>
                  </a:rPr>
                  <a:t> দেওয়া আছে,  রেডিয়ামের অর্ধায়ু</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3.82 </a:t>
                </a:r>
                <a:r>
                  <a:rPr lang="bn-IN" sz="3200" dirty="0" smtClean="0">
                    <a:latin typeface="NikoshBAN" pitchFamily="2" charset="0"/>
                    <a:cs typeface="NikoshBAN" pitchFamily="2" charset="0"/>
                  </a:rPr>
                  <a:t> দিন </a:t>
                </a:r>
              </a:p>
              <a:p>
                <a:r>
                  <a:rPr lang="bn-IN" sz="3200" dirty="0">
                    <a:latin typeface="NikoshBAN" pitchFamily="2" charset="0"/>
                    <a:cs typeface="NikoshBAN" pitchFamily="2" charset="0"/>
                  </a:rPr>
                  <a:t> </a:t>
                </a:r>
                <a:r>
                  <a:rPr lang="bn-IN" sz="3200" dirty="0" smtClean="0">
                    <a:latin typeface="NikoshBAN" pitchFamily="2" charset="0"/>
                    <a:cs typeface="NikoshBAN" pitchFamily="2" charset="0"/>
                  </a:rPr>
                  <a:t>অর্থাৎ, </a:t>
                </a:r>
                <a:endParaRPr lang="en-US" sz="3200" dirty="0" smtClean="0">
                  <a:latin typeface="NikoshBAN" pitchFamily="2" charset="0"/>
                  <a:cs typeface="NikoshBAN" pitchFamily="2" charset="0"/>
                </a:endParaRPr>
              </a:p>
              <a:p>
                <a:r>
                  <a:rPr lang="bn-IN" sz="3200" dirty="0" smtClean="0">
                    <a:latin typeface="NikoshBAN" pitchFamily="2" charset="0"/>
                    <a:cs typeface="NikoshBAN" pitchFamily="2" charset="0"/>
                  </a:rPr>
                  <a:t>রেডিয়ামের মোট পরমানু </a:t>
                </a:r>
                <a:r>
                  <a:rPr lang="en-US" sz="3200" dirty="0" smtClean="0">
                    <a:latin typeface="NikoshBAN" pitchFamily="2" charset="0"/>
                    <a:cs typeface="NikoshBAN" pitchFamily="2" charset="0"/>
                  </a:rPr>
                  <a:t> </a:t>
                </a:r>
                <a14:m>
                  <m:oMath xmlns:m="http://schemas.openxmlformats.org/officeDocument/2006/math">
                    <m:f>
                      <m:fPr>
                        <m:ctrlPr>
                          <a:rPr lang="bn-IN" sz="3200" i="1" smtClean="0">
                            <a:latin typeface="Cambria Math"/>
                            <a:cs typeface="NikoshBAN" pitchFamily="2" charset="0"/>
                          </a:rPr>
                        </m:ctrlPr>
                      </m:fPr>
                      <m:num>
                        <m:r>
                          <a:rPr lang="en-US" sz="3200" b="0" i="1" smtClean="0">
                            <a:latin typeface="Cambria Math"/>
                            <a:cs typeface="NikoshBAN" pitchFamily="2" charset="0"/>
                          </a:rPr>
                          <m:t>1</m:t>
                        </m:r>
                      </m:num>
                      <m:den>
                        <m:r>
                          <a:rPr lang="en-US" sz="3200" b="0" i="1" smtClean="0">
                            <a:latin typeface="Cambria Math"/>
                            <a:cs typeface="NikoshBAN" pitchFamily="2" charset="0"/>
                          </a:rPr>
                          <m:t>2</m:t>
                        </m:r>
                      </m:den>
                    </m:f>
                  </m:oMath>
                </a14:m>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অংশ ক্ষয় হতে সময় লাগে </a:t>
                </a:r>
                <a:r>
                  <a:rPr lang="en-US" sz="3200" dirty="0">
                    <a:latin typeface="Times New Roman" pitchFamily="18" charset="0"/>
                    <a:cs typeface="Times New Roman" pitchFamily="18" charset="0"/>
                  </a:rPr>
                  <a:t>3.82 </a:t>
                </a:r>
                <a:r>
                  <a:rPr lang="bn-IN" sz="3200" dirty="0" smtClean="0">
                    <a:latin typeface="NikoshBAN" pitchFamily="2" charset="0"/>
                    <a:cs typeface="NikoshBAN" pitchFamily="2" charset="0"/>
                  </a:rPr>
                  <a:t>দিন। </a:t>
                </a:r>
              </a:p>
              <a:p>
                <a:r>
                  <a:rPr lang="bn-IN" sz="3200" dirty="0" smtClean="0">
                    <a:latin typeface="NikoshBAN" pitchFamily="2" charset="0"/>
                    <a:cs typeface="NikoshBAN" pitchFamily="2" charset="0"/>
                  </a:rPr>
                  <a:t>আবার, </a:t>
                </a:r>
                <a:endParaRPr lang="en-US" sz="3200" dirty="0" smtClean="0">
                  <a:latin typeface="NikoshBAN" pitchFamily="2" charset="0"/>
                  <a:cs typeface="NikoshBAN" pitchFamily="2" charset="0"/>
                </a:endParaRPr>
              </a:p>
              <a:p>
                <a:r>
                  <a:rPr lang="bn-IN" sz="3200" dirty="0" smtClean="0">
                    <a:latin typeface="NikoshBAN" pitchFamily="2" charset="0"/>
                    <a:cs typeface="NikoshBAN" pitchFamily="2" charset="0"/>
                  </a:rPr>
                  <a:t>রেডিয়ামের মোট পরমাণূর</a:t>
                </a:r>
                <a:r>
                  <a:rPr lang="bn-IN" sz="3200" dirty="0">
                    <a:cs typeface="NikoshBAN" pitchFamily="2" charset="0"/>
                  </a:rPr>
                  <a:t> </a:t>
                </a:r>
                <a14:m>
                  <m:oMath xmlns:m="http://schemas.openxmlformats.org/officeDocument/2006/math">
                    <m:f>
                      <m:fPr>
                        <m:ctrlPr>
                          <a:rPr lang="bn-IN" sz="3200" i="1">
                            <a:latin typeface="Cambria Math"/>
                            <a:cs typeface="NikoshBAN" pitchFamily="2" charset="0"/>
                          </a:rPr>
                        </m:ctrlPr>
                      </m:fPr>
                      <m:num>
                        <m:r>
                          <a:rPr lang="en-US" sz="3200" i="1">
                            <a:latin typeface="Cambria Math"/>
                            <a:cs typeface="NikoshBAN" pitchFamily="2" charset="0"/>
                          </a:rPr>
                          <m:t>1</m:t>
                        </m:r>
                      </m:num>
                      <m:den>
                        <m:r>
                          <a:rPr lang="en-US" sz="3200" b="0" i="1" smtClean="0">
                            <a:latin typeface="Cambria Math"/>
                            <a:cs typeface="NikoshBAN" pitchFamily="2" charset="0"/>
                          </a:rPr>
                          <m:t>4</m:t>
                        </m:r>
                      </m:den>
                    </m:f>
                  </m:oMath>
                </a14:m>
                <a:r>
                  <a:rPr lang="bn-IN" sz="3200" dirty="0" smtClean="0">
                    <a:latin typeface="NikoshBAN" pitchFamily="2" charset="0"/>
                    <a:cs typeface="NikoshBAN" pitchFamily="2" charset="0"/>
                  </a:rPr>
                  <a:t> অংশ ক্ষয় হতে সময়</a:t>
                </a:r>
                <a:r>
                  <a:rPr lang="en-US" sz="3200" dirty="0">
                    <a:latin typeface="Times New Roman" pitchFamily="18" charset="0"/>
                    <a:cs typeface="Times New Roman" pitchFamily="18" charset="0"/>
                  </a:rPr>
                  <a:t> 3.82</a:t>
                </a:r>
                <a:r>
                  <a:rPr lang="bn-IN" sz="3200" dirty="0" smtClean="0">
                    <a:latin typeface="NikoshBAN" pitchFamily="2" charset="0"/>
                    <a:cs typeface="NikoshBAN" pitchFamily="2" charset="0"/>
                  </a:rPr>
                  <a:t> লাগে দিন। </a:t>
                </a:r>
              </a:p>
              <a:p>
                <a:r>
                  <a:rPr lang="bn-IN" sz="3200" dirty="0">
                    <a:latin typeface="NikoshBAN" pitchFamily="2" charset="0"/>
                    <a:cs typeface="NikoshBAN" pitchFamily="2" charset="0"/>
                  </a:rPr>
                  <a:t> অর্থাৎ</a:t>
                </a:r>
                <a:r>
                  <a:rPr lang="bn-IN" sz="3200" dirty="0" smtClean="0">
                    <a:latin typeface="NikoshBAN" pitchFamily="2" charset="0"/>
                    <a:cs typeface="NikoshBAN" pitchFamily="2" charset="0"/>
                  </a:rPr>
                  <a:t>,</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 </a:t>
                </a:r>
                <a:r>
                  <a:rPr lang="bn-IN" sz="3200" dirty="0" smtClean="0">
                    <a:cs typeface="NikoshBAN" pitchFamily="2" charset="0"/>
                  </a:rPr>
                  <a:t> </a:t>
                </a:r>
                <a14:m>
                  <m:oMath xmlns:m="http://schemas.openxmlformats.org/officeDocument/2006/math">
                    <m:f>
                      <m:fPr>
                        <m:ctrlPr>
                          <a:rPr lang="bn-IN" sz="3200" i="1">
                            <a:latin typeface="Cambria Math"/>
                            <a:cs typeface="NikoshBAN" pitchFamily="2" charset="0"/>
                          </a:rPr>
                        </m:ctrlPr>
                      </m:fPr>
                      <m:num>
                        <m:r>
                          <a:rPr lang="en-US" sz="3200" i="1">
                            <a:latin typeface="Cambria Math"/>
                            <a:cs typeface="NikoshBAN" pitchFamily="2" charset="0"/>
                          </a:rPr>
                          <m:t>1</m:t>
                        </m:r>
                      </m:num>
                      <m:den>
                        <m:r>
                          <a:rPr lang="en-US" sz="3200" i="1">
                            <a:latin typeface="Cambria Math"/>
                            <a:cs typeface="NikoshBAN" pitchFamily="2" charset="0"/>
                          </a:rPr>
                          <m:t>2</m:t>
                        </m:r>
                      </m:den>
                    </m:f>
                  </m:oMath>
                </a14:m>
                <a:r>
                  <a:rPr lang="en-US" sz="3200" dirty="0" smtClean="0">
                    <a:latin typeface="NikoshBAN" pitchFamily="2" charset="0"/>
                    <a:cs typeface="NikoshBAN" pitchFamily="2" charset="0"/>
                  </a:rPr>
                  <a:t>+</a:t>
                </a:r>
                <a:r>
                  <a:rPr lang="bn-IN" sz="3200" dirty="0">
                    <a:cs typeface="NikoshBAN" pitchFamily="2" charset="0"/>
                  </a:rPr>
                  <a:t> </a:t>
                </a:r>
                <a14:m>
                  <m:oMath xmlns:m="http://schemas.openxmlformats.org/officeDocument/2006/math">
                    <m:f>
                      <m:fPr>
                        <m:ctrlPr>
                          <a:rPr lang="bn-IN" sz="3200" i="1">
                            <a:latin typeface="Cambria Math"/>
                            <a:cs typeface="NikoshBAN" pitchFamily="2" charset="0"/>
                          </a:rPr>
                        </m:ctrlPr>
                      </m:fPr>
                      <m:num>
                        <m:r>
                          <a:rPr lang="en-US" sz="3200" i="1">
                            <a:latin typeface="Cambria Math"/>
                            <a:cs typeface="NikoshBAN" pitchFamily="2" charset="0"/>
                          </a:rPr>
                          <m:t>1</m:t>
                        </m:r>
                      </m:num>
                      <m:den>
                        <m:r>
                          <a:rPr lang="en-US" sz="3200" b="0" i="1" smtClean="0">
                            <a:latin typeface="Cambria Math"/>
                            <a:cs typeface="NikoshBAN" pitchFamily="2" charset="0"/>
                          </a:rPr>
                          <m:t>4</m:t>
                        </m:r>
                      </m:den>
                    </m:f>
                  </m:oMath>
                </a14:m>
                <a:r>
                  <a:rPr lang="en-US" sz="3200" dirty="0" smtClean="0">
                    <a:latin typeface="NikoshBAN" pitchFamily="2" charset="0"/>
                    <a:cs typeface="NikoshBAN" pitchFamily="2" charset="0"/>
                  </a:rPr>
                  <a:t> </a:t>
                </a:r>
                <a:r>
                  <a:rPr lang="en-US" sz="3200" dirty="0" smtClean="0">
                    <a:latin typeface="Times New Roman" pitchFamily="18" charset="0"/>
                    <a:cs typeface="Times New Roman" pitchFamily="18" charset="0"/>
                  </a:rPr>
                  <a:t>= </a:t>
                </a:r>
                <a:r>
                  <a:rPr lang="en-US" sz="3200" dirty="0" smtClean="0">
                    <a:latin typeface="NikoshBAN" pitchFamily="2" charset="0"/>
                    <a:cs typeface="NikoshBAN" pitchFamily="2" charset="0"/>
                  </a:rPr>
                  <a:t> </a:t>
                </a:r>
                <a14:m>
                  <m:oMath xmlns:m="http://schemas.openxmlformats.org/officeDocument/2006/math">
                    <m:f>
                      <m:fPr>
                        <m:ctrlPr>
                          <a:rPr lang="bn-IN" sz="3200" i="1">
                            <a:latin typeface="Cambria Math"/>
                            <a:cs typeface="NikoshBAN" pitchFamily="2" charset="0"/>
                          </a:rPr>
                        </m:ctrlPr>
                      </m:fPr>
                      <m:num>
                        <m:r>
                          <a:rPr lang="en-US" sz="3200" b="0" i="1" smtClean="0">
                            <a:latin typeface="Cambria Math"/>
                            <a:cs typeface="NikoshBAN" pitchFamily="2" charset="0"/>
                          </a:rPr>
                          <m:t>3</m:t>
                        </m:r>
                      </m:num>
                      <m:den>
                        <m:r>
                          <a:rPr lang="en-US" sz="3200" b="0" i="1" smtClean="0">
                            <a:latin typeface="Cambria Math"/>
                            <a:cs typeface="NikoshBAN" pitchFamily="2" charset="0"/>
                          </a:rPr>
                          <m:t>4</m:t>
                        </m:r>
                      </m:den>
                    </m:f>
                  </m:oMath>
                </a14:m>
                <a:r>
                  <a:rPr lang="bn-IN" sz="3200" dirty="0">
                    <a:latin typeface="NikoshBAN" pitchFamily="2" charset="0"/>
                    <a:cs typeface="NikoshBAN" pitchFamily="2" charset="0"/>
                  </a:rPr>
                  <a:t>অংশ ক্ষয় হতে সময় লাগে </a:t>
                </a:r>
                <a:r>
                  <a:rPr lang="en-US" sz="3200" dirty="0">
                    <a:latin typeface="NikoshBAN" pitchFamily="2" charset="0"/>
                    <a:cs typeface="NikoshBAN" pitchFamily="2" charset="0"/>
                  </a:rPr>
                  <a:t>(</a:t>
                </a:r>
                <a:r>
                  <a:rPr lang="en-US" sz="3200" dirty="0" smtClean="0">
                    <a:latin typeface="Times New Roman" pitchFamily="18" charset="0"/>
                    <a:cs typeface="Times New Roman" pitchFamily="18" charset="0"/>
                  </a:rPr>
                  <a:t>3.82+3.82) </a:t>
                </a:r>
                <a:r>
                  <a:rPr lang="bn-IN" sz="3200" dirty="0" smtClean="0">
                    <a:latin typeface="NikoshBAN" pitchFamily="2" charset="0"/>
                    <a:cs typeface="NikoshBAN" pitchFamily="2" charset="0"/>
                  </a:rPr>
                  <a:t>দিন</a:t>
                </a:r>
                <a:endParaRPr lang="bn-IN" sz="3200" dirty="0">
                  <a:latin typeface="NikoshBAN" pitchFamily="2" charset="0"/>
                  <a:cs typeface="NikoshBAN" pitchFamily="2" charset="0"/>
                </a:endParaRPr>
              </a:p>
              <a:p>
                <a:r>
                  <a:rPr lang="en-US" sz="3200" dirty="0" smtClean="0">
                    <a:latin typeface="NikoshBAN" pitchFamily="2" charset="0"/>
                    <a:cs typeface="NikoshBAN" pitchFamily="2" charset="0"/>
                  </a:rPr>
                  <a:t>  </a:t>
                </a:r>
                <a:r>
                  <a:rPr lang="en-US" sz="3200" dirty="0" smtClean="0">
                    <a:latin typeface="Times New Roman" pitchFamily="18" charset="0"/>
                    <a:cs typeface="Times New Roman" pitchFamily="18" charset="0"/>
                  </a:rPr>
                  <a:t>= 7.64</a:t>
                </a:r>
                <a:r>
                  <a:rPr lang="bn-IN" sz="3200" dirty="0">
                    <a:latin typeface="NikoshBAN" pitchFamily="2" charset="0"/>
                    <a:cs typeface="NikoshBAN" pitchFamily="2" charset="0"/>
                  </a:rPr>
                  <a:t> </a:t>
                </a:r>
                <a:r>
                  <a:rPr lang="bn-IN" sz="3200" dirty="0" smtClean="0">
                    <a:latin typeface="NikoshBAN" pitchFamily="2" charset="0"/>
                    <a:cs typeface="NikoshBAN" pitchFamily="2" charset="0"/>
                  </a:rPr>
                  <a:t>দিন</a:t>
                </a:r>
                <a:r>
                  <a:rPr lang="en-US" sz="3200" dirty="0" smtClean="0">
                    <a:latin typeface="NikoshBAN" pitchFamily="2" charset="0"/>
                    <a:cs typeface="NikoshBAN" pitchFamily="2" charset="0"/>
                  </a:rPr>
                  <a:t> Ans. </a:t>
                </a:r>
                <a:endParaRPr lang="en-US" sz="3200" dirty="0">
                  <a:latin typeface="NikoshBAN" pitchFamily="2" charset="0"/>
                  <a:cs typeface="NikoshBAN" pitchFamily="2" charset="0"/>
                </a:endParaRPr>
              </a:p>
            </p:txBody>
          </p:sp>
        </mc:Choice>
        <mc:Fallback>
          <p:sp>
            <p:nvSpPr>
              <p:cNvPr id="3" name="Rectangle 2"/>
              <p:cNvSpPr>
                <a:spLocks noRot="1" noChangeAspect="1" noMove="1" noResize="1" noEditPoints="1" noAdjustHandles="1" noChangeArrowheads="1" noChangeShapeType="1" noTextEdit="1"/>
              </p:cNvSpPr>
              <p:nvPr/>
            </p:nvSpPr>
            <p:spPr>
              <a:xfrm>
                <a:off x="0" y="1605475"/>
                <a:ext cx="9144000" cy="4641720"/>
              </a:xfrm>
              <a:prstGeom prst="rect">
                <a:avLst/>
              </a:prstGeom>
              <a:blipFill rotWithShape="1">
                <a:blip r:embed="rId2"/>
                <a:stretch>
                  <a:fillRect l="-1667" t="-1706" b="-3412"/>
                </a:stretch>
              </a:blipFill>
            </p:spPr>
            <p:txBody>
              <a:bodyPr/>
              <a:lstStyle/>
              <a:p>
                <a:r>
                  <a:rPr lang="en-US">
                    <a:noFill/>
                  </a:rPr>
                  <a:t> </a:t>
                </a:r>
              </a:p>
            </p:txBody>
          </p:sp>
        </mc:Fallback>
      </mc:AlternateContent>
    </p:spTree>
    <p:extLst>
      <p:ext uri="{BB962C8B-B14F-4D97-AF65-F5344CB8AC3E}">
        <p14:creationId xmlns:p14="http://schemas.microsoft.com/office/powerpoint/2010/main" val="404592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73"/>
          <p:cNvSpPr txBox="1"/>
          <p:nvPr/>
        </p:nvSpPr>
        <p:spPr>
          <a:xfrm>
            <a:off x="3208556" y="198636"/>
            <a:ext cx="2729133" cy="923330"/>
          </a:xfrm>
          <a:prstGeom prst="rect">
            <a:avLst/>
          </a:prstGeom>
          <a:no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দলীয় কাজ</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
        <p:nvSpPr>
          <p:cNvPr id="4" name="Rectangle 3"/>
          <p:cNvSpPr/>
          <p:nvPr/>
        </p:nvSpPr>
        <p:spPr>
          <a:xfrm>
            <a:off x="162900" y="4303675"/>
            <a:ext cx="8820443" cy="1077218"/>
          </a:xfrm>
          <a:prstGeom prst="rect">
            <a:avLst/>
          </a:prstGeom>
        </p:spPr>
        <p:txBody>
          <a:bodyPr wrap="square">
            <a:spAutoFit/>
          </a:bodyPr>
          <a:lstStyle/>
          <a:p>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প্রশ্নঃ </a:t>
            </a:r>
            <a:r>
              <a:rPr lang="bn-IN" sz="3200" dirty="0" smtClean="0">
                <a:latin typeface="NikoshBAN" pitchFamily="2" charset="0"/>
                <a:cs typeface="NikoshBAN" pitchFamily="2" charset="0"/>
              </a:rPr>
              <a:t>এক খন্ড রেডনের </a:t>
            </a:r>
            <a:r>
              <a:rPr lang="en-US" sz="3200" dirty="0" smtClean="0">
                <a:latin typeface="Times New Roman" pitchFamily="18" charset="0"/>
                <a:cs typeface="Times New Roman" pitchFamily="18" charset="0"/>
              </a:rPr>
              <a:t>60% </a:t>
            </a:r>
            <a:r>
              <a:rPr lang="bn-IN" sz="3200" dirty="0" smtClean="0">
                <a:latin typeface="NikoshBAN" pitchFamily="2" charset="0"/>
                <a:cs typeface="NikoshBAN" pitchFamily="2" charset="0"/>
              </a:rPr>
              <a:t>ক্ষয় হতে কত সময় লাগবে? রেডনের অর্ধায়ু</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3.82</a:t>
            </a:r>
            <a:r>
              <a:rPr lang="bn-IN"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 দিন। </a:t>
            </a:r>
            <a:endParaRPr lang="bn-IN" sz="3200" dirty="0">
              <a:latin typeface="NikoshBAN" pitchFamily="2" charset="0"/>
              <a:cs typeface="NikoshBAN" pitchFamily="2" charset="0"/>
            </a:endParaRPr>
          </a:p>
        </p:txBody>
      </p:sp>
      <p:pic>
        <p:nvPicPr>
          <p:cNvPr id="1026" name="Picture 2" descr="C:\Users\Tumpa\Desktop\dol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0323" y="1071590"/>
            <a:ext cx="4895557" cy="2542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23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additive="base">
                                        <p:cTn id="7" dur="500" fill="hold"/>
                                        <p:tgtEl>
                                          <p:spTgt spid="74"/>
                                        </p:tgtEl>
                                        <p:attrNameLst>
                                          <p:attrName>ppt_x</p:attrName>
                                        </p:attrNameLst>
                                      </p:cBhvr>
                                      <p:tavLst>
                                        <p:tav tm="0">
                                          <p:val>
                                            <p:strVal val="#ppt_x"/>
                                          </p:val>
                                        </p:tav>
                                        <p:tav tm="100000">
                                          <p:val>
                                            <p:strVal val="#ppt_x"/>
                                          </p:val>
                                        </p:tav>
                                      </p:tavLst>
                                    </p:anim>
                                    <p:anim calcmode="lin" valueType="num">
                                      <p:cBhvr additive="base">
                                        <p:cTn id="8"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circle(in)">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270" y="3025588"/>
            <a:ext cx="6322306" cy="584775"/>
          </a:xfrm>
          <a:prstGeom prst="rect">
            <a:avLst/>
          </a:prstGeom>
        </p:spPr>
        <p:txBody>
          <a:bodyPr wrap="square">
            <a:spAutoFit/>
          </a:bodyPr>
          <a:lstStyle/>
          <a:p>
            <a:r>
              <a:rPr lang="bn-IN" sz="3200" dirty="0" smtClean="0">
                <a:latin typeface="NikoshBAN" pitchFamily="2" charset="0"/>
                <a:cs typeface="NikoshBAN" pitchFamily="2" charset="0"/>
              </a:rPr>
              <a:t>প্রশ্নঃ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তেজস্ক্রিয়তার তিনটি ব্যবহার বল।</a:t>
            </a:r>
            <a:endParaRPr lang="bn-IN" sz="3200" dirty="0">
              <a:latin typeface="Narkisim" panose="020E0502050101010101" pitchFamily="34" charset="-79"/>
              <a:cs typeface="Narkisim" panose="020E0502050101010101" pitchFamily="34" charset="-79"/>
            </a:endParaRPr>
          </a:p>
        </p:txBody>
      </p:sp>
      <p:sp>
        <p:nvSpPr>
          <p:cNvPr id="3" name="TextBox 2"/>
          <p:cNvSpPr txBox="1"/>
          <p:nvPr/>
        </p:nvSpPr>
        <p:spPr>
          <a:xfrm>
            <a:off x="3208556" y="198636"/>
            <a:ext cx="2729133" cy="923330"/>
          </a:xfrm>
          <a:prstGeom prst="rect">
            <a:avLst/>
          </a:prstGeom>
          <a:no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একক  কাজ</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0293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0671" y="3110080"/>
            <a:ext cx="7498079" cy="2062103"/>
          </a:xfrm>
          <a:prstGeom prst="rect">
            <a:avLst/>
          </a:prstGeom>
        </p:spPr>
        <p:txBody>
          <a:bodyPr wrap="square">
            <a:spAutoFit/>
          </a:bodyPr>
          <a:lstStyle/>
          <a:p>
            <a:r>
              <a:rPr lang="en-US" dirty="0" smtClean="0">
                <a:latin typeface="Times New Roman" pitchFamily="18" charset="0"/>
                <a:cs typeface="Times New Roman" pitchFamily="18" charset="0"/>
              </a:rPr>
              <a:t> </a:t>
            </a:r>
            <a:r>
              <a:rPr lang="bn-IN" sz="3200" dirty="0" smtClean="0">
                <a:latin typeface="NikoshBAN" pitchFamily="2" charset="0"/>
                <a:cs typeface="NikoshBAN" pitchFamily="2" charset="0"/>
              </a:rPr>
              <a:t>১। </a:t>
            </a:r>
            <a:r>
              <a:rPr lang="bn-IN" sz="3200" dirty="0" smtClean="0">
                <a:latin typeface="NikoshBAN" pitchFamily="2" charset="0"/>
                <a:cs typeface="NikoshBAN" pitchFamily="2" charset="0"/>
              </a:rPr>
              <a:t>তেজস্ক্রিয়তা কাকে </a:t>
            </a:r>
            <a:r>
              <a:rPr lang="bn-IN" sz="3200" dirty="0" smtClean="0">
                <a:latin typeface="NikoshBAN" pitchFamily="2" charset="0"/>
                <a:cs typeface="NikoshBAN" pitchFamily="2" charset="0"/>
              </a:rPr>
              <a:t>বলে? </a:t>
            </a:r>
          </a:p>
          <a:p>
            <a:r>
              <a:rPr lang="bn-IN" sz="3200" dirty="0" smtClean="0">
                <a:latin typeface="NikoshBAN" pitchFamily="2" charset="0"/>
                <a:cs typeface="NikoshBAN" pitchFamily="2" charset="0"/>
              </a:rPr>
              <a:t>২</a:t>
            </a:r>
            <a:r>
              <a:rPr lang="bn-IN" sz="3200" dirty="0" smtClean="0">
                <a:latin typeface="NikoshBAN" pitchFamily="2" charset="0"/>
                <a:cs typeface="NikoshBAN" pitchFamily="2" charset="0"/>
              </a:rPr>
              <a:t>।</a:t>
            </a:r>
            <a:r>
              <a:rPr lang="bn-IN" sz="3200" dirty="0" smtClean="0">
                <a:latin typeface="NikoshBAN" pitchFamily="2" charset="0"/>
                <a:cs typeface="NikoshBAN" pitchFamily="2" charset="0"/>
              </a:rPr>
              <a:t>অর্ধায়ু </a:t>
            </a:r>
            <a:r>
              <a:rPr lang="bn-IN" sz="3200" dirty="0" smtClean="0">
                <a:latin typeface="NikoshBAN" pitchFamily="2" charset="0"/>
                <a:cs typeface="NikoshBAN" pitchFamily="2" charset="0"/>
              </a:rPr>
              <a:t> </a:t>
            </a:r>
            <a:r>
              <a:rPr lang="bn-IN" sz="3200" dirty="0" smtClean="0">
                <a:latin typeface="NikoshBAN" pitchFamily="2" charset="0"/>
                <a:cs typeface="NikoshBAN" pitchFamily="2" charset="0"/>
              </a:rPr>
              <a:t>কাকে বলে? </a:t>
            </a:r>
          </a:p>
          <a:p>
            <a:r>
              <a:rPr lang="en-US" sz="3200" dirty="0" smtClean="0">
                <a:latin typeface="NikoshBAN" pitchFamily="2" charset="0"/>
                <a:cs typeface="NikoshBAN" pitchFamily="2" charset="0"/>
              </a:rPr>
              <a:t>3</a:t>
            </a:r>
            <a:r>
              <a:rPr lang="bn-IN" sz="3200" dirty="0" smtClean="0">
                <a:latin typeface="NikoshBAN" pitchFamily="2" charset="0"/>
                <a:cs typeface="NikoshBAN" pitchFamily="2" charset="0"/>
              </a:rPr>
              <a:t>। </a:t>
            </a:r>
            <a:r>
              <a:rPr lang="bn-IN" sz="3200" dirty="0" smtClean="0">
                <a:latin typeface="NikoshBAN" pitchFamily="2" charset="0"/>
                <a:cs typeface="NikoshBAN" pitchFamily="2" charset="0"/>
              </a:rPr>
              <a:t>নিউক্লিয়াসের ভিতর প্রোটনের সংখ্যা কত বেশি? </a:t>
            </a:r>
          </a:p>
          <a:p>
            <a:r>
              <a:rPr lang="bn-IN" sz="3200" dirty="0" smtClean="0">
                <a:latin typeface="NikoshBAN" pitchFamily="2" charset="0"/>
                <a:cs typeface="NikoshBAN" pitchFamily="2" charset="0"/>
              </a:rPr>
              <a:t>৪</a:t>
            </a:r>
            <a:r>
              <a:rPr lang="bn-IN" sz="3200" dirty="0" smtClean="0">
                <a:latin typeface="NikoshBAN" pitchFamily="2" charset="0"/>
                <a:cs typeface="NikoshBAN" pitchFamily="2" charset="0"/>
              </a:rPr>
              <a:t>। </a:t>
            </a:r>
            <a:r>
              <a:rPr lang="bn-IN" sz="3200" dirty="0" smtClean="0">
                <a:latin typeface="NikoshBAN" pitchFamily="2" charset="0"/>
                <a:cs typeface="NikoshBAN" pitchFamily="2" charset="0"/>
              </a:rPr>
              <a:t>তেজস্ক্রিয় মৌল থেকে কয়টি রশ্মি নির্গমন হয়? </a:t>
            </a:r>
            <a:endParaRPr lang="en-US" sz="3200" dirty="0">
              <a:latin typeface="Times New Roman" pitchFamily="18" charset="0"/>
              <a:cs typeface="Times New Roman" pitchFamily="18" charset="0"/>
            </a:endParaRPr>
          </a:p>
        </p:txBody>
      </p:sp>
      <p:sp>
        <p:nvSpPr>
          <p:cNvPr id="4" name="TextBox 3"/>
          <p:cNvSpPr txBox="1"/>
          <p:nvPr/>
        </p:nvSpPr>
        <p:spPr>
          <a:xfrm>
            <a:off x="2299853" y="328114"/>
            <a:ext cx="3103419" cy="923330"/>
          </a:xfrm>
          <a:prstGeom prst="rect">
            <a:avLst/>
          </a:prstGeom>
          <a:solidFill>
            <a:schemeClr val="bg1"/>
          </a:solid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মুল্যায়ন</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6479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2581" y="411125"/>
            <a:ext cx="2646219" cy="923330"/>
          </a:xfrm>
          <a:prstGeom prst="rect">
            <a:avLst/>
          </a:prstGeom>
          <a:noFill/>
        </p:spPr>
        <p:txBody>
          <a:bodyPr wrap="square" rtlCol="0">
            <a:spAutoFit/>
          </a:bodyPr>
          <a:lstStyle/>
          <a:p>
            <a:r>
              <a:rPr lang="bn-IN" sz="5400" dirty="0" smtClean="0">
                <a:latin typeface="NikoshBAN" pitchFamily="2" charset="0"/>
                <a:cs typeface="NikoshBAN" pitchFamily="2" charset="0"/>
              </a:rPr>
              <a:t>সু-স্বাগতম</a:t>
            </a:r>
            <a:endParaRPr lang="en-US" sz="5400" dirty="0">
              <a:latin typeface="NikoshBAN" pitchFamily="2" charset="0"/>
              <a:cs typeface="NikoshBAN"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379" y="304800"/>
            <a:ext cx="1628043" cy="136024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0778" y="152400"/>
            <a:ext cx="1628043" cy="136024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2057399"/>
            <a:ext cx="8839200" cy="4572001"/>
          </a:xfrm>
          <a:prstGeom prst="rect">
            <a:avLst/>
          </a:prstGeom>
        </p:spPr>
      </p:pic>
    </p:spTree>
    <p:extLst>
      <p:ext uri="{BB962C8B-B14F-4D97-AF65-F5344CB8AC3E}">
        <p14:creationId xmlns:p14="http://schemas.microsoft.com/office/powerpoint/2010/main" val="4778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49" y="310713"/>
            <a:ext cx="3044516" cy="923330"/>
          </a:xfrm>
          <a:prstGeom prst="rect">
            <a:avLst/>
          </a:prstGeom>
          <a:solidFill>
            <a:schemeClr val="bg1"/>
          </a:solid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বাড়ির কাজ</a:t>
            </a:r>
            <a:endParaRPr lang="en-US" sz="5400" dirty="0">
              <a:latin typeface="NikoshBAN" panose="02000000000000000000" pitchFamily="2" charset="0"/>
              <a:cs typeface="NikoshBAN" panose="02000000000000000000" pitchFamily="2" charset="0"/>
            </a:endParaRPr>
          </a:p>
        </p:txBody>
      </p:sp>
      <p:sp>
        <p:nvSpPr>
          <p:cNvPr id="5" name="TextBox 4"/>
          <p:cNvSpPr txBox="1"/>
          <p:nvPr/>
        </p:nvSpPr>
        <p:spPr>
          <a:xfrm>
            <a:off x="196948" y="2559135"/>
            <a:ext cx="8947052" cy="1077218"/>
          </a:xfrm>
          <a:prstGeom prst="rect">
            <a:avLst/>
          </a:prstGeom>
          <a:noFill/>
        </p:spPr>
        <p:txBody>
          <a:bodyPr wrap="square" rtlCol="0">
            <a:spAutoFit/>
          </a:bodyPr>
          <a:lstStyle/>
          <a:p>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প্রশ্নঃতেজস্ক্রিয় রশ্মি প্রাণীজগতের উপর কীরূপ প্রভাব ফেলতে পারে?  বিশ্লেষণ করে আনবে। </a:t>
            </a:r>
            <a:endParaRPr lang="bn-IN" sz="3200" dirty="0" smtClean="0">
              <a:ln w="11430"/>
              <a:latin typeface="NikoshBAN" pitchFamily="2" charset="0"/>
              <a:cs typeface="NikoshBAN" pitchFamily="2" charset="0"/>
            </a:endParaRPr>
          </a:p>
        </p:txBody>
      </p:sp>
    </p:spTree>
    <p:extLst>
      <p:ext uri="{BB962C8B-B14F-4D97-AF65-F5344CB8AC3E}">
        <p14:creationId xmlns:p14="http://schemas.microsoft.com/office/powerpoint/2010/main" val="27650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2931" y="1069146"/>
            <a:ext cx="3166281" cy="1569660"/>
          </a:xfrm>
          <a:prstGeom prst="rect">
            <a:avLst/>
          </a:prstGeom>
          <a:noFill/>
        </p:spPr>
        <p:txBody>
          <a:bodyPr wrap="square" rtlCol="0">
            <a:spAutoFit/>
          </a:bodyPr>
          <a:lstStyle/>
          <a:p>
            <a:pPr algn="ctr"/>
            <a:r>
              <a:rPr lang="bn-IN" sz="9600" i="1" dirty="0" smtClean="0">
                <a:latin typeface="NikoshBAN" panose="02000000000000000000" pitchFamily="2" charset="0"/>
                <a:cs typeface="NikoshBAN" panose="02000000000000000000" pitchFamily="2" charset="0"/>
              </a:rPr>
              <a:t>ধন্যবাদ</a:t>
            </a:r>
            <a:endParaRPr lang="en-US" sz="9600" i="1" dirty="0">
              <a:latin typeface="NikoshBAN" panose="02000000000000000000" pitchFamily="2" charset="0"/>
              <a:cs typeface="NikoshBAN" panose="02000000000000000000" pitchFamily="2" charset="0"/>
            </a:endParaRPr>
          </a:p>
        </p:txBody>
      </p:sp>
      <p:pic>
        <p:nvPicPr>
          <p:cNvPr id="1026" name="Picture 2" descr="C:\Users\Tumpa\Desktop\New folder (2)\r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9982" y="2799471"/>
            <a:ext cx="3924886" cy="2775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39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1858" y="5227024"/>
            <a:ext cx="4656408" cy="584775"/>
          </a:xfrm>
          <a:prstGeom prst="rect">
            <a:avLst/>
          </a:prstGeom>
        </p:spPr>
        <p:txBody>
          <a:bodyPr wrap="square">
            <a:spAutoFit/>
          </a:bodyPr>
          <a:lstStyle/>
          <a:p>
            <a:r>
              <a:rPr lang="bn-IN" sz="3200" dirty="0" smtClean="0">
                <a:latin typeface="NikoshBAN" pitchFamily="2" charset="0"/>
                <a:cs typeface="NikoshBAN" pitchFamily="2" charset="0"/>
              </a:rPr>
              <a:t>উপরের </a:t>
            </a:r>
            <a:r>
              <a:rPr lang="bn-IN" sz="3200" dirty="0" smtClean="0">
                <a:latin typeface="NikoshBAN" pitchFamily="2" charset="0"/>
                <a:cs typeface="NikoshBAN" pitchFamily="2" charset="0"/>
              </a:rPr>
              <a:t>চিত্র দেখে কি </a:t>
            </a:r>
            <a:r>
              <a:rPr lang="bn-IN" sz="3200" dirty="0" smtClean="0">
                <a:latin typeface="NikoshBAN" pitchFamily="2" charset="0"/>
                <a:cs typeface="NikoshBAN" pitchFamily="2" charset="0"/>
              </a:rPr>
              <a:t>বুঝতে পারছ? </a:t>
            </a:r>
            <a:r>
              <a:rPr lang="bn-IN"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pic>
        <p:nvPicPr>
          <p:cNvPr id="8194" name="Picture 2" descr="C:\Users\Tumpa\Desktop\fre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453" y="1617785"/>
            <a:ext cx="3379177" cy="2658793"/>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Tumpa\Desktop\utoi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6661" y="1617786"/>
            <a:ext cx="3642262" cy="2897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15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ircle(in)">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circle(in)">
                                      <p:cBhvr>
                                        <p:cTn id="12" dur="2000"/>
                                        <p:tgtEl>
                                          <p:spTgt spid="819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2873" y="3602182"/>
            <a:ext cx="3477491" cy="646331"/>
          </a:xfrm>
          <a:prstGeom prst="rect">
            <a:avLst/>
          </a:prstGeom>
          <a:noFill/>
        </p:spPr>
        <p:txBody>
          <a:bodyPr wrap="square" rtlCol="0">
            <a:spAutoFit/>
          </a:bodyPr>
          <a:lstStyle/>
          <a:p>
            <a:r>
              <a:rPr lang="bn-IN" sz="36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4" name="Rectangle 3"/>
          <p:cNvSpPr/>
          <p:nvPr/>
        </p:nvSpPr>
        <p:spPr>
          <a:xfrm>
            <a:off x="2551666" y="2802892"/>
            <a:ext cx="2779928" cy="923330"/>
          </a:xfrm>
          <a:prstGeom prst="rect">
            <a:avLst/>
          </a:prstGeom>
        </p:spPr>
        <p:txBody>
          <a:bodyPr wrap="none">
            <a:spAutoFit/>
          </a:bodyPr>
          <a:lstStyle/>
          <a:p>
            <a:pPr algn="ctr"/>
            <a:r>
              <a:rPr lang="bn-IN" sz="5400" dirty="0" smtClean="0">
                <a:latin typeface="NikoshBAN" pitchFamily="2" charset="0"/>
                <a:cs typeface="NikoshBAN" pitchFamily="2" charset="0"/>
              </a:rPr>
              <a:t>তেজস্ক্রিয়তা</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val="375760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61770" y="832125"/>
            <a:ext cx="3945135" cy="923330"/>
          </a:xfrm>
          <a:prstGeom prst="rect">
            <a:avLst/>
          </a:prstGeom>
          <a:noFill/>
        </p:spPr>
        <p:txBody>
          <a:bodyPr wrap="square" rtlCol="0">
            <a:spAutoFit/>
          </a:bodyPr>
          <a:lstStyle/>
          <a:p>
            <a:r>
              <a:rPr lang="bn-IN" sz="5400" dirty="0" smtClean="0">
                <a:latin typeface="NikoshBAN" pitchFamily="2" charset="0"/>
                <a:cs typeface="NikoshBAN" pitchFamily="2" charset="0"/>
              </a:rPr>
              <a:t>আচরনিক উদ্দেশ্য </a:t>
            </a:r>
            <a:endParaRPr lang="en-US" sz="5400" dirty="0">
              <a:latin typeface="NikoshBAN" pitchFamily="2" charset="0"/>
              <a:cs typeface="NikoshBAN" pitchFamily="2" charset="0"/>
            </a:endParaRPr>
          </a:p>
        </p:txBody>
      </p:sp>
      <p:sp>
        <p:nvSpPr>
          <p:cNvPr id="2" name="TextBox 1"/>
          <p:cNvSpPr txBox="1"/>
          <p:nvPr/>
        </p:nvSpPr>
        <p:spPr>
          <a:xfrm>
            <a:off x="239152" y="2893197"/>
            <a:ext cx="8904848" cy="2062103"/>
          </a:xfrm>
          <a:prstGeom prst="rect">
            <a:avLst/>
          </a:prstGeom>
          <a:noFill/>
        </p:spPr>
        <p:txBody>
          <a:bodyPr wrap="square" rtlCol="0">
            <a:spAutoFit/>
          </a:bodyPr>
          <a:lstStyle/>
          <a:p>
            <a:r>
              <a:rPr lang="bn-IN" sz="3200" dirty="0" smtClean="0">
                <a:latin typeface="NikoshBAN" pitchFamily="2" charset="0"/>
                <a:cs typeface="NikoshBAN" pitchFamily="2" charset="0"/>
              </a:rPr>
              <a:t>১। তেজস্ক্রিয়তা কী  তা বলতে পারবে ।</a:t>
            </a:r>
          </a:p>
          <a:p>
            <a:r>
              <a:rPr lang="bn-IN" sz="3200" dirty="0" smtClean="0">
                <a:latin typeface="NikoshBAN" pitchFamily="2" charset="0"/>
                <a:cs typeface="NikoshBAN" pitchFamily="2" charset="0"/>
              </a:rPr>
              <a:t>২। তেজস্ক্রিয়তা  ব্যাখ্যা করতে পারবে। </a:t>
            </a:r>
          </a:p>
          <a:p>
            <a:r>
              <a:rPr lang="bn-IN" sz="3200" dirty="0" smtClean="0">
                <a:latin typeface="NikoshBAN" pitchFamily="2" charset="0"/>
                <a:cs typeface="NikoshBAN" pitchFamily="2" charset="0"/>
              </a:rPr>
              <a:t>৩। </a:t>
            </a:r>
            <a:r>
              <a:rPr lang="bn-IN" sz="3200" dirty="0">
                <a:latin typeface="NikoshBAN" pitchFamily="2" charset="0"/>
                <a:cs typeface="NikoshBAN" pitchFamily="2" charset="0"/>
              </a:rPr>
              <a:t>তেজস্ক্রিয়তা </a:t>
            </a:r>
            <a:r>
              <a:rPr lang="bn-IN" sz="3200" dirty="0" smtClean="0">
                <a:latin typeface="NikoshBAN" pitchFamily="2" charset="0"/>
                <a:cs typeface="NikoshBAN" pitchFamily="2" charset="0"/>
              </a:rPr>
              <a:t> ব্যবহার  </a:t>
            </a:r>
            <a:r>
              <a:rPr lang="bn-IN" sz="3200" dirty="0" smtClean="0">
                <a:latin typeface="NikoshBAN" pitchFamily="2" charset="0"/>
                <a:cs typeface="NikoshBAN" pitchFamily="2" charset="0"/>
              </a:rPr>
              <a:t>বর্ণনা </a:t>
            </a:r>
            <a:r>
              <a:rPr lang="bn-IN" sz="3200" dirty="0" smtClean="0">
                <a:latin typeface="NikoshBAN" pitchFamily="2" charset="0"/>
                <a:cs typeface="NikoshBAN" pitchFamily="2" charset="0"/>
              </a:rPr>
              <a:t>করতে পারবে।    </a:t>
            </a:r>
            <a:endParaRPr lang="bn-IN" sz="3200" dirty="0">
              <a:latin typeface="NikoshBAN" pitchFamily="2" charset="0"/>
              <a:cs typeface="NikoshBAN" pitchFamily="2" charset="0"/>
            </a:endParaRPr>
          </a:p>
          <a:p>
            <a:r>
              <a:rPr lang="bn-IN" sz="3200" dirty="0" smtClean="0">
                <a:latin typeface="NikoshBAN" pitchFamily="2" charset="0"/>
                <a:cs typeface="NikoshBAN" pitchFamily="2" charset="0"/>
              </a:rPr>
              <a:t>৪। তেজস্ক্রিয় মৌলের অর্ধায়ুর গাণিতিক সমস্যা সমাধান করতে পারবে। </a:t>
            </a:r>
          </a:p>
        </p:txBody>
      </p:sp>
    </p:spTree>
    <p:extLst>
      <p:ext uri="{BB962C8B-B14F-4D97-AF65-F5344CB8AC3E}">
        <p14:creationId xmlns:p14="http://schemas.microsoft.com/office/powerpoint/2010/main" val="290648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716" y="410699"/>
            <a:ext cx="1801835" cy="584775"/>
          </a:xfrm>
          <a:prstGeom prst="rect">
            <a:avLst/>
          </a:prstGeom>
        </p:spPr>
        <p:txBody>
          <a:bodyPr wrap="square">
            <a:spAutoFit/>
          </a:bodyPr>
          <a:lstStyle/>
          <a:p>
            <a:r>
              <a:rPr lang="bn-IN" sz="3200" dirty="0" smtClean="0">
                <a:latin typeface="NikoshBAN" pitchFamily="2" charset="0"/>
                <a:cs typeface="NikoshBAN" pitchFamily="2" charset="0"/>
              </a:rPr>
              <a:t>তেজস্কিয়তা</a:t>
            </a:r>
            <a:endParaRPr lang="en-US" sz="3200" dirty="0">
              <a:latin typeface="NikoshBAN" pitchFamily="2" charset="0"/>
              <a:cs typeface="NikoshBAN" pitchFamily="2" charset="0"/>
            </a:endParaRPr>
          </a:p>
        </p:txBody>
      </p:sp>
      <p:sp>
        <p:nvSpPr>
          <p:cNvPr id="6" name="Rectangle 5"/>
          <p:cNvSpPr/>
          <p:nvPr/>
        </p:nvSpPr>
        <p:spPr>
          <a:xfrm>
            <a:off x="126609" y="2669753"/>
            <a:ext cx="8778240" cy="1077218"/>
          </a:xfrm>
          <a:prstGeom prst="rect">
            <a:avLst/>
          </a:prstGeom>
        </p:spPr>
        <p:txBody>
          <a:bodyPr wrap="square">
            <a:spAutoFit/>
          </a:bodyPr>
          <a:lstStyle/>
          <a:p>
            <a:r>
              <a:rPr lang="bn-IN" sz="3200" dirty="0" smtClean="0">
                <a:ln w="0"/>
                <a:latin typeface="NikoshBAN" pitchFamily="2" charset="0"/>
                <a:cs typeface="NikoshBAN" pitchFamily="2" charset="0"/>
              </a:rPr>
              <a:t>কোনো মৌল থেকে স্বতঃস্ফূর্তভাবে তেজস্ক্রিয় কণা বা রশ্মি নির্গমের ঘটনাকে তেজস্ক্রিয়তা বলে। তেজস্ক্রিয়তার একক বেকরেল।</a:t>
            </a:r>
            <a:endParaRPr lang="en-US" sz="3200" dirty="0">
              <a:ln w="0"/>
              <a:latin typeface="NikoshBAN" pitchFamily="2" charset="0"/>
              <a:cs typeface="NikoshBAN" pitchFamily="2" charset="0"/>
            </a:endParaRPr>
          </a:p>
        </p:txBody>
      </p:sp>
    </p:spTree>
    <p:extLst>
      <p:ext uri="{BB962C8B-B14F-4D97-AF65-F5344CB8AC3E}">
        <p14:creationId xmlns:p14="http://schemas.microsoft.com/office/powerpoint/2010/main" val="344481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7051" y="1856681"/>
            <a:ext cx="8950680" cy="4031873"/>
          </a:xfrm>
          <a:prstGeom prst="rect">
            <a:avLst/>
          </a:prstGeom>
        </p:spPr>
        <p:txBody>
          <a:bodyPr wrap="square">
            <a:spAutoFit/>
          </a:bodyPr>
          <a:lstStyle/>
          <a:p>
            <a:r>
              <a:rPr lang="bn-IN" sz="3200" dirty="0" smtClean="0">
                <a:latin typeface="NikoshBAN" pitchFamily="2" charset="0"/>
                <a:cs typeface="NikoshBAN" pitchFamily="2" charset="0"/>
              </a:rPr>
              <a:t>ভারী মৌলিক পদার্থের নিউক্লিয়াস থেকে স্বতঃস্ফূর্তভাবে অবিরত আলফা, বিটা ও গামা রশ্মি নির্গমনের প্রক্রিয়াই তেজস্ক্রিয়তা । প্রকৃত পক্ষে যেসকল মৌলের পারমানবিক সংখ্যা ৮২ এর চেয়ে বেশি। সে সকল মৌল এই তিন প্রকার শক্তিশালী রশ্মি নির্গমন করে কালক্রমে ভেঙে অন্যান্য লঘুতর মৌলে রূপান্তরিত হয়। যেমন- রেডিয়াম ধাতু তেজস্ক্রিয়তার ফলে স্বতঃস্ফূর্তভাবে ধাপে ধাপে পরিবর্তিত হয়ে শেষে সীসায় পরিণত হয়। এই তেজস্ক্রিয়তার  উপর চাপ, তাপ চুম্বক ক্ষেত্র বা বিদ্যুৎ ক্ষেত্রের প্রভাব নেই । </a:t>
            </a:r>
            <a:endParaRPr lang="en-US" sz="3200" dirty="0">
              <a:latin typeface="NikoshBAN" pitchFamily="2" charset="0"/>
              <a:cs typeface="NikoshBAN" pitchFamily="2" charset="0"/>
            </a:endParaRPr>
          </a:p>
        </p:txBody>
      </p:sp>
      <p:sp>
        <p:nvSpPr>
          <p:cNvPr id="11" name="Rectangle 10"/>
          <p:cNvSpPr/>
          <p:nvPr/>
        </p:nvSpPr>
        <p:spPr>
          <a:xfrm>
            <a:off x="477715" y="410699"/>
            <a:ext cx="2645313" cy="584775"/>
          </a:xfrm>
          <a:prstGeom prst="rect">
            <a:avLst/>
          </a:prstGeom>
        </p:spPr>
        <p:txBody>
          <a:bodyPr wrap="square">
            <a:spAutoFit/>
          </a:bodyPr>
          <a:lstStyle/>
          <a:p>
            <a:r>
              <a:rPr lang="bn-IN" sz="3200" dirty="0" smtClean="0">
                <a:latin typeface="NikoshBAN" pitchFamily="2" charset="0"/>
                <a:cs typeface="NikoshBAN" pitchFamily="2" charset="0"/>
              </a:rPr>
              <a:t>তেজস্কিয়তা ব্যাখ্যাঃ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06787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73180" y="229029"/>
            <a:ext cx="3211060" cy="584775"/>
          </a:xfrm>
          <a:prstGeom prst="rect">
            <a:avLst/>
          </a:prstGeom>
        </p:spPr>
        <p:txBody>
          <a:bodyPr wrap="square">
            <a:spAutoFit/>
          </a:bodyPr>
          <a:lstStyle/>
          <a:p>
            <a:r>
              <a:rPr lang="bn-IN" sz="3200" dirty="0" smtClean="0">
                <a:latin typeface="NikoshBAN" pitchFamily="2" charset="0"/>
                <a:cs typeface="NikoshBAN" pitchFamily="2" charset="0"/>
              </a:rPr>
              <a:t>তেজস্ক্রিয়তার ব্যবহারঃ</a:t>
            </a:r>
            <a:endParaRPr lang="en-US" sz="3200" dirty="0">
              <a:latin typeface="NikoshBAN" pitchFamily="2" charset="0"/>
              <a:cs typeface="NikoshBAN" pitchFamily="2" charset="0"/>
            </a:endParaRPr>
          </a:p>
        </p:txBody>
      </p:sp>
      <p:sp>
        <p:nvSpPr>
          <p:cNvPr id="6" name="Rectangle 5"/>
          <p:cNvSpPr/>
          <p:nvPr/>
        </p:nvSpPr>
        <p:spPr>
          <a:xfrm>
            <a:off x="337624" y="998423"/>
            <a:ext cx="2499944" cy="584775"/>
          </a:xfrm>
          <a:prstGeom prst="rect">
            <a:avLst/>
          </a:prstGeom>
        </p:spPr>
        <p:txBody>
          <a:bodyPr wrap="square">
            <a:spAutoFit/>
          </a:bodyPr>
          <a:lstStyle/>
          <a:p>
            <a:r>
              <a:rPr lang="bn-IN" sz="3200" dirty="0" smtClean="0">
                <a:latin typeface="NikoshBAN" pitchFamily="2" charset="0"/>
                <a:cs typeface="NikoshBAN" pitchFamily="2" charset="0"/>
              </a:rPr>
              <a:t>চিকিৎসা ক্ষেত্রেঃ </a:t>
            </a:r>
            <a:endParaRPr lang="en-US" sz="3200" dirty="0">
              <a:latin typeface="NikoshBAN" pitchFamily="2" charset="0"/>
              <a:cs typeface="NikoshBAN" pitchFamily="2" charset="0"/>
            </a:endParaRPr>
          </a:p>
        </p:txBody>
      </p:sp>
      <p:pic>
        <p:nvPicPr>
          <p:cNvPr id="1026" name="Picture 2" descr="C:\Users\Tumpa\Desktop\dew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624" y="1662476"/>
            <a:ext cx="2933700" cy="181854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umpa\Desktop\ka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4031" y="1473690"/>
            <a:ext cx="3235569" cy="19224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umpa\Desktop\o0p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624" y="4617648"/>
            <a:ext cx="2981325" cy="1533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Tumpa\Desktop\uy6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4240" y="4204994"/>
            <a:ext cx="2951797" cy="214312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37624" y="3912607"/>
            <a:ext cx="2869810" cy="584775"/>
          </a:xfrm>
          <a:prstGeom prst="rect">
            <a:avLst/>
          </a:prstGeom>
        </p:spPr>
        <p:txBody>
          <a:bodyPr wrap="square">
            <a:spAutoFit/>
          </a:bodyPr>
          <a:lstStyle/>
          <a:p>
            <a:r>
              <a:rPr lang="bn-IN" sz="3200" dirty="0" smtClean="0">
                <a:latin typeface="NikoshBAN" pitchFamily="2" charset="0"/>
                <a:cs typeface="NikoshBAN" pitchFamily="2" charset="0"/>
              </a:rPr>
              <a:t>টিউমার নির্ণয়</a:t>
            </a:r>
            <a:endParaRPr lang="en-US" sz="3200" dirty="0">
              <a:latin typeface="NikoshBAN" pitchFamily="2" charset="0"/>
              <a:cs typeface="NikoshBAN" pitchFamily="2" charset="0"/>
            </a:endParaRPr>
          </a:p>
        </p:txBody>
      </p:sp>
      <p:sp>
        <p:nvSpPr>
          <p:cNvPr id="12" name="Rectangle 11"/>
          <p:cNvSpPr/>
          <p:nvPr/>
        </p:nvSpPr>
        <p:spPr>
          <a:xfrm>
            <a:off x="4515727" y="3621909"/>
            <a:ext cx="4459459" cy="584775"/>
          </a:xfrm>
          <a:prstGeom prst="rect">
            <a:avLst/>
          </a:prstGeom>
        </p:spPr>
        <p:txBody>
          <a:bodyPr wrap="square">
            <a:spAutoFit/>
          </a:bodyPr>
          <a:lstStyle/>
          <a:p>
            <a:r>
              <a:rPr lang="bn-IN" sz="3200" dirty="0" smtClean="0">
                <a:latin typeface="NikoshBAN" pitchFamily="2" charset="0"/>
                <a:cs typeface="NikoshBAN" pitchFamily="2" charset="0"/>
              </a:rPr>
              <a:t>দূরারোগ্য ক্যান্সার রোগ নিরাময়</a:t>
            </a:r>
            <a:endParaRPr lang="en-US" sz="3200" dirty="0">
              <a:latin typeface="NikoshBAN" pitchFamily="2" charset="0"/>
              <a:cs typeface="NikoshBAN" pitchFamily="2" charset="0"/>
            </a:endParaRPr>
          </a:p>
        </p:txBody>
      </p:sp>
      <p:sp>
        <p:nvSpPr>
          <p:cNvPr id="13" name="Rectangle 12"/>
          <p:cNvSpPr/>
          <p:nvPr/>
        </p:nvSpPr>
        <p:spPr>
          <a:xfrm>
            <a:off x="0" y="6212644"/>
            <a:ext cx="3770142" cy="584775"/>
          </a:xfrm>
          <a:prstGeom prst="rect">
            <a:avLst/>
          </a:prstGeom>
        </p:spPr>
        <p:txBody>
          <a:bodyPr wrap="square">
            <a:spAutoFit/>
          </a:bodyPr>
          <a:lstStyle/>
          <a:p>
            <a:r>
              <a:rPr lang="bn-IN" sz="3200" dirty="0" smtClean="0">
                <a:latin typeface="NikoshBAN" pitchFamily="2" charset="0"/>
                <a:cs typeface="NikoshBAN" pitchFamily="2" charset="0"/>
              </a:rPr>
              <a:t>থাইরয়েড সমস্যা নির্ণয়</a:t>
            </a:r>
            <a:endParaRPr lang="en-US" sz="3200" dirty="0">
              <a:latin typeface="NikoshBAN" pitchFamily="2" charset="0"/>
              <a:cs typeface="NikoshBAN" pitchFamily="2" charset="0"/>
            </a:endParaRPr>
          </a:p>
        </p:txBody>
      </p:sp>
      <p:sp>
        <p:nvSpPr>
          <p:cNvPr id="14" name="Rectangle 13"/>
          <p:cNvSpPr/>
          <p:nvPr/>
        </p:nvSpPr>
        <p:spPr>
          <a:xfrm>
            <a:off x="4778908" y="6130574"/>
            <a:ext cx="2869810" cy="584775"/>
          </a:xfrm>
          <a:prstGeom prst="rect">
            <a:avLst/>
          </a:prstGeom>
        </p:spPr>
        <p:txBody>
          <a:bodyPr wrap="square">
            <a:spAutoFit/>
          </a:bodyPr>
          <a:lstStyle/>
          <a:p>
            <a:r>
              <a:rPr lang="bn-IN" sz="3200" dirty="0" smtClean="0">
                <a:latin typeface="NikoshBAN" pitchFamily="2" charset="0"/>
                <a:cs typeface="NikoshBAN" pitchFamily="2" charset="0"/>
              </a:rPr>
              <a:t>তেজস্ক্রিয় ট্রেসার</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46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circle(in)">
                                      <p:cBhvr>
                                        <p:cTn id="17" dur="20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27"/>
                                        </p:tgtEl>
                                        <p:attrNameLst>
                                          <p:attrName>style.visibility</p:attrName>
                                        </p:attrNameLst>
                                      </p:cBhvr>
                                      <p:to>
                                        <p:strVal val="visible"/>
                                      </p:to>
                                    </p:set>
                                    <p:animEffect transition="in" filter="circle(in)">
                                      <p:cBhvr>
                                        <p:cTn id="27" dur="2000"/>
                                        <p:tgtEl>
                                          <p:spTgt spid="102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2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028"/>
                                        </p:tgtEl>
                                        <p:attrNameLst>
                                          <p:attrName>style.visibility</p:attrName>
                                        </p:attrNameLst>
                                      </p:cBhvr>
                                      <p:to>
                                        <p:strVal val="visible"/>
                                      </p:to>
                                    </p:set>
                                    <p:animEffect transition="in" filter="circle(in)">
                                      <p:cBhvr>
                                        <p:cTn id="37" dur="2000"/>
                                        <p:tgtEl>
                                          <p:spTgt spid="1028"/>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ircle(in)">
                                      <p:cBhvr>
                                        <p:cTn id="42" dur="2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1029"/>
                                        </p:tgtEl>
                                        <p:attrNameLst>
                                          <p:attrName>style.visibility</p:attrName>
                                        </p:attrNameLst>
                                      </p:cBhvr>
                                      <p:to>
                                        <p:strVal val="visible"/>
                                      </p:to>
                                    </p:set>
                                    <p:animEffect transition="in" filter="circle(in)">
                                      <p:cBhvr>
                                        <p:cTn id="47" dur="2000"/>
                                        <p:tgtEl>
                                          <p:spTgt spid="1029"/>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ircle(in)">
                                      <p:cBhvr>
                                        <p:cTn id="5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7625" y="240909"/>
            <a:ext cx="2447778" cy="584775"/>
          </a:xfrm>
          <a:prstGeom prst="rect">
            <a:avLst/>
          </a:prstGeom>
        </p:spPr>
        <p:txBody>
          <a:bodyPr wrap="square">
            <a:spAutoFit/>
          </a:bodyPr>
          <a:lstStyle/>
          <a:p>
            <a:r>
              <a:rPr lang="bn-IN" sz="3200" dirty="0" smtClean="0">
                <a:latin typeface="NikoshBAN" pitchFamily="2" charset="0"/>
                <a:cs typeface="NikoshBAN" pitchFamily="2" charset="0"/>
              </a:rPr>
              <a:t>কৃষি ক্ষেত্রেঃ</a:t>
            </a:r>
            <a:endParaRPr lang="en-US" sz="3200" dirty="0">
              <a:latin typeface="NikoshBAN" pitchFamily="2" charset="0"/>
              <a:cs typeface="NikoshBAN" pitchFamily="2" charset="0"/>
            </a:endParaRPr>
          </a:p>
        </p:txBody>
      </p:sp>
      <p:pic>
        <p:nvPicPr>
          <p:cNvPr id="2050" name="Picture 2" descr="C:\Users\Tumpa\Desktop\unn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6258" y="1463040"/>
            <a:ext cx="5627077" cy="35591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5445955"/>
            <a:ext cx="9143999" cy="1077218"/>
          </a:xfrm>
          <a:prstGeom prst="rect">
            <a:avLst/>
          </a:prstGeom>
        </p:spPr>
        <p:txBody>
          <a:bodyPr wrap="square">
            <a:spAutoFit/>
          </a:bodyPr>
          <a:lstStyle/>
          <a:p>
            <a:r>
              <a:rPr lang="bn-IN" sz="3200" dirty="0" smtClean="0">
                <a:latin typeface="NikoshBAN" pitchFamily="2" charset="0"/>
                <a:cs typeface="NikoshBAN" pitchFamily="2" charset="0"/>
              </a:rPr>
              <a:t>উন্নত বীজ তৈরি ও সার উৎপাদনের গবেষণায় তেজস্ক্রিয়তা ব্যবহার করা হয়।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2706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ircle(in)">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40268</TotalTime>
  <Words>599</Words>
  <Application>Microsoft Office PowerPoint</Application>
  <PresentationFormat>On-screen Show (4:3)</PresentationFormat>
  <Paragraphs>76</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Debdas</dc:creator>
  <cp:lastModifiedBy>Tumpa</cp:lastModifiedBy>
  <cp:revision>4302</cp:revision>
  <dcterms:created xsi:type="dcterms:W3CDTF">2015-11-14T15:10:43Z</dcterms:created>
  <dcterms:modified xsi:type="dcterms:W3CDTF">2020-05-19T16:12:48Z</dcterms:modified>
</cp:coreProperties>
</file>