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7403E-F60C-4756-BAC6-7D2919EA42B4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C175E-CE11-48D1-9BC9-67E08C0C4F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C175E-CE11-48D1-9BC9-67E08C0C4F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C175E-CE11-48D1-9BC9-67E08C0C4F5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2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47800"/>
            <a:ext cx="7463118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228600"/>
            <a:ext cx="7239000" cy="3770263"/>
          </a:xfrm>
          <a:prstGeom prst="rect">
            <a:avLst/>
          </a:prstGeom>
          <a:noFill/>
        </p:spPr>
        <p:txBody>
          <a:bodyPr wrap="square" rtlCol="0">
            <a:prstTxWarp prst="textDeflateTop">
              <a:avLst/>
            </a:prstTxWarp>
            <a:spAutoFit/>
          </a:bodyPr>
          <a:lstStyle/>
          <a:p>
            <a:r>
              <a:rPr lang="en-US" sz="239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39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09600"/>
            <a:ext cx="6096000" cy="1015663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n-US" sz="6000" u="sng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6000" u="sng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6000" u="sng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সুত্র</a:t>
            </a:r>
            <a:r>
              <a:rPr lang="en-US" sz="6000" u="sng" dirty="0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u="sng" dirty="0" err="1" smtClean="0"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সমূহ</a:t>
            </a:r>
            <a:endParaRPr lang="en-US" sz="6000" u="sng" dirty="0"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209800"/>
            <a:ext cx="80010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en-US" sz="32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32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endParaRPr lang="en-US" sz="3200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=     ১+ </a:t>
            </a:r>
            <a:r>
              <a:rPr lang="en-US" sz="32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32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32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32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2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3352800" y="2743200"/>
            <a:ext cx="76200" cy="990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5562600" y="2667000"/>
            <a:ext cx="76200" cy="1066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0580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১+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সুদের </a:t>
            </a:r>
            <a:r>
              <a:rPr lang="en-US" sz="2800" u="sng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800" u="sng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                                   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4114800" y="4572000"/>
            <a:ext cx="76200" cy="990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5867400" y="4648200"/>
            <a:ext cx="76200" cy="914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28600"/>
            <a:ext cx="48768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চক্রবৃদ্ধিতে</a:t>
            </a: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u="sng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82296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আশিক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৮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1,20,০০০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আসায়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৯.৫%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ষ্মামাসিক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প্রস্তাব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438400"/>
            <a:ext cx="7162800" cy="41148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FV </a:t>
            </a:r>
            <a:endParaRPr lang="en-US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PV     =        ১+  </a:t>
            </a:r>
            <a:r>
              <a:rPr lang="en-US" sz="16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1600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1600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n*m                               </a:t>
            </a:r>
            <a:r>
              <a:rPr lang="en-US" sz="16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en-US" sz="1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m                                                         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PV =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endParaRPr lang="en-US" sz="1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1,20,000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                FV=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PV   =         ১+  </a:t>
            </a:r>
            <a:r>
              <a:rPr lang="en-US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0.095  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8*2                               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)= 9.5%</a:t>
            </a: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2                                                    </a:t>
            </a:r>
            <a:r>
              <a:rPr lang="en-US" sz="2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(n) = ৮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বছর</a:t>
            </a:r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en-US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1,20000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(m)= 2</a:t>
            </a: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PV     =        ১+ 0.0475    16  </a:t>
            </a: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১,২০,000 </a:t>
            </a: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PV     =            1.0475     16</a:t>
            </a:r>
          </a:p>
          <a:p>
            <a:r>
              <a:rPr lang="en-US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১,২০,000</a:t>
            </a: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PV     =            2.101 </a:t>
            </a:r>
          </a:p>
          <a:p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PV      =     57,115.659 </a:t>
            </a:r>
            <a:r>
              <a:rPr lang="en-US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urved Right Arrow 7"/>
          <p:cNvSpPr/>
          <p:nvPr/>
        </p:nvSpPr>
        <p:spPr>
          <a:xfrm>
            <a:off x="2133600" y="4648200"/>
            <a:ext cx="762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3048000" y="3810000"/>
            <a:ext cx="76200" cy="457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urved Right Arrow 9"/>
          <p:cNvSpPr/>
          <p:nvPr/>
        </p:nvSpPr>
        <p:spPr>
          <a:xfrm>
            <a:off x="1752600" y="3810000"/>
            <a:ext cx="1524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1828800" y="2667000"/>
            <a:ext cx="76200" cy="457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V="1">
            <a:off x="2819400" y="2667000"/>
            <a:ext cx="762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3124200" y="4724400"/>
            <a:ext cx="45719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2552700" y="3695700"/>
            <a:ext cx="34290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rved Right Arrow 20"/>
          <p:cNvSpPr/>
          <p:nvPr/>
        </p:nvSpPr>
        <p:spPr>
          <a:xfrm>
            <a:off x="2209800" y="5257800"/>
            <a:ext cx="45719" cy="304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Left Arrow 21"/>
          <p:cNvSpPr/>
          <p:nvPr/>
        </p:nvSpPr>
        <p:spPr>
          <a:xfrm>
            <a:off x="3048000" y="5257800"/>
            <a:ext cx="45719" cy="304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19400" y="609600"/>
            <a:ext cx="3124200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6600" u="sng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6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0"/>
            <a:ext cx="7543800" cy="20005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মনির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২,০০,০০০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আসায়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১২%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ত্রিমাসিক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চক্রবৃদ্ধিতে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প্রস্তাব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নিয়াছে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চক্রবৃদ্ধিতে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457200"/>
            <a:ext cx="4953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চক্রবৃদ্ধিতে</a:t>
            </a: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u="sng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u="sng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295400"/>
            <a:ext cx="63246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প্রশ্নঃশতকরা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১১.৫%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দুইমাস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অন্তর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চক্রবৃদ্ধিতে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৭৫,০০০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রাখলে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514600"/>
            <a:ext cx="739140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FV   =</a:t>
            </a:r>
            <a:r>
              <a:rPr lang="en-US" sz="1400" dirty="0" smtClean="0"/>
              <a:t> </a:t>
            </a:r>
            <a:r>
              <a:rPr lang="en-US" sz="2400" dirty="0" smtClean="0"/>
              <a:t>PV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/>
              <a:t>+ </a:t>
            </a:r>
            <a:r>
              <a:rPr lang="en-US" sz="2400" u="sng" dirty="0" smtClean="0"/>
              <a:t> I </a:t>
            </a:r>
            <a:r>
              <a:rPr lang="en-US" sz="2400" dirty="0" smtClean="0"/>
              <a:t>     n*m    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400" dirty="0" smtClean="0"/>
              <a:t>                          </a:t>
            </a:r>
            <a:r>
              <a:rPr lang="en-US" sz="2000" dirty="0" smtClean="0"/>
              <a:t>m</a:t>
            </a:r>
            <a:r>
              <a:rPr lang="en-US" sz="2400" dirty="0" smtClean="0"/>
              <a:t>                                       FV 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/>
              <a:t>          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৭৫,০০০</a:t>
            </a:r>
            <a:r>
              <a:rPr lang="en-US" sz="2400" dirty="0" smtClean="0"/>
              <a:t>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/>
              <a:t>+ </a:t>
            </a:r>
            <a:r>
              <a:rPr lang="en-US" sz="2400" u="sng" dirty="0" smtClean="0"/>
              <a:t> </a:t>
            </a:r>
            <a:r>
              <a:rPr lang="en-US" sz="2400" u="sng" dirty="0" smtClean="0">
                <a:latin typeface="NikoshBAN" pitchFamily="2" charset="0"/>
                <a:cs typeface="NikoshBAN" pitchFamily="2" charset="0"/>
              </a:rPr>
              <a:t>০.১১৫</a:t>
            </a:r>
            <a:r>
              <a:rPr lang="en-US" sz="2400" u="sng" dirty="0" smtClean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৭</a:t>
            </a:r>
            <a:r>
              <a:rPr lang="en-US" sz="2400" dirty="0" smtClean="0"/>
              <a:t>*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৬</a:t>
            </a:r>
            <a:r>
              <a:rPr lang="en-US" sz="2400" dirty="0" smtClean="0"/>
              <a:t>                  PV 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400" dirty="0" smtClean="0"/>
              <a:t>                          </a:t>
            </a:r>
          </a:p>
          <a:p>
            <a:r>
              <a:rPr lang="en-US" sz="2400" dirty="0" smtClean="0"/>
              <a:t>                        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6            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)= 11.5%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= 75,000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2400" dirty="0" smtClean="0"/>
              <a:t>+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০.০১৯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৪২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(n) = ৭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=75,000</a:t>
            </a:r>
            <a:r>
              <a:rPr lang="en-US" sz="2400" dirty="0" smtClean="0"/>
              <a:t>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১.০১৯</a:t>
            </a:r>
            <a:r>
              <a:rPr lang="en-US" sz="2400" dirty="0" smtClean="0"/>
              <a:t>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৪২            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(m) =6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         =75,000</a:t>
            </a:r>
            <a:r>
              <a:rPr lang="en-US" sz="2400" dirty="0" smtClean="0"/>
              <a:t> *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২.২০৫</a:t>
            </a:r>
          </a:p>
          <a:p>
            <a:r>
              <a:rPr lang="en-US" sz="2400" dirty="0" smtClean="0"/>
              <a:t>             =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১,৬৫,৩৭৫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400" dirty="0" smtClean="0"/>
              <a:t>                          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3048000" y="3429000"/>
            <a:ext cx="31242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rved Right Arrow 14"/>
          <p:cNvSpPr/>
          <p:nvPr/>
        </p:nvSpPr>
        <p:spPr>
          <a:xfrm>
            <a:off x="2133600" y="2667000"/>
            <a:ext cx="45719" cy="609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urved Left Arrow 21"/>
          <p:cNvSpPr/>
          <p:nvPr/>
        </p:nvSpPr>
        <p:spPr>
          <a:xfrm>
            <a:off x="3048000" y="2667000"/>
            <a:ext cx="76200" cy="609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Right Arrow 22"/>
          <p:cNvSpPr/>
          <p:nvPr/>
        </p:nvSpPr>
        <p:spPr>
          <a:xfrm>
            <a:off x="2438400" y="3352800"/>
            <a:ext cx="762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Curved Left Arrow 24"/>
          <p:cNvSpPr/>
          <p:nvPr/>
        </p:nvSpPr>
        <p:spPr>
          <a:xfrm>
            <a:off x="3733800" y="3352800"/>
            <a:ext cx="1524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>
            <a:off x="3581400" y="4419600"/>
            <a:ext cx="76200" cy="4572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>
            <a:off x="2590800" y="4419600"/>
            <a:ext cx="76200" cy="4572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urved Right Arrow 18"/>
          <p:cNvSpPr/>
          <p:nvPr/>
        </p:nvSpPr>
        <p:spPr>
          <a:xfrm>
            <a:off x="2590800" y="3962400"/>
            <a:ext cx="76200" cy="5334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>
            <a:off x="3657600" y="3962400"/>
            <a:ext cx="152400" cy="533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2667000"/>
            <a:ext cx="6172200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CanDown">
              <a:avLst/>
            </a:prstTxWarp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চক্রবৃদ্ধিতে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চক্রবৃদ্ধিতে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0400" y="838200"/>
            <a:ext cx="2057400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838200"/>
            <a:ext cx="2590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895600"/>
            <a:ext cx="76200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প্রশ্নঃশতকরা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১২%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চক্রবৃদ্ধিতে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৫০,০০০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রাখলে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v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990600"/>
            <a:ext cx="7086600" cy="44166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2819400"/>
            <a:ext cx="7924800" cy="2834640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2286000"/>
            <a:ext cx="6096000" cy="2590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CanDown">
              <a:avLst/>
            </a:prstTxWarp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বশর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লক্ষ্মীয়ারা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০১৮১৯৭৫১০৭১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Email: basharlhsf@gmail.com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67000" y="914400"/>
            <a:ext cx="32004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2209800"/>
            <a:ext cx="472440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CanUp">
              <a:avLst/>
            </a:prstTxWarp>
            <a:spAutoFit/>
          </a:bodyPr>
          <a:lstStyle/>
          <a:p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endParaRPr lang="en-US" sz="1600" dirty="0" smtClean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838200"/>
            <a:ext cx="26670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InflateBottom">
              <a:avLst/>
            </a:prstTxWarp>
            <a:spAutoFit/>
          </a:bodyPr>
          <a:lstStyle/>
          <a:p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u="sng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u="sng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21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895600"/>
            <a:ext cx="2743200" cy="263538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images3256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971800"/>
            <a:ext cx="3505200" cy="25037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2286000" y="762000"/>
            <a:ext cx="41910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5400" u="sng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u="sng" dirty="0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5400" u="sng" dirty="0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5400" u="sng" dirty="0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n>
                  <a:solidFill>
                    <a:srgbClr val="7030A0"/>
                  </a:solidFill>
                </a:ln>
                <a:latin typeface="NikoshBAN" pitchFamily="2" charset="0"/>
                <a:cs typeface="NikoshBAN" pitchFamily="2" charset="0"/>
              </a:rPr>
              <a:t>কর</a:t>
            </a:r>
            <a:endParaRPr lang="en-US" sz="5400" u="sng" dirty="0">
              <a:ln>
                <a:solidFill>
                  <a:srgbClr val="7030A0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444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05000"/>
            <a:ext cx="3219450" cy="2190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 descr="images4444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981200"/>
            <a:ext cx="3581400" cy="21907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4572000"/>
            <a:ext cx="35814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২০০৬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স্বর্ণের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২০,০০০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4572000"/>
            <a:ext cx="38862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১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স্বর্ণের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৬০,০০০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টাকা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838200"/>
            <a:ext cx="3276600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sz="5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2743200"/>
            <a:ext cx="42672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838200"/>
            <a:ext cx="23622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40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u="sng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sz="40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7772400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Wave4">
              <a:avLst/>
            </a:prstTxWarp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চক্রবৃদ্ধি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প্রক্রিয়ায়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81000"/>
            <a:ext cx="33528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InflateBottom">
              <a:avLst/>
            </a:prstTxWarp>
            <a:spAutoFit/>
          </a:bodyPr>
          <a:lstStyle/>
          <a:p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400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u="sng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endParaRPr lang="en-US" sz="44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524000"/>
            <a:ext cx="7543800" cy="44012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বেশির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সিদ্ধান্তের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সময়মূল্যের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ধারণাটি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জড়িত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এখানকার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১০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১০০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বহন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করেনা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সময়মূল্যের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অর্থায়নে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মহাজন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ঋন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থাকলে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গ্রহনযোগ্য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নিলে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ভবিষ্যতে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ঋণের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কৃস্তি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করআ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অধ্যায়ে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শিখব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মূল্যের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মুল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667000"/>
            <a:ext cx="678180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অর্থের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মূল্য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685800"/>
            <a:ext cx="32766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Wave4">
              <a:avLst/>
            </a:prstTxWarp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612</TotalTime>
  <Words>522</Words>
  <Application>Microsoft Office PowerPoint</Application>
  <PresentationFormat>On-screen Show (4:3)</PresentationFormat>
  <Paragraphs>69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CTI191027</cp:lastModifiedBy>
  <cp:revision>161</cp:revision>
  <dcterms:created xsi:type="dcterms:W3CDTF">2006-08-16T00:00:00Z</dcterms:created>
  <dcterms:modified xsi:type="dcterms:W3CDTF">2020-05-02T03:50:21Z</dcterms:modified>
</cp:coreProperties>
</file>