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UF\Desktop\pic contin\ফুল ৫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067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28900" y="5181600"/>
            <a:ext cx="3810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7030A0"/>
                </a:solidFill>
              </a:rPr>
              <a:t>স্বাগতম</a:t>
            </a:r>
            <a:r>
              <a:rPr lang="bn-IN" sz="7200" dirty="0" smtClean="0"/>
              <a:t> </a:t>
            </a:r>
            <a:endParaRPr lang="en-US" sz="7200" dirty="0"/>
          </a:p>
        </p:txBody>
      </p:sp>
      <p:pic>
        <p:nvPicPr>
          <p:cNvPr id="1027" name="Picture 3" descr="C:\Users\MARUF\Desktop\pic contin\লো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762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70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72284" y="710625"/>
            <a:ext cx="4295776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ক্ষতি = ক্রয়মূল্য - বিক্রয়মূল্য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7574" y="1701225"/>
            <a:ext cx="432682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ক্রয়মূল্য = বিক্রয়মূল্য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+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ক্ষতি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6144" y="2691825"/>
            <a:ext cx="4338256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বিক্রয়মূল্য = ক্রয়মূল্য - ক্ষতি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76" y="710624"/>
            <a:ext cx="3532438" cy="25659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868016" y="3048000"/>
            <a:ext cx="3155679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10600" y="3505200"/>
            <a:ext cx="288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76" y="3505200"/>
            <a:ext cx="274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ক্রয়মূল্য= ১২০ টাকা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2123" y="4343399"/>
            <a:ext cx="232627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ক্ষতি = ২০ টাকা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276" y="4343400"/>
            <a:ext cx="288732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34602" y="3504491"/>
            <a:ext cx="1451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ক্ষতি = ?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25892" y="4343400"/>
            <a:ext cx="180850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ক্রয়মুল্য = 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302" y="5334000"/>
            <a:ext cx="2587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ক্রয়মূল্য= </a:t>
            </a:r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০ টাকা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72123" y="5344885"/>
            <a:ext cx="2334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ক্ষতি = ৫০ টাকা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36083" y="5344884"/>
            <a:ext cx="2087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বিক্রয়মুল্য = ?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695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74" y="403153"/>
            <a:ext cx="3437464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850" y="3408942"/>
            <a:ext cx="192342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বিক্রয়মূল্য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2400" r="2300" b="50000"/>
          <a:stretch/>
        </p:blipFill>
        <p:spPr>
          <a:xfrm>
            <a:off x="440962" y="1508053"/>
            <a:ext cx="1895312" cy="98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81850"/>
            <a:ext cx="1895312" cy="9321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7" y="2503408"/>
            <a:ext cx="1936473" cy="905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1821" r="1520" b="52603"/>
          <a:stretch/>
        </p:blipFill>
        <p:spPr>
          <a:xfrm>
            <a:off x="6761018" y="1413972"/>
            <a:ext cx="1879643" cy="9365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8" y="548222"/>
            <a:ext cx="1895312" cy="9321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17" y="2303405"/>
            <a:ext cx="1879643" cy="10608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0" y="3364248"/>
            <a:ext cx="178266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লাভ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3" y="4114800"/>
            <a:ext cx="1956277" cy="10608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6885" r="5106" b="11032"/>
          <a:stretch/>
        </p:blipFill>
        <p:spPr>
          <a:xfrm>
            <a:off x="412850" y="5165634"/>
            <a:ext cx="1923424" cy="11589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17798" y="4371625"/>
            <a:ext cx="2940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টাকায় কত লাভ হবে?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06912" y="5452729"/>
            <a:ext cx="2940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টাকায় কত লাভ হবে?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2994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37260" y="4831140"/>
            <a:ext cx="73152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একজন বিক্রেতা ২৪ টাকা দরে  ১৫ কেজি আলু বিক্রয়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করল ।এর ফলে বিক্রেতার  ১২% টাকা লাভ হল।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 কেজি আলুর ক্রয়মূল্য কত?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7260" y="464403"/>
            <a:ext cx="7359014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/>
          <a:stretch/>
        </p:blipFill>
        <p:spPr bwMode="auto">
          <a:xfrm>
            <a:off x="937259" y="1323975"/>
            <a:ext cx="735901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799"/>
            <a:ext cx="3429000" cy="45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2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ARUF\Desktop\pic contin\সন্দেশ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30"/>
            <a:ext cx="5218978" cy="360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886200"/>
            <a:ext cx="9144000" cy="3046988"/>
          </a:xfrm>
          <a:prstGeom prst="rect">
            <a:avLst/>
          </a:prstGeom>
          <a:solidFill>
            <a:srgbClr val="F8E0F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সমস্যাঃ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নাবিল মিষ্টির দোকান থেকে ৪৫০ টাকা দরে ২ কেজি সন্দেশ</a:t>
            </a:r>
          </a:p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ক্রয় করে ৫% হারে ভ্যাট প্রদান করল। সন্দেশ ক্রয় বাবদ সে</a:t>
            </a:r>
          </a:p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দোকানদারকে ১০০০ টাকার নোট দিল।</a:t>
            </a:r>
          </a:p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ক.মিষ্টির প্রকৃত বিক্রয়মূল্য কত?</a:t>
            </a:r>
          </a:p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খ. বিক্রেতা তাকে কত টাকা ফেরত দিল?</a:t>
            </a:r>
          </a:p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গ. বিক্রেতা ১০% লাভ করলে প্রতি কেজি মিষ্টির তৈরি মূল্য কত?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6200"/>
            <a:ext cx="3886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7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45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133249"/>
            <a:ext cx="9144000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দ্রবের ক্রয় মূল্য 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টাকা ও বিক্রয় মূল্য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200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টাকা  এবং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ভ্যাটের হার ৫%।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ক্রয় ও বিক্রয়মূল্যের পার্থক্য কত?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লাভের শতকরা হার কত?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 ভ্যাট ও লাভের অনুপাত কত?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7645" y="152400"/>
            <a:ext cx="79248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71600"/>
            <a:ext cx="79629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54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8763" y="255657"/>
            <a:ext cx="7924799" cy="1107996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404" y="1981199"/>
            <a:ext cx="4310396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লাভ এর সম্পর্কটি কি ?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9801" y="1981199"/>
            <a:ext cx="3812262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বিক্রয়মূল্য - ক্রয়মূল্য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404" y="3237132"/>
            <a:ext cx="4310396" cy="707886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ক্ষতি এর সম্পর্কটি কি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9801" y="3246154"/>
            <a:ext cx="3807453" cy="707886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ক্রয়মূল্য - বিক্রয়মূল্য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040" y="4419601"/>
            <a:ext cx="6256841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।বিনিয়োগে টাকা বৃদ্ধি পেলে কি হয় ?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90417" y="4419600"/>
            <a:ext cx="2129727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লাভ হয়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6404" y="5638800"/>
            <a:ext cx="6288901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।বিনিয়োগে টাকা কমে গেলে কি হয় ?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8472" y="5638800"/>
            <a:ext cx="2177817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ক্ষতি হয়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8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1" y="1524000"/>
            <a:ext cx="7924800" cy="4495800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1663005"/>
            <a:ext cx="77724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 মিটার কাপড় ২০০ টাকা দরে ৫ মিটার কাপড় কিনে ২৩০ টাকা</a:t>
            </a:r>
          </a:p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দরে বিক্রয় করলে কত লাভ হবে ?</a:t>
            </a:r>
          </a:p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ক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৫০ টাকা    খ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১০০ টাকা 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গ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১৫০ টাকা    ঘ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২০০ টাকা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034605"/>
            <a:ext cx="77724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একটি শাড়ীর দাম ২০০০ টাকা। ভ্যাটের হার ৫ টাকা  হলে, মোট</a:t>
            </a:r>
          </a:p>
          <a:p>
            <a:pPr algn="ctr"/>
            <a:r>
              <a:rPr lang="bn-BD" sz="2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কত টাকা ভ্যাট দিতে হবে ?</a:t>
            </a:r>
          </a:p>
          <a:p>
            <a:r>
              <a:rPr lang="bn-BD" sz="2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 ক</a:t>
            </a:r>
            <a:r>
              <a:rPr lang="en-US" sz="28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৪০ টাকা    খ </a:t>
            </a:r>
            <a:r>
              <a:rPr lang="en-US" sz="2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৬০ টাকা     গ</a:t>
            </a:r>
            <a:r>
              <a:rPr lang="en-US" sz="28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৮০ টাকা     ঘ</a:t>
            </a:r>
            <a:r>
              <a:rPr lang="en-US" sz="28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১০০ টাকা</a:t>
            </a:r>
            <a:r>
              <a:rPr lang="bn-BD" sz="32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1" y="4482405"/>
            <a:ext cx="77724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প্রতিটি কমলা ২৫ টাকা দরে ক্রয় করে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২৭ টাকা দরে বিক্রয় করলে</a:t>
            </a:r>
          </a:p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তার ৫০ টাকা লাভ হয়। সে কতটি কমলা ক্রয় করেছিল ?</a:t>
            </a:r>
          </a:p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ক.    ২০টি        খ.    ২৫টি          গ.    ৩০টি         ঘ.    ৩৫টি 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01768"/>
            <a:ext cx="7924799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95801" y="2574369"/>
            <a:ext cx="1828799" cy="46023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01740" y="3981450"/>
            <a:ext cx="1775460" cy="46023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14600" y="5334000"/>
            <a:ext cx="1676400" cy="46023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17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6" grpId="0" build="p"/>
      <p:bldP spid="7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14300" y="2817375"/>
            <a:ext cx="9372600" cy="41583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sz="6000" i="1" dirty="0" smtClean="0"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endParaRPr lang="bn-BD" sz="3200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একটি ঘড়ি ৮১০ টাকায় বিক্রয় করলে ১০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ক্ষতি হয় ।</a:t>
            </a:r>
          </a:p>
          <a:p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(ক)১০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ক্ষতি ও ১৫% লাভের অর্থ কী ?</a:t>
            </a:r>
          </a:p>
          <a:p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(খ) ঘড়িটির ক্রয় মূল্য নির্ণয় কর।</a:t>
            </a:r>
          </a:p>
          <a:p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(গ) ঘড়িটি কত টাকায় বিক্রয় করলে ১৫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লাভ হবে ?</a:t>
            </a:r>
          </a:p>
        </p:txBody>
      </p:sp>
      <p:pic>
        <p:nvPicPr>
          <p:cNvPr id="3074" name="Picture 2" descr="C:\Users\MARUF\Desktop\pic contin\বাড়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26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4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UF\Desktop\pic contin\ফুল 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6366" y="-11083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3400" y="2976265"/>
            <a:ext cx="3886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C00000"/>
                </a:solidFill>
              </a:rPr>
              <a:t>ধন্যবাদ</a:t>
            </a:r>
            <a:r>
              <a:rPr lang="bn-IN" sz="7200" dirty="0" smtClean="0"/>
              <a:t> </a:t>
            </a:r>
            <a:endParaRPr lang="en-US" sz="7200" dirty="0"/>
          </a:p>
        </p:txBody>
      </p:sp>
      <p:sp>
        <p:nvSpPr>
          <p:cNvPr id="6" name="Rectangle 5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527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512511" cy="1143000"/>
          </a:xfrm>
          <a:prstGeom prst="round1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bn-IN" sz="7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72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ARUF\Desktop\pic contin\my pic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676400"/>
            <a:ext cx="4114800" cy="444817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86200" y="1524000"/>
            <a:ext cx="5257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solidFill>
                  <a:srgbClr val="C00000"/>
                </a:solidFill>
              </a:rPr>
              <a:t>মোঃ মারুফুল হক </a:t>
            </a:r>
          </a:p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 (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গনিত</a:t>
            </a: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বঙ্গবাসী মাধ্যমিক বিদ্যালয় </a:t>
            </a:r>
          </a:p>
          <a:p>
            <a:pPr algn="ctr"/>
            <a:r>
              <a:rPr lang="bn-IN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খালিশপুর , খুলনা</a:t>
            </a:r>
          </a:p>
          <a:p>
            <a:pPr algn="ctr"/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মোবাঃ ০১৯২৯৬৬৮১৪৬</a:t>
            </a:r>
          </a:p>
          <a:p>
            <a:pPr algn="ctr"/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ইমেল নং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marufulhoque</a:t>
            </a:r>
            <a:r>
              <a:rPr lang="bn-I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311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@gmail.com</a:t>
            </a:r>
            <a:r>
              <a:rPr lang="bn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3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mtClean="0"/>
              <a:t>ে</a:t>
            </a:r>
            <a:endParaRPr lang="en-US" dirty="0"/>
          </a:p>
        </p:txBody>
      </p:sp>
      <p:pic>
        <p:nvPicPr>
          <p:cNvPr id="8" name="Picture 7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50" y="-21605"/>
            <a:ext cx="1199785" cy="64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-317925" y="10391"/>
            <a:ext cx="9392652" cy="7010400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914400" y="572791"/>
            <a:ext cx="7650429" cy="5754749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4400" y="448101"/>
            <a:ext cx="7650429" cy="15330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পরিকল্পনা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776609-A1A9-4146-93C3-2D394520A639}"/>
              </a:ext>
            </a:extLst>
          </p:cNvPr>
          <p:cNvSpPr txBox="1"/>
          <p:nvPr/>
        </p:nvSpPr>
        <p:spPr>
          <a:xfrm>
            <a:off x="4191000" y="2127969"/>
            <a:ext cx="4121701" cy="2739211"/>
          </a:xfrm>
          <a:prstGeom prst="rect">
            <a:avLst/>
          </a:prstGeom>
          <a:solidFill>
            <a:srgbClr val="00B0F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endParaRPr lang="bn-BD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৭ম  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বস্তুঃ লাভ ও ক্ষতি 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 সংখ্যা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-    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৫০ মিনিট</a:t>
            </a:r>
            <a:endParaRPr lang="bn-BD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2" descr="C:\Users\MARUF\Desktop\pic contin\লো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227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UF\Desktop\pic contin\বই ৭ম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08909"/>
            <a:ext cx="2763633" cy="373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81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MARUF\Desktop\pic contin\মানুষ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40118"/>
            <a:ext cx="4618258" cy="434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3978508"/>
            <a:ext cx="4571999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মূল্য কমেছে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 flipV="1">
            <a:off x="3962400" y="2287506"/>
            <a:ext cx="484632" cy="608094"/>
          </a:xfrm>
          <a:prstGeom prst="downArrow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782" y="113791"/>
            <a:ext cx="9069832" cy="707886"/>
          </a:xfrm>
          <a:prstGeom prst="rect">
            <a:avLst/>
          </a:prstGeom>
          <a:solidFill>
            <a:srgbClr val="B7FFB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পাঠঃ লাভ - ক্ষতি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ARUF\Desktop\pic contin\দোকান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4750"/>
            <a:ext cx="4572000" cy="297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3778453"/>
            <a:ext cx="4567342" cy="46166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বিক্রয় বৃদ্ধি পেয়েছে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C:\Users\MARUF\Desktop\pic contin\সোন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41170"/>
            <a:ext cx="4572000" cy="316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RUF\Desktop\pic contin\মানুষ ১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09" y="4515583"/>
            <a:ext cx="4502491" cy="314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364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9" grpId="0" animBg="1"/>
      <p:bldP spid="11" grpId="0" animBg="1"/>
      <p:bldP spid="12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76200" y="152400"/>
            <a:ext cx="9220200" cy="6494085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শিক্ষার্থীরা-</a:t>
            </a:r>
            <a:endParaRPr lang="en-US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 ও ক্ষতি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 পারবে</a:t>
            </a: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লাভ ও ক্ষতি সংক্রান্ত তথ্য ব্যাখ্যা করতে 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 ও ক্ষতি নির্ণয়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লাভ ও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ক্ষতির শতকরা হার নির্ণয়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লাভ ও ক্ষতি সংক্রান্ত সমস্যার সমাধান করতে পারবে।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11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ARUF\Desktop\pic contin\কলম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93"/>
            <a:ext cx="9144000" cy="35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3617192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ক্রয়মূল্য = ৬০ টাকা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0629" y="3599297"/>
            <a:ext cx="2949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বিক্রয়মূল্য = ৭২ টাকা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811" y="4590180"/>
            <a:ext cx="788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কোনো জিনিস যে মূল্যে ক্রয় করা হয় তাকে ক্রয়মূল্য বলে।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811" y="5486399"/>
            <a:ext cx="7887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কোনো জিনিস যে মূল্যে বিক্রয় করা হয় তাকে বিক্রয়মূল্য বলে।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01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ARUF\Desktop\pic contin\লাল-গরু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0"/>
            <a:ext cx="832757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6317" y="3886200"/>
            <a:ext cx="8159930" cy="58477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গরুটি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12000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ক্রয়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করা হল।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316" y="4547175"/>
            <a:ext cx="8138160" cy="584775"/>
          </a:xfrm>
          <a:prstGeom prst="rect">
            <a:avLst/>
          </a:prstGeom>
          <a:solidFill>
            <a:srgbClr val="F8D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গরুটি ১৫০০০ টাকায়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করা হল।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429" y="5867400"/>
            <a:ext cx="8138160" cy="584775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ক্রয়মূল্য অপেক্ষা বিক্রয়মূল্য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বেশি হলে লাভ হয়।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315" y="5206425"/>
            <a:ext cx="8138160" cy="584775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ক্রয়মূল্য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বেশি না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বিক্রয়মূল্য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108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536254"/>
            <a:ext cx="46958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t="6451" r="2758" b="5623"/>
          <a:stretch/>
        </p:blipFill>
        <p:spPr bwMode="auto">
          <a:xfrm>
            <a:off x="4240530" y="742951"/>
            <a:ext cx="4171950" cy="181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6" t="-3868" r="2206" b="8710"/>
          <a:stretch/>
        </p:blipFill>
        <p:spPr bwMode="auto">
          <a:xfrm>
            <a:off x="4050030" y="838200"/>
            <a:ext cx="4255770" cy="17221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6185" r="2779" b="6859"/>
          <a:stretch/>
        </p:blipFill>
        <p:spPr bwMode="auto">
          <a:xfrm>
            <a:off x="4038600" y="1066800"/>
            <a:ext cx="39243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9018" r="2332" b="7052"/>
          <a:stretch/>
        </p:blipFill>
        <p:spPr bwMode="auto">
          <a:xfrm>
            <a:off x="4107180" y="1447800"/>
            <a:ext cx="3589020" cy="138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4602" y="4836079"/>
            <a:ext cx="3592830" cy="156966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ক্রয়মূল্য অপেক্ষা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হলে ক্ষতি হয়।</a:t>
            </a:r>
          </a:p>
          <a:p>
            <a:pPr algn="ctr"/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16" y="533399"/>
            <a:ext cx="5403984" cy="31085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57199" y="3641942"/>
            <a:ext cx="195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32" y="4191000"/>
            <a:ext cx="182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৬৭০ 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36253"/>
            <a:ext cx="2775921" cy="31056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08375" y="3648761"/>
            <a:ext cx="183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১০০০ 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191000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8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0017 0.4370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00052 0.4745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69 L -0.00625 0.47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01198 0.4881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1" grpId="0"/>
      <p:bldP spid="1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71589" y="533400"/>
            <a:ext cx="4264727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লাভ = বিক্রয়মূল্য - ক্রয়মুল্য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3018" y="1604872"/>
            <a:ext cx="4241867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বিক্রয়মূল্য = ক্রয়মূল্য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+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লাভ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9638" y="2590800"/>
            <a:ext cx="4264727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ক্রয়মূল্য = বিক্রয়মূল্য - লাভ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3505200" cy="26421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685800" y="2387887"/>
            <a:ext cx="2667000" cy="660113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18018" y="3554849"/>
            <a:ext cx="29589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563" y="3554849"/>
            <a:ext cx="302839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ক্রয়মূল্য= ৬০ টাকা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3496" y="5435024"/>
            <a:ext cx="29435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লাভ = ২৫ টাকা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564" y="4494074"/>
            <a:ext cx="30283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ক্রয়মূল্য= ১০০ টাকা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563" y="5435025"/>
            <a:ext cx="30283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বিক্রয়মূল্য= ১২৫ টাকা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3496" y="4469249"/>
            <a:ext cx="29435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লাভ = ২০ টাকা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3960" y="3554849"/>
            <a:ext cx="1640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লাভ =?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7512" y="5435023"/>
            <a:ext cx="160653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ক্রয়মুল্য=?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5392" y="4494074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বিক্রয়মুল্য=?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1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492</TotalTime>
  <Words>653</Words>
  <Application>Microsoft Office PowerPoint</Application>
  <PresentationFormat>On-screen Show (4:3)</PresentationFormat>
  <Paragraphs>112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Slipstream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MARUF</dc:creator>
  <cp:lastModifiedBy>MARUF</cp:lastModifiedBy>
  <cp:revision>36</cp:revision>
  <dcterms:created xsi:type="dcterms:W3CDTF">2006-08-16T00:00:00Z</dcterms:created>
  <dcterms:modified xsi:type="dcterms:W3CDTF">2020-05-02T20:31:56Z</dcterms:modified>
</cp:coreProperties>
</file>