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390" r:id="rId2"/>
    <p:sldId id="385" r:id="rId3"/>
    <p:sldId id="392" r:id="rId4"/>
    <p:sldId id="386" r:id="rId5"/>
    <p:sldId id="387" r:id="rId6"/>
    <p:sldId id="388" r:id="rId7"/>
    <p:sldId id="368" r:id="rId8"/>
    <p:sldId id="384" r:id="rId9"/>
    <p:sldId id="369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9" r:id="rId18"/>
    <p:sldId id="380" r:id="rId19"/>
    <p:sldId id="381" r:id="rId20"/>
    <p:sldId id="382" r:id="rId21"/>
    <p:sldId id="383" r:id="rId22"/>
    <p:sldId id="365" r:id="rId23"/>
    <p:sldId id="393" r:id="rId24"/>
    <p:sldId id="394" r:id="rId25"/>
    <p:sldId id="395" r:id="rId26"/>
    <p:sldId id="398" r:id="rId27"/>
    <p:sldId id="397" r:id="rId28"/>
  </p:sldIdLst>
  <p:sldSz cx="10058400" cy="5943600"/>
  <p:notesSz cx="6858000" cy="9144000"/>
  <p:defaultTextStyle>
    <a:defPPr>
      <a:defRPr lang="en-US"/>
    </a:defPPr>
    <a:lvl1pPr marL="0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70442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40884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11326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81767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52209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22651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93093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63535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AB6"/>
    <a:srgbClr val="009900"/>
    <a:srgbClr val="CC0099"/>
    <a:srgbClr val="C6FF25"/>
    <a:srgbClr val="66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438" y="-258"/>
      </p:cViewPr>
      <p:guideLst>
        <p:guide orient="horz" pos="1872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846373"/>
            <a:ext cx="854964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368040"/>
            <a:ext cx="704088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8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9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4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5425" y="238024"/>
            <a:ext cx="2828926" cy="5071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38024"/>
            <a:ext cx="8319136" cy="50713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1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3819319"/>
            <a:ext cx="8549640" cy="118046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519153"/>
            <a:ext cx="8549640" cy="1300162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82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96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48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31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4145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897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380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63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1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3" y="1386846"/>
            <a:ext cx="5574030" cy="3922501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3" y="1386846"/>
            <a:ext cx="5574030" cy="3922501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5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38020"/>
            <a:ext cx="905256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3" y="1330432"/>
            <a:ext cx="4444207" cy="55446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8291" indent="0">
              <a:buNone/>
              <a:defRPr sz="1500" b="1"/>
            </a:lvl2pPr>
            <a:lvl3pPr marL="696581" indent="0">
              <a:buNone/>
              <a:defRPr sz="1300" b="1"/>
            </a:lvl3pPr>
            <a:lvl4pPr marL="1044872" indent="0">
              <a:buNone/>
              <a:defRPr sz="1200" b="1"/>
            </a:lvl4pPr>
            <a:lvl5pPr marL="1393162" indent="0">
              <a:buNone/>
              <a:defRPr sz="1200" b="1"/>
            </a:lvl5pPr>
            <a:lvl6pPr marL="1741453" indent="0">
              <a:buNone/>
              <a:defRPr sz="1200" b="1"/>
            </a:lvl6pPr>
            <a:lvl7pPr marL="2089744" indent="0">
              <a:buNone/>
              <a:defRPr sz="1200" b="1"/>
            </a:lvl7pPr>
            <a:lvl8pPr marL="2438034" indent="0">
              <a:buNone/>
              <a:defRPr sz="1200" b="1"/>
            </a:lvl8pPr>
            <a:lvl9pPr marL="278632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3" y="1884892"/>
            <a:ext cx="4444207" cy="34244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3" y="1330432"/>
            <a:ext cx="4445954" cy="55446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8291" indent="0">
              <a:buNone/>
              <a:defRPr sz="1500" b="1"/>
            </a:lvl2pPr>
            <a:lvl3pPr marL="696581" indent="0">
              <a:buNone/>
              <a:defRPr sz="1300" b="1"/>
            </a:lvl3pPr>
            <a:lvl4pPr marL="1044872" indent="0">
              <a:buNone/>
              <a:defRPr sz="1200" b="1"/>
            </a:lvl4pPr>
            <a:lvl5pPr marL="1393162" indent="0">
              <a:buNone/>
              <a:defRPr sz="1200" b="1"/>
            </a:lvl5pPr>
            <a:lvl6pPr marL="1741453" indent="0">
              <a:buNone/>
              <a:defRPr sz="1200" b="1"/>
            </a:lvl6pPr>
            <a:lvl7pPr marL="2089744" indent="0">
              <a:buNone/>
              <a:defRPr sz="1200" b="1"/>
            </a:lvl7pPr>
            <a:lvl8pPr marL="2438034" indent="0">
              <a:buNone/>
              <a:defRPr sz="1200" b="1"/>
            </a:lvl8pPr>
            <a:lvl9pPr marL="278632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3" y="1884892"/>
            <a:ext cx="4445954" cy="34244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2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2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6" y="236643"/>
            <a:ext cx="3309144" cy="100711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36648"/>
            <a:ext cx="5622926" cy="50726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6" y="1243758"/>
            <a:ext cx="3309144" cy="4065588"/>
          </a:xfrm>
        </p:spPr>
        <p:txBody>
          <a:bodyPr/>
          <a:lstStyle>
            <a:lvl1pPr marL="0" indent="0">
              <a:buNone/>
              <a:defRPr sz="1100"/>
            </a:lvl1pPr>
            <a:lvl2pPr marL="348291" indent="0">
              <a:buNone/>
              <a:defRPr sz="900"/>
            </a:lvl2pPr>
            <a:lvl3pPr marL="696581" indent="0">
              <a:buNone/>
              <a:defRPr sz="800"/>
            </a:lvl3pPr>
            <a:lvl4pPr marL="1044872" indent="0">
              <a:buNone/>
              <a:defRPr sz="700"/>
            </a:lvl4pPr>
            <a:lvl5pPr marL="1393162" indent="0">
              <a:buNone/>
              <a:defRPr sz="700"/>
            </a:lvl5pPr>
            <a:lvl6pPr marL="1741453" indent="0">
              <a:buNone/>
              <a:defRPr sz="700"/>
            </a:lvl6pPr>
            <a:lvl7pPr marL="2089744" indent="0">
              <a:buNone/>
              <a:defRPr sz="700"/>
            </a:lvl7pPr>
            <a:lvl8pPr marL="2438034" indent="0">
              <a:buNone/>
              <a:defRPr sz="700"/>
            </a:lvl8pPr>
            <a:lvl9pPr marL="278632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7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160523"/>
            <a:ext cx="6035040" cy="49117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531072"/>
            <a:ext cx="6035040" cy="3566160"/>
          </a:xfrm>
        </p:spPr>
        <p:txBody>
          <a:bodyPr/>
          <a:lstStyle>
            <a:lvl1pPr marL="0" indent="0">
              <a:buNone/>
              <a:defRPr sz="2400"/>
            </a:lvl1pPr>
            <a:lvl2pPr marL="348291" indent="0">
              <a:buNone/>
              <a:defRPr sz="2100"/>
            </a:lvl2pPr>
            <a:lvl3pPr marL="696581" indent="0">
              <a:buNone/>
              <a:defRPr sz="1900"/>
            </a:lvl3pPr>
            <a:lvl4pPr marL="1044872" indent="0">
              <a:buNone/>
              <a:defRPr sz="1500"/>
            </a:lvl4pPr>
            <a:lvl5pPr marL="1393162" indent="0">
              <a:buNone/>
              <a:defRPr sz="1500"/>
            </a:lvl5pPr>
            <a:lvl6pPr marL="1741453" indent="0">
              <a:buNone/>
              <a:defRPr sz="1500"/>
            </a:lvl6pPr>
            <a:lvl7pPr marL="2089744" indent="0">
              <a:buNone/>
              <a:defRPr sz="1500"/>
            </a:lvl7pPr>
            <a:lvl8pPr marL="2438034" indent="0">
              <a:buNone/>
              <a:defRPr sz="1500"/>
            </a:lvl8pPr>
            <a:lvl9pPr marL="278632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4651696"/>
            <a:ext cx="6035040" cy="697547"/>
          </a:xfrm>
        </p:spPr>
        <p:txBody>
          <a:bodyPr/>
          <a:lstStyle>
            <a:lvl1pPr marL="0" indent="0">
              <a:buNone/>
              <a:defRPr sz="1100"/>
            </a:lvl1pPr>
            <a:lvl2pPr marL="348291" indent="0">
              <a:buNone/>
              <a:defRPr sz="900"/>
            </a:lvl2pPr>
            <a:lvl3pPr marL="696581" indent="0">
              <a:buNone/>
              <a:defRPr sz="800"/>
            </a:lvl3pPr>
            <a:lvl4pPr marL="1044872" indent="0">
              <a:buNone/>
              <a:defRPr sz="700"/>
            </a:lvl4pPr>
            <a:lvl5pPr marL="1393162" indent="0">
              <a:buNone/>
              <a:defRPr sz="700"/>
            </a:lvl5pPr>
            <a:lvl6pPr marL="1741453" indent="0">
              <a:buNone/>
              <a:defRPr sz="700"/>
            </a:lvl6pPr>
            <a:lvl7pPr marL="2089744" indent="0">
              <a:buNone/>
              <a:defRPr sz="700"/>
            </a:lvl7pPr>
            <a:lvl8pPr marL="2438034" indent="0">
              <a:buNone/>
              <a:defRPr sz="700"/>
            </a:lvl8pPr>
            <a:lvl9pPr marL="278632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5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38020"/>
            <a:ext cx="9052560" cy="990600"/>
          </a:xfrm>
          <a:prstGeom prst="rect">
            <a:avLst/>
          </a:prstGeom>
        </p:spPr>
        <p:txBody>
          <a:bodyPr vert="horz" lIns="69658" tIns="34829" rIns="69658" bIns="348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6846"/>
            <a:ext cx="9052560" cy="3922501"/>
          </a:xfrm>
          <a:prstGeom prst="rect">
            <a:avLst/>
          </a:prstGeom>
        </p:spPr>
        <p:txBody>
          <a:bodyPr vert="horz" lIns="69658" tIns="34829" rIns="69658" bIns="348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5508841"/>
            <a:ext cx="2346960" cy="316442"/>
          </a:xfrm>
          <a:prstGeom prst="rect">
            <a:avLst/>
          </a:prstGeom>
        </p:spPr>
        <p:txBody>
          <a:bodyPr vert="horz" lIns="69658" tIns="34829" rIns="69658" bIns="3482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5508841"/>
            <a:ext cx="3185160" cy="316442"/>
          </a:xfrm>
          <a:prstGeom prst="rect">
            <a:avLst/>
          </a:prstGeom>
        </p:spPr>
        <p:txBody>
          <a:bodyPr vert="horz" lIns="69658" tIns="34829" rIns="69658" bIns="3482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5508841"/>
            <a:ext cx="2346960" cy="316442"/>
          </a:xfrm>
          <a:prstGeom prst="rect">
            <a:avLst/>
          </a:prstGeom>
        </p:spPr>
        <p:txBody>
          <a:bodyPr vert="horz" lIns="69658" tIns="34829" rIns="69658" bIns="3482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696581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218" indent="-261218" algn="l" defTabSz="69658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972" indent="-217681" algn="l" defTabSz="69658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726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17" indent="-174145" algn="l" defTabSz="696581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308" indent="-174145" algn="l" defTabSz="696581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599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3889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2180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0470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91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96581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44872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162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41453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744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034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86325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f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91344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7520" y="457201"/>
            <a:ext cx="293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228600"/>
            <a:ext cx="7979664" cy="525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139952" y="381000"/>
            <a:ext cx="7996428" cy="120032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Al-Kharashi 53" pitchFamily="2" charset="-78"/>
              </a:rPr>
              <a:t>أهلا</a:t>
            </a:r>
            <a:r>
              <a:rPr lang="ar-MA" sz="7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Al-Kharashi 53" pitchFamily="2" charset="-78"/>
              </a:rPr>
              <a:t>ً</a:t>
            </a:r>
            <a:r>
              <a:rPr lang="ar-MA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Al-Kharashi 53" pitchFamily="2" charset="-78"/>
              </a:rPr>
              <a:t> </a:t>
            </a:r>
            <a:r>
              <a:rPr lang="ar-MA" sz="7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Al-Kharashi 53" pitchFamily="2" charset="-78"/>
              </a:rPr>
              <a:t>بكم </a:t>
            </a:r>
            <a:r>
              <a:rPr lang="ar-MA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Al-Kharashi 53" pitchFamily="2" charset="-78"/>
              </a:rPr>
              <a:t>جميعاً </a:t>
            </a:r>
            <a:r>
              <a:rPr lang="ar-MA" sz="7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Al-Kharashi 53" pitchFamily="2" charset="-78"/>
              </a:rPr>
              <a:t>في شهر رمضان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cs typeface="Al-Kharashi 5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18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00584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56571"/>
          <a:stretch/>
        </p:blipFill>
        <p:spPr>
          <a:xfrm flipH="1">
            <a:off x="8298180" y="952504"/>
            <a:ext cx="1525524" cy="4038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ular Callout 7"/>
          <p:cNvSpPr/>
          <p:nvPr/>
        </p:nvSpPr>
        <p:spPr>
          <a:xfrm>
            <a:off x="2209800" y="762000"/>
            <a:ext cx="5585460" cy="762000"/>
          </a:xfrm>
          <a:prstGeom prst="wedgeRoundRectCallout">
            <a:avLst>
              <a:gd name="adj1" fmla="val 65538"/>
              <a:gd name="adj2" fmla="val 168285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أأنت تقرأ القرآن بالترجمة أم تتلو القرآن فقط؟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85"/>
          <a:stretch/>
        </p:blipFill>
        <p:spPr>
          <a:xfrm flipH="1">
            <a:off x="240981" y="990600"/>
            <a:ext cx="1519238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ular Callout 9"/>
          <p:cNvSpPr/>
          <p:nvPr/>
        </p:nvSpPr>
        <p:spPr>
          <a:xfrm>
            <a:off x="2743200" y="4267200"/>
            <a:ext cx="3200400" cy="762000"/>
          </a:xfrm>
          <a:prstGeom prst="wedgeRoundRectCallout">
            <a:avLst>
              <a:gd name="adj1" fmla="val -91963"/>
              <a:gd name="adj2" fmla="val -203325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أقرأ القرآن بالترجمة.</a:t>
            </a:r>
          </a:p>
        </p:txBody>
      </p:sp>
    </p:spTree>
    <p:extLst>
      <p:ext uri="{BB962C8B-B14F-4D97-AF65-F5344CB8AC3E}">
        <p14:creationId xmlns:p14="http://schemas.microsoft.com/office/powerpoint/2010/main" val="114037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ferris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00584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56571"/>
          <a:stretch/>
        </p:blipFill>
        <p:spPr>
          <a:xfrm flipH="1">
            <a:off x="8298180" y="952504"/>
            <a:ext cx="1525524" cy="4038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ular Callout 7"/>
          <p:cNvSpPr/>
          <p:nvPr/>
        </p:nvSpPr>
        <p:spPr>
          <a:xfrm>
            <a:off x="2933700" y="736600"/>
            <a:ext cx="5029200" cy="838200"/>
          </a:xfrm>
          <a:prstGeom prst="wedgeRoundRectCallout">
            <a:avLst>
              <a:gd name="adj1" fmla="val 63255"/>
              <a:gd name="adj2" fmla="val 155328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 smtClean="0">
                <a:solidFill>
                  <a:schemeClr val="tx1"/>
                </a:solidFill>
              </a:rPr>
              <a:t>أحسنت</a:t>
            </a:r>
            <a:r>
              <a:rPr lang="ar-MA" sz="2800" dirty="0">
                <a:solidFill>
                  <a:schemeClr val="tx1"/>
                </a:solidFill>
              </a:rPr>
              <a:t>،</a:t>
            </a:r>
            <a:r>
              <a:rPr lang="ar-MA" sz="2800" dirty="0" smtClean="0">
                <a:solidFill>
                  <a:schemeClr val="tx1"/>
                </a:solidFill>
              </a:rPr>
              <a:t> </a:t>
            </a:r>
            <a:r>
              <a:rPr lang="ar-MA" sz="2800" dirty="0">
                <a:solidFill>
                  <a:schemeClr val="tx1"/>
                </a:solidFill>
              </a:rPr>
              <a:t>من أين أنت تقرأ القرآن الآن؟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85"/>
          <a:stretch/>
        </p:blipFill>
        <p:spPr>
          <a:xfrm flipH="1">
            <a:off x="240981" y="990600"/>
            <a:ext cx="1519238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ular Callout 9"/>
          <p:cNvSpPr/>
          <p:nvPr/>
        </p:nvSpPr>
        <p:spPr>
          <a:xfrm>
            <a:off x="2743200" y="4267200"/>
            <a:ext cx="3185160" cy="762000"/>
          </a:xfrm>
          <a:prstGeom prst="wedgeRoundRectCallout">
            <a:avLst>
              <a:gd name="adj1" fmla="val -91424"/>
              <a:gd name="adj2" fmla="val -196659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أقرأ من سورة البقرة.</a:t>
            </a:r>
          </a:p>
        </p:txBody>
      </p:sp>
    </p:spTree>
    <p:extLst>
      <p:ext uri="{BB962C8B-B14F-4D97-AF65-F5344CB8AC3E}">
        <p14:creationId xmlns:p14="http://schemas.microsoft.com/office/powerpoint/2010/main" val="141882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ferris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00584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56571"/>
          <a:stretch/>
        </p:blipFill>
        <p:spPr>
          <a:xfrm flipH="1">
            <a:off x="8298180" y="952504"/>
            <a:ext cx="1525524" cy="4038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ular Callout 7"/>
          <p:cNvSpPr/>
          <p:nvPr/>
        </p:nvSpPr>
        <p:spPr>
          <a:xfrm>
            <a:off x="3733800" y="762000"/>
            <a:ext cx="4229100" cy="762000"/>
          </a:xfrm>
          <a:prstGeom prst="wedgeRoundRectCallout">
            <a:avLst>
              <a:gd name="adj1" fmla="val 65517"/>
              <a:gd name="adj2" fmla="val 172095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من أي كتاب أنت تقرأ </a:t>
            </a:r>
            <a:r>
              <a:rPr lang="ar-MA" sz="2800" dirty="0" smtClean="0">
                <a:solidFill>
                  <a:schemeClr val="tx1"/>
                </a:solidFill>
              </a:rPr>
              <a:t>الترجمة ؟</a:t>
            </a:r>
            <a:endParaRPr lang="ar-MA" sz="2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85"/>
          <a:stretch/>
        </p:blipFill>
        <p:spPr>
          <a:xfrm flipH="1">
            <a:off x="240981" y="990600"/>
            <a:ext cx="1519238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ular Callout 9"/>
          <p:cNvSpPr/>
          <p:nvPr/>
        </p:nvSpPr>
        <p:spPr>
          <a:xfrm>
            <a:off x="3218688" y="4267200"/>
            <a:ext cx="3604260" cy="762000"/>
          </a:xfrm>
          <a:prstGeom prst="wedgeRoundRectCallout">
            <a:avLst>
              <a:gd name="adj1" fmla="val -98754"/>
              <a:gd name="adj2" fmla="val -20406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أقرأ من كتاب </a:t>
            </a:r>
            <a:r>
              <a:rPr lang="ar-MA" sz="2800" dirty="0" smtClean="0">
                <a:solidFill>
                  <a:schemeClr val="tx1"/>
                </a:solidFill>
              </a:rPr>
              <a:t>المدرسة.</a:t>
            </a:r>
            <a:endParaRPr lang="ar-M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3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ferris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00584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56571"/>
          <a:stretch/>
        </p:blipFill>
        <p:spPr>
          <a:xfrm flipH="1">
            <a:off x="8298180" y="952504"/>
            <a:ext cx="1525524" cy="4038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ular Callout 7"/>
          <p:cNvSpPr/>
          <p:nvPr/>
        </p:nvSpPr>
        <p:spPr>
          <a:xfrm>
            <a:off x="3596640" y="762000"/>
            <a:ext cx="4023360" cy="762000"/>
          </a:xfrm>
          <a:prstGeom prst="wedgeRoundRectCallout">
            <a:avLst>
              <a:gd name="adj1" fmla="val 76446"/>
              <a:gd name="adj2" fmla="val 174872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كم سورة في القرآن الكريم؟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85"/>
          <a:stretch/>
        </p:blipFill>
        <p:spPr>
          <a:xfrm flipH="1">
            <a:off x="240981" y="990600"/>
            <a:ext cx="1519238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ular Callout 9"/>
          <p:cNvSpPr/>
          <p:nvPr/>
        </p:nvSpPr>
        <p:spPr>
          <a:xfrm>
            <a:off x="2057400" y="3886200"/>
            <a:ext cx="5242560" cy="838200"/>
          </a:xfrm>
          <a:prstGeom prst="wedgeRoundRectCallout">
            <a:avLst>
              <a:gd name="adj1" fmla="val -62548"/>
              <a:gd name="adj2" fmla="val -14886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في القرآن الكريم مائة وأربع عشرة </a:t>
            </a:r>
            <a:r>
              <a:rPr lang="ar-MA" sz="2800" dirty="0" smtClean="0">
                <a:solidFill>
                  <a:schemeClr val="tx1"/>
                </a:solidFill>
              </a:rPr>
              <a:t>سورة.</a:t>
            </a:r>
            <a:endParaRPr lang="ar-M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7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ferris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00584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56571"/>
          <a:stretch/>
        </p:blipFill>
        <p:spPr>
          <a:xfrm flipH="1">
            <a:off x="8298180" y="952504"/>
            <a:ext cx="1525524" cy="4038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ular Callout 7"/>
          <p:cNvSpPr/>
          <p:nvPr/>
        </p:nvSpPr>
        <p:spPr>
          <a:xfrm>
            <a:off x="4038600" y="722489"/>
            <a:ext cx="3840480" cy="762000"/>
          </a:xfrm>
          <a:prstGeom prst="wedgeRoundRectCallout">
            <a:avLst>
              <a:gd name="adj1" fmla="val 70427"/>
              <a:gd name="adj2" fmla="val 18005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ما هي السور المكية والمدنية؟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85"/>
          <a:stretch/>
        </p:blipFill>
        <p:spPr>
          <a:xfrm flipH="1">
            <a:off x="240981" y="990600"/>
            <a:ext cx="1519238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ular Callout 9"/>
          <p:cNvSpPr/>
          <p:nvPr/>
        </p:nvSpPr>
        <p:spPr>
          <a:xfrm>
            <a:off x="2438400" y="3276595"/>
            <a:ext cx="5356860" cy="2057405"/>
          </a:xfrm>
          <a:prstGeom prst="wedgeRoundRectCallout">
            <a:avLst>
              <a:gd name="adj1" fmla="val -69294"/>
              <a:gd name="adj2" fmla="val -65172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2800" dirty="0">
                <a:solidFill>
                  <a:schemeClr val="tx1"/>
                </a:solidFill>
              </a:rPr>
              <a:t>في القرآن الكريم مائة وأربع عشرة سورة، أما السور المكية هي التى نزلت قبل الهجرة ولو في غير مكة والسور المدنية هي التي نزلت بعد الهجرة ولو في غير المدينة.</a:t>
            </a:r>
          </a:p>
        </p:txBody>
      </p:sp>
    </p:spTree>
    <p:extLst>
      <p:ext uri="{BB962C8B-B14F-4D97-AF65-F5344CB8AC3E}">
        <p14:creationId xmlns:p14="http://schemas.microsoft.com/office/powerpoint/2010/main" val="347419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ferris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00584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56571"/>
          <a:stretch/>
        </p:blipFill>
        <p:spPr>
          <a:xfrm flipH="1">
            <a:off x="8298180" y="952504"/>
            <a:ext cx="1525524" cy="4038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ular Callout 7"/>
          <p:cNvSpPr/>
          <p:nvPr/>
        </p:nvSpPr>
        <p:spPr>
          <a:xfrm>
            <a:off x="2133600" y="747889"/>
            <a:ext cx="5745480" cy="877711"/>
          </a:xfrm>
          <a:prstGeom prst="wedgeRoundRectCallout">
            <a:avLst>
              <a:gd name="adj1" fmla="val 64018"/>
              <a:gd name="adj2" fmla="val 14372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ما هي خصائص السور المكية والسور </a:t>
            </a:r>
            <a:r>
              <a:rPr lang="ar-MA" sz="2800" dirty="0" smtClean="0">
                <a:solidFill>
                  <a:schemeClr val="tx1"/>
                </a:solidFill>
              </a:rPr>
              <a:t>المدنية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ar-MA" sz="2800" dirty="0" smtClean="0">
                <a:solidFill>
                  <a:schemeClr val="tx1"/>
                </a:solidFill>
              </a:rPr>
              <a:t>؟</a:t>
            </a:r>
            <a:endParaRPr lang="ar-MA" sz="28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85"/>
          <a:stretch/>
        </p:blipFill>
        <p:spPr>
          <a:xfrm flipH="1">
            <a:off x="240981" y="990600"/>
            <a:ext cx="1519238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ular Callout 9"/>
          <p:cNvSpPr/>
          <p:nvPr/>
        </p:nvSpPr>
        <p:spPr>
          <a:xfrm>
            <a:off x="2133600" y="3810000"/>
            <a:ext cx="5745480" cy="1447800"/>
          </a:xfrm>
          <a:prstGeom prst="wedgeRoundRectCallout">
            <a:avLst>
              <a:gd name="adj1" fmla="val -62285"/>
              <a:gd name="adj2" fmla="val -98513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2800" dirty="0">
                <a:solidFill>
                  <a:schemeClr val="tx1"/>
                </a:solidFill>
              </a:rPr>
              <a:t>السور المكية نزلت بالوعد والوعيد، والتبشير والتحذير، والسور المدنية نزلت بالأحكام التشريعية غالباً.</a:t>
            </a:r>
          </a:p>
        </p:txBody>
      </p:sp>
    </p:spTree>
    <p:extLst>
      <p:ext uri="{BB962C8B-B14F-4D97-AF65-F5344CB8AC3E}">
        <p14:creationId xmlns:p14="http://schemas.microsoft.com/office/powerpoint/2010/main" val="10587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ferris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00584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56571"/>
          <a:stretch/>
        </p:blipFill>
        <p:spPr>
          <a:xfrm flipH="1">
            <a:off x="8298180" y="952504"/>
            <a:ext cx="1525524" cy="4038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ular Callout 7"/>
          <p:cNvSpPr/>
          <p:nvPr/>
        </p:nvSpPr>
        <p:spPr>
          <a:xfrm>
            <a:off x="2667000" y="762000"/>
            <a:ext cx="5410200" cy="914400"/>
          </a:xfrm>
          <a:prstGeom prst="wedgeRoundRectCallout">
            <a:avLst>
              <a:gd name="adj1" fmla="val 60552"/>
              <a:gd name="adj2" fmla="val 13331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ما أطول سورة في القرآن </a:t>
            </a:r>
            <a:r>
              <a:rPr lang="ar-MA" sz="2800" dirty="0" smtClean="0">
                <a:solidFill>
                  <a:schemeClr val="tx1"/>
                </a:solidFill>
              </a:rPr>
              <a:t>الكريم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ar-MA" sz="2800" dirty="0" smtClean="0">
                <a:solidFill>
                  <a:schemeClr val="tx1"/>
                </a:solidFill>
              </a:rPr>
              <a:t>وأقصرها ؟</a:t>
            </a:r>
            <a:endParaRPr lang="ar-MA" sz="2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85"/>
          <a:stretch/>
        </p:blipFill>
        <p:spPr>
          <a:xfrm flipH="1">
            <a:off x="240981" y="990600"/>
            <a:ext cx="1519238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ular Callout 9"/>
          <p:cNvSpPr/>
          <p:nvPr/>
        </p:nvSpPr>
        <p:spPr>
          <a:xfrm>
            <a:off x="1981200" y="3886200"/>
            <a:ext cx="5715000" cy="1366520"/>
          </a:xfrm>
          <a:prstGeom prst="wedgeRoundRectCallout">
            <a:avLst>
              <a:gd name="adj1" fmla="val -60244"/>
              <a:gd name="adj2" fmla="val -10599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2800" dirty="0">
                <a:solidFill>
                  <a:schemeClr val="tx1"/>
                </a:solidFill>
              </a:rPr>
              <a:t>أطول سورة في القرآن الكريم هي: سورة البقرة، </a:t>
            </a:r>
            <a:r>
              <a:rPr lang="en-US" sz="2800" dirty="0">
                <a:solidFill>
                  <a:schemeClr val="tx1"/>
                </a:solidFill>
              </a:rPr>
              <a:t>286</a:t>
            </a:r>
            <a:r>
              <a:rPr lang="ar-MA" sz="2800" dirty="0">
                <a:solidFill>
                  <a:schemeClr val="tx1"/>
                </a:solidFill>
              </a:rPr>
              <a:t> آية</a:t>
            </a:r>
            <a:r>
              <a:rPr lang="ar-MA" sz="2800" dirty="0" smtClean="0">
                <a:solidFill>
                  <a:schemeClr val="tx1"/>
                </a:solidFill>
              </a:rPr>
              <a:t>. وأقصرها سورة الكوثر، </a:t>
            </a:r>
            <a:r>
              <a:rPr lang="en-US" sz="2800" dirty="0">
                <a:solidFill>
                  <a:schemeClr val="tx1"/>
                </a:solidFill>
              </a:rPr>
              <a:t>3</a:t>
            </a:r>
            <a:r>
              <a:rPr lang="ar-MA" sz="2800" dirty="0">
                <a:solidFill>
                  <a:schemeClr val="tx1"/>
                </a:solidFill>
              </a:rPr>
              <a:t> آيات</a:t>
            </a:r>
            <a:r>
              <a:rPr lang="ar-MA" sz="2800" dirty="0" smtClean="0">
                <a:solidFill>
                  <a:schemeClr val="tx1"/>
                </a:solidFill>
              </a:rPr>
              <a:t>.</a:t>
            </a:r>
            <a:endParaRPr lang="ar-M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57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ferris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00584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56571"/>
          <a:stretch/>
        </p:blipFill>
        <p:spPr>
          <a:xfrm flipH="1">
            <a:off x="8298180" y="952504"/>
            <a:ext cx="1525524" cy="4038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ular Callout 7"/>
          <p:cNvSpPr/>
          <p:nvPr/>
        </p:nvSpPr>
        <p:spPr>
          <a:xfrm>
            <a:off x="4038600" y="798688"/>
            <a:ext cx="3962400" cy="801512"/>
          </a:xfrm>
          <a:prstGeom prst="wedgeRoundRectCallout">
            <a:avLst>
              <a:gd name="adj1" fmla="val 67005"/>
              <a:gd name="adj2" fmla="val 161055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هل تحفظ أية الكرسي يا ولدي؟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85"/>
          <a:stretch/>
        </p:blipFill>
        <p:spPr>
          <a:xfrm flipH="1">
            <a:off x="240981" y="990600"/>
            <a:ext cx="1519238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ular Callout 9"/>
          <p:cNvSpPr/>
          <p:nvPr/>
        </p:nvSpPr>
        <p:spPr>
          <a:xfrm>
            <a:off x="2286000" y="4343400"/>
            <a:ext cx="4495800" cy="838200"/>
          </a:xfrm>
          <a:prstGeom prst="wedgeRoundRectCallout">
            <a:avLst>
              <a:gd name="adj1" fmla="val -69857"/>
              <a:gd name="adj2" fmla="val -196230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نعم، يا أبوي</a:t>
            </a:r>
            <a:r>
              <a:rPr lang="en-US" sz="2800" dirty="0">
                <a:solidFill>
                  <a:schemeClr val="tx1"/>
                </a:solidFill>
              </a:rPr>
              <a:t>!</a:t>
            </a:r>
            <a:r>
              <a:rPr lang="ar-MA" sz="2800" dirty="0">
                <a:solidFill>
                  <a:schemeClr val="tx1"/>
                </a:solidFill>
              </a:rPr>
              <a:t> أنا حفظتها، الحمد لله.</a:t>
            </a:r>
          </a:p>
        </p:txBody>
      </p:sp>
    </p:spTree>
    <p:extLst>
      <p:ext uri="{BB962C8B-B14F-4D97-AF65-F5344CB8AC3E}">
        <p14:creationId xmlns:p14="http://schemas.microsoft.com/office/powerpoint/2010/main" val="141968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ferris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00584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56571"/>
          <a:stretch/>
        </p:blipFill>
        <p:spPr>
          <a:xfrm flipH="1">
            <a:off x="8298180" y="952504"/>
            <a:ext cx="1525524" cy="4038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ular Callout 7"/>
          <p:cNvSpPr/>
          <p:nvPr/>
        </p:nvSpPr>
        <p:spPr>
          <a:xfrm>
            <a:off x="2921000" y="533401"/>
            <a:ext cx="5113020" cy="1219199"/>
          </a:xfrm>
          <a:prstGeom prst="wedgeRoundRectCallout">
            <a:avLst>
              <a:gd name="adj1" fmla="val 62377"/>
              <a:gd name="adj2" fmla="val 109862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خلال كم سنة تم نزول القرآن الكريم على رسول الله صلى الله عليه وسلم؟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85"/>
          <a:stretch/>
        </p:blipFill>
        <p:spPr>
          <a:xfrm flipH="1">
            <a:off x="240981" y="990600"/>
            <a:ext cx="1519238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ular Callout 9"/>
          <p:cNvSpPr/>
          <p:nvPr/>
        </p:nvSpPr>
        <p:spPr>
          <a:xfrm>
            <a:off x="2019300" y="4076701"/>
            <a:ext cx="5181600" cy="876300"/>
          </a:xfrm>
          <a:prstGeom prst="wedgeRoundRectCallout">
            <a:avLst>
              <a:gd name="adj1" fmla="val -61053"/>
              <a:gd name="adj2" fmla="val -164755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نزل القرآن الكريم في ثلاث وعشرين سنة.</a:t>
            </a:r>
          </a:p>
        </p:txBody>
      </p:sp>
    </p:spTree>
    <p:extLst>
      <p:ext uri="{BB962C8B-B14F-4D97-AF65-F5344CB8AC3E}">
        <p14:creationId xmlns:p14="http://schemas.microsoft.com/office/powerpoint/2010/main" val="189621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ferris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00584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56571"/>
          <a:stretch/>
        </p:blipFill>
        <p:spPr>
          <a:xfrm flipH="1">
            <a:off x="8298180" y="952504"/>
            <a:ext cx="1525524" cy="4038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ular Callout 7"/>
          <p:cNvSpPr/>
          <p:nvPr/>
        </p:nvSpPr>
        <p:spPr>
          <a:xfrm>
            <a:off x="2959100" y="533400"/>
            <a:ext cx="4945380" cy="1219199"/>
          </a:xfrm>
          <a:prstGeom prst="wedgeRoundRectCallout">
            <a:avLst>
              <a:gd name="adj1" fmla="val 65098"/>
              <a:gd name="adj2" fmla="val 10754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من الذي رتب سور القرآن الكريم كما هي الآن في </a:t>
            </a:r>
            <a:r>
              <a:rPr lang="ar-MA" sz="2800" dirty="0" smtClean="0">
                <a:solidFill>
                  <a:schemeClr val="tx1"/>
                </a:solidFill>
              </a:rPr>
              <a:t>المصحف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ar-MA" sz="2800" dirty="0" smtClean="0">
                <a:solidFill>
                  <a:schemeClr val="tx1"/>
                </a:solidFill>
              </a:rPr>
              <a:t>؟</a:t>
            </a:r>
            <a:endParaRPr lang="ar-MA" sz="2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85"/>
          <a:stretch/>
        </p:blipFill>
        <p:spPr>
          <a:xfrm flipH="1">
            <a:off x="240981" y="990600"/>
            <a:ext cx="1519238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ular Callout 9"/>
          <p:cNvSpPr/>
          <p:nvPr/>
        </p:nvSpPr>
        <p:spPr>
          <a:xfrm>
            <a:off x="2514600" y="4114800"/>
            <a:ext cx="4610100" cy="838200"/>
          </a:xfrm>
          <a:prstGeom prst="wedgeRoundRectCallout">
            <a:avLst>
              <a:gd name="adj1" fmla="val -73030"/>
              <a:gd name="adj2" fmla="val -16609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هو رسول الله صلى الله عليه وسلم.</a:t>
            </a:r>
          </a:p>
        </p:txBody>
      </p:sp>
    </p:spTree>
    <p:extLst>
      <p:ext uri="{BB962C8B-B14F-4D97-AF65-F5344CB8AC3E}">
        <p14:creationId xmlns:p14="http://schemas.microsoft.com/office/powerpoint/2010/main" val="400213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ferris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91344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91160"/>
            <a:ext cx="1885950" cy="22758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6FF25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2" r="34444" b="49444"/>
          <a:stretch/>
        </p:blipFill>
        <p:spPr>
          <a:xfrm>
            <a:off x="6653213" y="361552"/>
            <a:ext cx="1896428" cy="230544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52" y="1139043"/>
            <a:ext cx="582709" cy="43473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9956" y="228600"/>
            <a:ext cx="1231427" cy="58477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3200" b="1" dirty="0"/>
              <a:t>التعريف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5113975" y="2656344"/>
            <a:ext cx="446949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cap="none" spc="50" dirty="0">
                <a:ln w="11430"/>
              </a:rPr>
              <a:t>عبد العليم</a:t>
            </a:r>
          </a:p>
          <a:p>
            <a:pPr algn="ctr" rtl="1"/>
            <a:r>
              <a:rPr lang="ar-MA" sz="2400" b="1" cap="none" spc="50" dirty="0">
                <a:ln w="11430"/>
              </a:rPr>
              <a:t>محاضر اللغة العربية</a:t>
            </a:r>
          </a:p>
          <a:p>
            <a:pPr algn="ctr" rtl="1"/>
            <a:r>
              <a:rPr lang="ar-MA" sz="2400" b="1" cap="none" spc="50" dirty="0">
                <a:ln w="11430"/>
              </a:rPr>
              <a:t>فتاري فاضل مدرسة</a:t>
            </a:r>
          </a:p>
          <a:p>
            <a:pPr algn="ctr" rtl="1"/>
            <a:r>
              <a:rPr lang="ar-MA" sz="2400" b="1" cap="none" spc="50" dirty="0">
                <a:ln w="11430"/>
              </a:rPr>
              <a:t>سفاهر، نوغاؤن</a:t>
            </a:r>
          </a:p>
          <a:p>
            <a:pPr algn="ctr" rtl="1"/>
            <a:r>
              <a:rPr lang="ar-MA" sz="2400" b="1" cap="none" spc="50" dirty="0">
                <a:ln w="11430"/>
              </a:rPr>
              <a:t>رقم الجوال : </a:t>
            </a:r>
            <a:r>
              <a:rPr lang="en-US" sz="2400" b="1" cap="none" spc="50" dirty="0">
                <a:ln w="11430"/>
              </a:rPr>
              <a:t>01749-94 44 18</a:t>
            </a:r>
            <a:endParaRPr lang="ar-MA" sz="2400" b="1" cap="none" spc="50" dirty="0">
              <a:ln w="11430"/>
            </a:endParaRPr>
          </a:p>
          <a:p>
            <a:pPr algn="ctr" rtl="1"/>
            <a:r>
              <a:rPr lang="ar-MA" sz="2400" b="1" cap="none" spc="50" dirty="0">
                <a:ln w="11430"/>
              </a:rPr>
              <a:t>العنوان الالكتروني : </a:t>
            </a:r>
            <a:endParaRPr lang="en-US" sz="2400" b="1" cap="none" spc="50" dirty="0">
              <a:ln w="11430"/>
            </a:endParaRPr>
          </a:p>
          <a:p>
            <a:pPr algn="ctr" rtl="1"/>
            <a:r>
              <a:rPr lang="en-US" sz="2400" b="1" cap="none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infoabdulalim@gmail.com</a:t>
            </a:r>
            <a:r>
              <a:rPr lang="ar-SA" sz="2400" b="1" cap="none" spc="50" dirty="0">
                <a:ln w="11430"/>
              </a:rPr>
              <a:t> </a:t>
            </a:r>
            <a:endParaRPr lang="en-US" sz="2400" b="1" cap="none" spc="50" dirty="0">
              <a:ln w="1143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982" y="2884944"/>
            <a:ext cx="339868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>
                <a:ln w="11430"/>
              </a:rPr>
              <a:t>الصف : التاسع من الداخل</a:t>
            </a:r>
          </a:p>
          <a:p>
            <a:pPr algn="ctr" rtl="1"/>
            <a:r>
              <a:rPr lang="ar-MA" sz="2400" b="1" cap="none" spc="50" dirty="0">
                <a:ln w="11430"/>
              </a:rPr>
              <a:t>المادة : اللغة العربية الاتصالية</a:t>
            </a:r>
          </a:p>
          <a:p>
            <a:pPr algn="ctr" rtl="1"/>
            <a:r>
              <a:rPr lang="ar-MA" sz="2400" b="1" cap="none" spc="50" dirty="0">
                <a:ln w="11430"/>
              </a:rPr>
              <a:t>الوحدة : الأولى</a:t>
            </a:r>
          </a:p>
          <a:p>
            <a:pPr algn="ctr" rtl="1"/>
            <a:r>
              <a:rPr lang="ar-MA" sz="2400" b="1" cap="none" spc="50" dirty="0">
                <a:ln w="11430"/>
              </a:rPr>
              <a:t>الدرس : </a:t>
            </a:r>
            <a:r>
              <a:rPr lang="ar-MA" sz="2400" b="1" cap="none" spc="50" dirty="0" smtClean="0">
                <a:ln w="11430"/>
              </a:rPr>
              <a:t>الثاني</a:t>
            </a:r>
            <a:endParaRPr lang="en-US" sz="2400" b="1" cap="none" spc="50" dirty="0" smtClean="0">
              <a:ln w="11430"/>
            </a:endParaRPr>
          </a:p>
          <a:p>
            <a:pPr algn="ctr" rtl="1"/>
            <a:r>
              <a:rPr lang="ar-MA" sz="2400" b="1" cap="none" spc="50" dirty="0" smtClean="0">
                <a:ln w="11430"/>
              </a:rPr>
              <a:t>الوقت </a:t>
            </a:r>
            <a:r>
              <a:rPr lang="ar-MA" sz="2400" b="1" cap="none" spc="50" dirty="0">
                <a:ln w="11430"/>
              </a:rPr>
              <a:t>: </a:t>
            </a:r>
            <a:r>
              <a:rPr lang="en-US" sz="2400" b="1" cap="none" spc="50" dirty="0">
                <a:ln w="11430"/>
              </a:rPr>
              <a:t>40 </a:t>
            </a:r>
            <a:r>
              <a:rPr lang="ar-MA" sz="2400" b="1" cap="none" spc="50" dirty="0">
                <a:ln w="11430"/>
              </a:rPr>
              <a:t> دقيقة</a:t>
            </a:r>
          </a:p>
          <a:p>
            <a:pPr algn="ctr" rtl="1"/>
            <a:r>
              <a:rPr lang="ar-MA" sz="2400" b="1" cap="none" spc="50" dirty="0">
                <a:ln w="11430"/>
              </a:rPr>
              <a:t>التاريخ : </a:t>
            </a:r>
            <a:r>
              <a:rPr lang="en-US" sz="2400" b="1" cap="none" spc="50" dirty="0" smtClean="0">
                <a:ln w="11430"/>
              </a:rPr>
              <a:t>01</a:t>
            </a:r>
            <a:r>
              <a:rPr lang="ar-MA" sz="2400" b="1" cap="none" spc="50" dirty="0" smtClean="0">
                <a:ln w="11430"/>
              </a:rPr>
              <a:t>/</a:t>
            </a:r>
            <a:r>
              <a:rPr lang="en-US" sz="2400" b="1" cap="none" spc="50" dirty="0" smtClean="0">
                <a:ln w="11430"/>
              </a:rPr>
              <a:t>05</a:t>
            </a:r>
            <a:r>
              <a:rPr lang="ar-MA" sz="2400" b="1" cap="none" spc="50" dirty="0" smtClean="0">
                <a:ln w="11430"/>
              </a:rPr>
              <a:t>/</a:t>
            </a:r>
            <a:r>
              <a:rPr lang="en-US" sz="2400" b="1" cap="none" spc="50" dirty="0">
                <a:ln w="11430"/>
              </a:rPr>
              <a:t>2020</a:t>
            </a:r>
            <a:r>
              <a:rPr lang="ar-MA" sz="2400" b="1" cap="none" spc="50" dirty="0">
                <a:ln w="11430"/>
              </a:rPr>
              <a:t>م</a:t>
            </a:r>
            <a:endParaRPr lang="en-US" sz="2400" b="1" cap="none" spc="50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307073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uild="allAtOnce"/>
      <p:bldP spid="1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00584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56571"/>
          <a:stretch/>
        </p:blipFill>
        <p:spPr>
          <a:xfrm flipH="1">
            <a:off x="8298180" y="952504"/>
            <a:ext cx="1525524" cy="4038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ular Callout 7"/>
          <p:cNvSpPr/>
          <p:nvPr/>
        </p:nvSpPr>
        <p:spPr>
          <a:xfrm>
            <a:off x="2362200" y="533401"/>
            <a:ext cx="5516880" cy="1219199"/>
          </a:xfrm>
          <a:prstGeom prst="wedgeRoundRectCallout">
            <a:avLst>
              <a:gd name="adj1" fmla="val 66977"/>
              <a:gd name="adj2" fmla="val 107779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2800" dirty="0">
                <a:solidFill>
                  <a:schemeClr val="tx1"/>
                </a:solidFill>
              </a:rPr>
              <a:t>من الذي أمر بجمع القرآن الكريم بعد وفاة النبي صلى الله عليه وسلم؟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85"/>
          <a:stretch/>
        </p:blipFill>
        <p:spPr>
          <a:xfrm flipH="1">
            <a:off x="240981" y="990600"/>
            <a:ext cx="1519238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ular Callout 9"/>
          <p:cNvSpPr/>
          <p:nvPr/>
        </p:nvSpPr>
        <p:spPr>
          <a:xfrm>
            <a:off x="2209800" y="3886200"/>
            <a:ext cx="4648200" cy="838200"/>
          </a:xfrm>
          <a:prstGeom prst="wedgeRoundRectCallout">
            <a:avLst>
              <a:gd name="adj1" fmla="val -67251"/>
              <a:gd name="adj2" fmla="val -139665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سيدنا أبو بكر الصديق رضي الله عنه.</a:t>
            </a:r>
          </a:p>
        </p:txBody>
      </p:sp>
    </p:spTree>
    <p:extLst>
      <p:ext uri="{BB962C8B-B14F-4D97-AF65-F5344CB8AC3E}">
        <p14:creationId xmlns:p14="http://schemas.microsoft.com/office/powerpoint/2010/main" val="5955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ferris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00584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56571"/>
          <a:stretch/>
        </p:blipFill>
        <p:spPr>
          <a:xfrm flipH="1">
            <a:off x="8298180" y="952504"/>
            <a:ext cx="1525524" cy="4038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ular Callout 7"/>
          <p:cNvSpPr/>
          <p:nvPr/>
        </p:nvSpPr>
        <p:spPr>
          <a:xfrm>
            <a:off x="2590800" y="520701"/>
            <a:ext cx="5473700" cy="1219199"/>
          </a:xfrm>
          <a:prstGeom prst="wedgeRoundRectCallout">
            <a:avLst>
              <a:gd name="adj1" fmla="val 62377"/>
              <a:gd name="adj2" fmla="val 109862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MA" sz="2800" dirty="0">
                <a:solidFill>
                  <a:schemeClr val="tx1"/>
                </a:solidFill>
              </a:rPr>
              <a:t>ما شاء الله، أنت تعلم عن القرآن الكريم جيداً. أنت طالب ممتاز. أدعو لك </a:t>
            </a:r>
            <a:r>
              <a:rPr lang="ar-MA" sz="2800" dirty="0" smtClean="0">
                <a:solidFill>
                  <a:schemeClr val="tx1"/>
                </a:solidFill>
              </a:rPr>
              <a:t>خيراً.</a:t>
            </a:r>
            <a:endParaRPr lang="ar-MA" sz="2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85"/>
          <a:stretch/>
        </p:blipFill>
        <p:spPr>
          <a:xfrm flipH="1">
            <a:off x="240981" y="990600"/>
            <a:ext cx="1519238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ular Callout 9"/>
          <p:cNvSpPr/>
          <p:nvPr/>
        </p:nvSpPr>
        <p:spPr>
          <a:xfrm>
            <a:off x="2590800" y="3886200"/>
            <a:ext cx="4191000" cy="838200"/>
          </a:xfrm>
          <a:prstGeom prst="wedgeRoundRectCallout">
            <a:avLst>
              <a:gd name="adj1" fmla="val -76672"/>
              <a:gd name="adj2" fmla="val -146736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الحمد لله. شكراً جزيلاً يا أبوي.</a:t>
            </a:r>
          </a:p>
        </p:txBody>
      </p:sp>
    </p:spTree>
    <p:extLst>
      <p:ext uri="{BB962C8B-B14F-4D97-AF65-F5344CB8AC3E}">
        <p14:creationId xmlns:p14="http://schemas.microsoft.com/office/powerpoint/2010/main" val="416045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ferris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91344" cy="59435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" name="Down Arrow 3"/>
          <p:cNvSpPr/>
          <p:nvPr/>
        </p:nvSpPr>
        <p:spPr>
          <a:xfrm>
            <a:off x="603613" y="1261645"/>
            <a:ext cx="2114550" cy="1503680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12-Point Star 4"/>
          <p:cNvSpPr/>
          <p:nvPr/>
        </p:nvSpPr>
        <p:spPr>
          <a:xfrm>
            <a:off x="381000" y="2928610"/>
            <a:ext cx="2571750" cy="2519680"/>
          </a:xfrm>
          <a:prstGeom prst="star12">
            <a:avLst/>
          </a:prstGeom>
          <a:ln w="38100"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bg1"/>
                </a:solidFill>
              </a:rPr>
              <a:t>خمس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7600" y="266700"/>
            <a:ext cx="7775448" cy="795010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3156" y="1654030"/>
            <a:ext cx="4073813" cy="3286127"/>
          </a:xfrm>
          <a:prstGeom prst="ellipse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Flowchart: Sequential Access Storage 9"/>
          <p:cNvSpPr/>
          <p:nvPr/>
        </p:nvSpPr>
        <p:spPr>
          <a:xfrm>
            <a:off x="3124200" y="1399531"/>
            <a:ext cx="3124200" cy="3934469"/>
          </a:xfrm>
          <a:prstGeom prst="flowChartMagneticTap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581400" y="1752600"/>
            <a:ext cx="228780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</a:t>
            </a:r>
            <a:endParaRPr lang="en-US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ثلاث</a:t>
            </a:r>
            <a:endParaRPr lang="en-US" sz="32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مميزات للسور </a:t>
            </a:r>
            <a:endParaRPr lang="en-US" sz="32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المكية</a:t>
            </a:r>
            <a:r>
              <a:rPr lang="ar-M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والسور </a:t>
            </a:r>
            <a:endParaRPr lang="en-US" sz="32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المدينة</a:t>
            </a:r>
            <a:endParaRPr lang="en-US" sz="32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؟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56969"/>
            <a:ext cx="22813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15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14:window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3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91344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6" name="Down Arrow 5"/>
          <p:cNvSpPr/>
          <p:nvPr/>
        </p:nvSpPr>
        <p:spPr>
          <a:xfrm>
            <a:off x="692150" y="1219200"/>
            <a:ext cx="2114550" cy="1676400"/>
          </a:xfrm>
          <a:prstGeom prst="downArrow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457200" y="3048000"/>
            <a:ext cx="2571750" cy="2519680"/>
          </a:xfrm>
          <a:prstGeom prst="star12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bg1"/>
                </a:solidFill>
              </a:rPr>
              <a:t>خمس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17600" y="266700"/>
            <a:ext cx="7775448" cy="79501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735415" y="304800"/>
            <a:ext cx="25875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في أزواج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3213100" y="1600200"/>
            <a:ext cx="3263900" cy="3200400"/>
          </a:xfrm>
          <a:prstGeom prst="verticalScroll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en-US" sz="100" b="1" dirty="0" smtClean="0"/>
          </a:p>
          <a:p>
            <a:pPr algn="ctr" rtl="1"/>
            <a:r>
              <a:rPr lang="ar-MA" sz="3200" b="1" dirty="0" smtClean="0"/>
              <a:t>اكتب عدد السور من حيث النزول ثم أطولها وأقصرها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5" r="12367" b="2778"/>
          <a:stretch/>
        </p:blipFill>
        <p:spPr>
          <a:xfrm>
            <a:off x="6322983" y="1219201"/>
            <a:ext cx="3430617" cy="4038599"/>
          </a:xfrm>
          <a:prstGeom prst="ellipse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047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14:window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3" grpId="0"/>
      <p:bldP spid="11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91344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124200" y="1472100"/>
            <a:ext cx="3276600" cy="1828800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00400" y="3529500"/>
            <a:ext cx="3200400" cy="1828800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MA" sz="2800" b="1" u="sng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78724" y="1157144"/>
            <a:ext cx="2114550" cy="1706880"/>
          </a:xfrm>
          <a:prstGeom prst="downArrow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457200" y="3026585"/>
            <a:ext cx="2571750" cy="2519680"/>
          </a:xfrm>
          <a:prstGeom prst="star12">
            <a:avLst/>
          </a:prstGeom>
          <a:ln w="38100">
            <a:solidFill>
              <a:srgbClr val="2B0AB6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bg1"/>
                </a:solidFill>
              </a:rPr>
              <a:t>سبع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92" y="1330666"/>
            <a:ext cx="3197108" cy="4003334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1117600" y="266700"/>
            <a:ext cx="7775448" cy="795010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930180" y="405825"/>
            <a:ext cx="21980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3502" y="1663005"/>
            <a:ext cx="327729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28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28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الأحمر:</a:t>
            </a:r>
            <a:endParaRPr lang="en-US" sz="28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ar-MA" sz="2800" b="1" cap="none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باختصار شديد</a:t>
            </a:r>
            <a:endParaRPr lang="en-US" sz="2800" b="1" cap="none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MA" sz="2800" b="1" cap="none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عن تاريخ جمع القرآن</a:t>
            </a:r>
            <a:endParaRPr lang="en-US" sz="2800" b="1" cap="none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3733800"/>
            <a:ext cx="322000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28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الأخضر:</a:t>
            </a:r>
          </a:p>
          <a:p>
            <a:pPr algn="r" rtl="1"/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ar-MA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</a:t>
            </a:r>
            <a:r>
              <a:rPr lang="ar-MA" sz="2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باختصار </a:t>
            </a:r>
            <a:r>
              <a:rPr lang="ar-MA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شديد</a:t>
            </a:r>
            <a:endParaRPr lang="en-US" sz="28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ar-MA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2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 تاريخ </a:t>
            </a:r>
            <a:r>
              <a:rPr lang="ar-MA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ترتيب </a:t>
            </a:r>
            <a:r>
              <a:rPr lang="ar-MA" sz="2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القرآن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47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14:window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3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91344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59001" y="1295400"/>
            <a:ext cx="7761733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dirty="0" smtClean="0"/>
              <a:t>1</a:t>
            </a:r>
            <a:r>
              <a:rPr lang="ar-MA" sz="2800" dirty="0" smtClean="0"/>
              <a:t>. كم ساعة يقرأ نعمان القرآن الكريم كل يوم ؟</a:t>
            </a:r>
            <a:endParaRPr lang="ar-MA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1149476" y="1981200"/>
            <a:ext cx="7761733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dirty="0" smtClean="0"/>
              <a:t>2</a:t>
            </a:r>
            <a:r>
              <a:rPr lang="ar-MA" sz="2800" dirty="0" smtClean="0"/>
              <a:t>. هل تدرس ترجمة القرآن الكريم في مدرسة نعمان ؟</a:t>
            </a:r>
            <a:endParaRPr lang="ar-MA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130426" y="2667000"/>
            <a:ext cx="7761733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dirty="0"/>
              <a:t>3</a:t>
            </a:r>
            <a:r>
              <a:rPr lang="ar-MA" sz="2800" dirty="0" smtClean="0"/>
              <a:t>. من الذي أمر بجمع القرآن الكريم بعد وفاة النبي عليه السلام ؟</a:t>
            </a:r>
            <a:endParaRPr lang="ar-MA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139951" y="3352800"/>
            <a:ext cx="7761733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dirty="0"/>
              <a:t>4</a:t>
            </a:r>
            <a:r>
              <a:rPr lang="ar-MA" sz="2800" dirty="0" smtClean="0"/>
              <a:t>. خلال كم سنة تم نزول القرآن الكريم على رسول الله ؟</a:t>
            </a:r>
            <a:endParaRPr lang="ar-MA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1130426" y="4038600"/>
            <a:ext cx="7761733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dirty="0" smtClean="0"/>
              <a:t>5</a:t>
            </a:r>
            <a:r>
              <a:rPr lang="ar-MA" sz="2800" dirty="0" smtClean="0"/>
              <a:t>. هل كان نعمان طالب ذكي ؟</a:t>
            </a:r>
            <a:r>
              <a:rPr lang="en-US" sz="2800" dirty="0" smtClean="0"/>
              <a:t> </a:t>
            </a:r>
            <a:r>
              <a:rPr lang="ar-MA" sz="2800" dirty="0" smtClean="0"/>
              <a:t>وماذا قال له أبوه ؟</a:t>
            </a:r>
            <a:endParaRPr lang="ar-MA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1130426" y="4724400"/>
            <a:ext cx="7761733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dirty="0" smtClean="0"/>
              <a:t>6</a:t>
            </a:r>
            <a:r>
              <a:rPr lang="ar-MA" sz="2800" dirty="0" smtClean="0"/>
              <a:t>. </a:t>
            </a:r>
            <a:r>
              <a:rPr lang="ar-MA" sz="2800" dirty="0"/>
              <a:t>قل </a:t>
            </a:r>
            <a:r>
              <a:rPr lang="ar-MA" sz="2800" dirty="0" smtClean="0"/>
              <a:t>ثلاث خصال حميدة لنعمان.</a:t>
            </a:r>
            <a:endParaRPr lang="ar-MA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1117600" y="266700"/>
            <a:ext cx="7775448" cy="79501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414287" y="282714"/>
            <a:ext cx="12298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47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14:window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91344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17600" y="266700"/>
            <a:ext cx="7775448" cy="795010"/>
          </a:xfrm>
          <a:prstGeom prst="round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3874075" y="329625"/>
            <a:ext cx="23102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32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36897" y="1219200"/>
            <a:ext cx="69846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cap="none" spc="50" dirty="0" smtClean="0">
                <a:ln w="11430"/>
                <a:solidFill>
                  <a:srgbClr val="2B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فقرة عن القرآن الكريم باستخدام المعلومات </a:t>
            </a:r>
            <a:endParaRPr lang="en-US" sz="3200" b="1" cap="none" spc="50" dirty="0" smtClean="0">
              <a:ln w="11430"/>
              <a:solidFill>
                <a:srgbClr val="2B0AB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MA" sz="3200" b="1" cap="none" spc="50" dirty="0" smtClean="0">
                <a:ln w="11430"/>
                <a:solidFill>
                  <a:srgbClr val="2B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هذا الدرس على الأقل عشرة أسطر</a:t>
            </a:r>
            <a:r>
              <a:rPr lang="ar-MA" sz="3200" b="1" spc="50" dirty="0">
                <a:ln w="11430"/>
                <a:solidFill>
                  <a:srgbClr val="2B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3200" b="1" cap="none" spc="50" dirty="0">
              <a:ln w="11430"/>
              <a:solidFill>
                <a:srgbClr val="2B0AB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5" r="14101" b="36905"/>
          <a:stretch/>
        </p:blipFill>
        <p:spPr>
          <a:xfrm>
            <a:off x="2603500" y="2296418"/>
            <a:ext cx="4787900" cy="322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7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14:window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91344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25"/>
                    </a14:imgEffect>
                    <a14:imgEffect>
                      <a14:saturation sat="3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96" r="11765"/>
          <a:stretch/>
        </p:blipFill>
        <p:spPr>
          <a:xfrm>
            <a:off x="5054600" y="304800"/>
            <a:ext cx="3784600" cy="5257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3759200" cy="5257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 rot="5400000">
            <a:off x="7487094" y="2641008"/>
            <a:ext cx="37958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رمضان كريم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أيها الأحباب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1041459" y="2571690"/>
            <a:ext cx="32480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إلى اللقاء أيها الأحباب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47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5000">
        <p14:pan dir="u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91344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65200"/>
            <a:ext cx="9334499" cy="402590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760220" y="76201"/>
            <a:ext cx="6370320" cy="83099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4800" b="1" dirty="0" smtClean="0">
                <a:ln>
                  <a:solidFill>
                    <a:sysClr val="windowText" lastClr="000000"/>
                  </a:solidFill>
                </a:ln>
                <a:cs typeface="Al-Kharashi 53" pitchFamily="2" charset="-78"/>
              </a:rPr>
              <a:t>ماذا فهمتم بعد رؤية الصورة  التالية</a:t>
            </a:r>
            <a:endParaRPr lang="en-US" sz="4800" b="1" dirty="0">
              <a:ln>
                <a:solidFill>
                  <a:sysClr val="windowText" lastClr="000000"/>
                </a:solidFill>
              </a:ln>
              <a:cs typeface="Al-Kharashi 53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4967070"/>
            <a:ext cx="6454140" cy="64633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cs typeface="Al-Kharashi 53" pitchFamily="2" charset="-78"/>
              </a:rPr>
              <a:t> </a:t>
            </a:r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cs typeface="Al-Kharashi 53" pitchFamily="2" charset="-78"/>
              </a:rPr>
              <a:t>يتحدث الأب مع ابنه الحبيب عن أحواله الدراسية</a:t>
            </a:r>
            <a:endParaRPr lang="en-US" sz="3600" b="1" dirty="0">
              <a:ln>
                <a:solidFill>
                  <a:sysClr val="windowText" lastClr="000000"/>
                </a:solidFill>
              </a:ln>
              <a:cs typeface="Al-Kharashi 5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552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91344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24775" y="228600"/>
            <a:ext cx="7576325" cy="850900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60" y="1219200"/>
            <a:ext cx="6118860" cy="3810000"/>
          </a:xfrm>
          <a:prstGeom prst="rect">
            <a:avLst/>
          </a:prstGeom>
          <a:ln>
            <a:solidFill>
              <a:srgbClr val="0099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19100" y="1219200"/>
            <a:ext cx="3017520" cy="3785652"/>
          </a:xfrm>
          <a:prstGeom prst="rect">
            <a:avLst/>
          </a:prstGeom>
          <a:solidFill>
            <a:schemeClr val="bg1"/>
          </a:solidFill>
          <a:ln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8000" b="1" cap="none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القرآن</a:t>
            </a:r>
            <a:endParaRPr lang="en-US" sz="8000" b="1" cap="none" spc="50" dirty="0" smtClean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MA" sz="8000" b="1" cap="none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كتاب</a:t>
            </a:r>
            <a:endParaRPr lang="en-US" sz="8000" b="1" cap="none" spc="50" dirty="0" smtClean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MA" sz="8000" b="1" cap="none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الله</a:t>
            </a:r>
            <a:endParaRPr lang="en-US" sz="8000" b="1" cap="none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49949" y="152400"/>
            <a:ext cx="4158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54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54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73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91344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371600" y="304800"/>
            <a:ext cx="7239000" cy="914400"/>
          </a:xfrm>
          <a:prstGeom prst="wedgeRoundRectCallou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SA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481590"/>
            <a:ext cx="8763000" cy="64261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4310390"/>
            <a:ext cx="8763000" cy="64261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3395990"/>
            <a:ext cx="8763000" cy="64261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dirty="0"/>
              <a:t> 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1523999"/>
            <a:ext cx="8663940" cy="637529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381000"/>
            <a:ext cx="3331361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النتائج 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</a:t>
            </a:r>
            <a:r>
              <a:rPr lang="ar-SA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0791" y="1576754"/>
            <a:ext cx="4424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الطلاب بعد نهاية هذا الدرس...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2463225"/>
            <a:ext cx="6221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-1</a:t>
            </a:r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يبين عن مميزات السور المكية والمدنية؛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5376" y="3439180"/>
            <a:ext cx="85411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2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ar-MA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يعرف عدد سور القرآن من حيث النزول مع ذكر أطولها وأقصرها؛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04400" y="4292025"/>
            <a:ext cx="6753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يفصل عن تاريخ جمع القرآن الكريم وترتيبه.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73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" grpId="0"/>
      <p:bldP spid="9" grpId="0" build="p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91344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916270"/>
            <a:ext cx="4419600" cy="5847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3200" b="1" dirty="0" smtClean="0">
                <a:ln>
                  <a:solidFill>
                    <a:sysClr val="windowText" lastClr="000000"/>
                  </a:solidFill>
                </a:ln>
                <a:cs typeface="Al-Kharashi 53" pitchFamily="2" charset="-78"/>
              </a:rPr>
              <a:t>حالة تلاوة نعمان القرآن وأبوه يسمع</a:t>
            </a:r>
            <a:endParaRPr lang="en-US" sz="3200" b="1" dirty="0">
              <a:ln>
                <a:solidFill>
                  <a:sysClr val="windowText" lastClr="000000"/>
                </a:solidFill>
              </a:ln>
              <a:cs typeface="Al-Kharashi 53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965200"/>
            <a:ext cx="4527550" cy="402590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029199" y="762000"/>
            <a:ext cx="472440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>
              <a:lnSpc>
                <a:spcPct val="150000"/>
              </a:lnSpc>
            </a:pPr>
            <a:r>
              <a:rPr lang="ar-MA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نعمان ولد صالح يدرس في الصف التاسع من </a:t>
            </a:r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الداخل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وهو </a:t>
            </a:r>
            <a:r>
              <a:rPr lang="ar-MA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طالب مواظب </a:t>
            </a:r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ومطيع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وأبوه </a:t>
            </a:r>
            <a:r>
              <a:rPr lang="ar-MA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أستاذ القرآن </a:t>
            </a:r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الكريم،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ذات </a:t>
            </a:r>
            <a:r>
              <a:rPr lang="ar-MA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يوم كان نعمان يقرأ القرآن فجاءه أبوه وقال له</a:t>
            </a:r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-US" sz="32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316" y="76200"/>
            <a:ext cx="8749284" cy="76944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4400" b="1" dirty="0" smtClean="0">
                <a:ln>
                  <a:solidFill>
                    <a:sysClr val="windowText" lastClr="000000"/>
                  </a:solidFill>
                </a:ln>
                <a:cs typeface="Al-Kharashi 53" pitchFamily="2" charset="-78"/>
              </a:rPr>
              <a:t>فهمتم أن هناك حوار  بين نعمان وأبيه، هلموا نرى الحوار</a:t>
            </a:r>
            <a:endParaRPr lang="en-US" sz="4400" b="1" dirty="0">
              <a:ln>
                <a:solidFill>
                  <a:sysClr val="windowText" lastClr="000000"/>
                </a:solidFill>
              </a:ln>
              <a:cs typeface="Al-Kharashi 53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67227"/>
            <a:ext cx="5867400" cy="847173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/>
            <a:r>
              <a:rPr lang="ar-MA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 فهمتم من هذه الفقرة ؟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73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00584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85"/>
          <a:stretch/>
        </p:blipFill>
        <p:spPr>
          <a:xfrm flipH="1">
            <a:off x="240981" y="990600"/>
            <a:ext cx="1519238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56571"/>
          <a:stretch/>
        </p:blipFill>
        <p:spPr>
          <a:xfrm flipH="1">
            <a:off x="8298180" y="952504"/>
            <a:ext cx="1525524" cy="4038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ular Callout 7"/>
          <p:cNvSpPr/>
          <p:nvPr/>
        </p:nvSpPr>
        <p:spPr>
          <a:xfrm>
            <a:off x="2991344" y="533400"/>
            <a:ext cx="4628656" cy="914400"/>
          </a:xfrm>
          <a:prstGeom prst="wedgeRoundRectCallout">
            <a:avLst>
              <a:gd name="adj1" fmla="val 73023"/>
              <a:gd name="adj2" fmla="val 16215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 smtClean="0">
                <a:solidFill>
                  <a:schemeClr val="tx1"/>
                </a:solidFill>
                <a:latin typeface="Andalus" pitchFamily="18" charset="-78"/>
              </a:rPr>
              <a:t>السلام عليكم ورحمة الله وبركاته.</a:t>
            </a:r>
            <a:endParaRPr lang="en-US" sz="2800" dirty="0">
              <a:solidFill>
                <a:schemeClr val="tx1"/>
              </a:solidFill>
              <a:latin typeface="Andalus" pitchFamily="18" charset="-78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346960" y="4114800"/>
            <a:ext cx="4282440" cy="838200"/>
          </a:xfrm>
          <a:prstGeom prst="wedgeRoundRectCallout">
            <a:avLst>
              <a:gd name="adj1" fmla="val -73755"/>
              <a:gd name="adj2" fmla="val -172888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 smtClean="0">
                <a:solidFill>
                  <a:schemeClr val="tx1"/>
                </a:solidFill>
                <a:latin typeface="Andalus" pitchFamily="18" charset="-78"/>
              </a:rPr>
              <a:t>وعليكم السلام ورحمة الله وبركاته.</a:t>
            </a:r>
            <a:endParaRPr lang="en-US" sz="2800" dirty="0">
              <a:solidFill>
                <a:schemeClr val="tx1"/>
              </a:solidFill>
              <a:latin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800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ferris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00584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56571"/>
          <a:stretch/>
        </p:blipFill>
        <p:spPr>
          <a:xfrm flipH="1">
            <a:off x="7711440" y="927100"/>
            <a:ext cx="2095500" cy="4038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ular Callout 7"/>
          <p:cNvSpPr/>
          <p:nvPr/>
        </p:nvSpPr>
        <p:spPr>
          <a:xfrm>
            <a:off x="4343400" y="736600"/>
            <a:ext cx="3032760" cy="762000"/>
          </a:xfrm>
          <a:prstGeom prst="wedgeRoundRectCallout">
            <a:avLst>
              <a:gd name="adj1" fmla="val 77583"/>
              <a:gd name="adj2" fmla="val 175799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 smtClean="0">
                <a:solidFill>
                  <a:schemeClr val="tx1"/>
                </a:solidFill>
                <a:latin typeface="Andalus" pitchFamily="18" charset="-78"/>
              </a:rPr>
              <a:t>ماذا تقرأ يا نعمان ؟</a:t>
            </a:r>
            <a:endParaRPr lang="en-US" sz="2800" dirty="0">
              <a:solidFill>
                <a:schemeClr val="tx1"/>
              </a:solidFill>
              <a:latin typeface="Andalus" pitchFamily="18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85"/>
          <a:stretch/>
        </p:blipFill>
        <p:spPr>
          <a:xfrm flipH="1">
            <a:off x="240981" y="990600"/>
            <a:ext cx="1519238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ular Callout 9"/>
          <p:cNvSpPr/>
          <p:nvPr/>
        </p:nvSpPr>
        <p:spPr>
          <a:xfrm>
            <a:off x="2209800" y="4114800"/>
            <a:ext cx="2819400" cy="762000"/>
          </a:xfrm>
          <a:prstGeom prst="wedgeRoundRectCallout">
            <a:avLst>
              <a:gd name="adj1" fmla="val -78933"/>
              <a:gd name="adj2" fmla="val -177609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 smtClean="0">
                <a:solidFill>
                  <a:schemeClr val="tx1"/>
                </a:solidFill>
                <a:latin typeface="Andalus" pitchFamily="18" charset="-78"/>
              </a:rPr>
              <a:t>أقرأ القرآن الكريم.</a:t>
            </a:r>
            <a:endParaRPr lang="en-US" sz="2800" dirty="0">
              <a:solidFill>
                <a:schemeClr val="tx1"/>
              </a:solidFill>
              <a:latin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540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ferris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-2\ديجايين فى الكتابة\اطارات ارشاد اليمني\إطار3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00584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952" y="5481320"/>
            <a:ext cx="7761732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Abdul </a:t>
            </a:r>
            <a:r>
              <a:rPr lang="en-US" sz="1300" b="1" dirty="0" err="1">
                <a:solidFill>
                  <a:schemeClr val="tx1"/>
                </a:solidFill>
              </a:rPr>
              <a:t>Alim</a:t>
            </a:r>
            <a:r>
              <a:rPr lang="en-US" sz="1300" b="1" dirty="0">
                <a:solidFill>
                  <a:schemeClr val="tx1"/>
                </a:solidFill>
              </a:rPr>
              <a:t>, Lecturer (Arabic), </a:t>
            </a:r>
            <a:r>
              <a:rPr lang="en-US" sz="1300" b="1" dirty="0" err="1">
                <a:solidFill>
                  <a:schemeClr val="tx1"/>
                </a:solidFill>
              </a:rPr>
              <a:t>Patari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Fazil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Madrasha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Sapahar</a:t>
            </a:r>
            <a:r>
              <a:rPr lang="en-US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 err="1">
                <a:solidFill>
                  <a:schemeClr val="tx1"/>
                </a:solidFill>
              </a:rPr>
              <a:t>Naogaon</a:t>
            </a:r>
            <a:r>
              <a:rPr lang="en-US" sz="13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56571"/>
          <a:stretch/>
        </p:blipFill>
        <p:spPr>
          <a:xfrm flipH="1">
            <a:off x="8298180" y="952504"/>
            <a:ext cx="1525524" cy="4038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ular Callout 7"/>
          <p:cNvSpPr/>
          <p:nvPr/>
        </p:nvSpPr>
        <p:spPr>
          <a:xfrm>
            <a:off x="3352800" y="901703"/>
            <a:ext cx="4526280" cy="774697"/>
          </a:xfrm>
          <a:prstGeom prst="wedgeRoundRectCallout">
            <a:avLst>
              <a:gd name="adj1" fmla="val 66435"/>
              <a:gd name="adj2" fmla="val 15078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كم ساعة تقرأ القرآن الكريم كل يوم؟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85"/>
          <a:stretch/>
        </p:blipFill>
        <p:spPr>
          <a:xfrm flipH="1">
            <a:off x="240981" y="990600"/>
            <a:ext cx="1519238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ular Callout 9"/>
          <p:cNvSpPr/>
          <p:nvPr/>
        </p:nvSpPr>
        <p:spPr>
          <a:xfrm>
            <a:off x="2514600" y="4203698"/>
            <a:ext cx="2933700" cy="762000"/>
          </a:xfrm>
          <a:prstGeom prst="wedgeRoundRectCallout">
            <a:avLst>
              <a:gd name="adj1" fmla="val -86700"/>
              <a:gd name="adj2" fmla="val -185362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2800" dirty="0">
                <a:solidFill>
                  <a:schemeClr val="tx1"/>
                </a:solidFill>
              </a:rPr>
              <a:t>أقرأ ساعة </a:t>
            </a:r>
            <a:r>
              <a:rPr lang="ar-MA" sz="2800" dirty="0" smtClean="0">
                <a:solidFill>
                  <a:schemeClr val="tx1"/>
                </a:solidFill>
              </a:rPr>
              <a:t>وتقريباً.</a:t>
            </a:r>
            <a:endParaRPr lang="ar-M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8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ferris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4266</TotalTime>
  <Words>1051</Words>
  <Application>Microsoft Office PowerPoint</Application>
  <PresentationFormat>Custom</PresentationFormat>
  <Paragraphs>123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Alim</dc:creator>
  <cp:lastModifiedBy>Windows User</cp:lastModifiedBy>
  <cp:revision>1148</cp:revision>
  <dcterms:created xsi:type="dcterms:W3CDTF">2006-08-16T00:00:00Z</dcterms:created>
  <dcterms:modified xsi:type="dcterms:W3CDTF">2020-05-01T18:01:32Z</dcterms:modified>
</cp:coreProperties>
</file>