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5" r:id="rId4"/>
    <p:sldId id="274" r:id="rId5"/>
    <p:sldId id="262" r:id="rId6"/>
    <p:sldId id="259" r:id="rId7"/>
    <p:sldId id="272" r:id="rId8"/>
    <p:sldId id="280" r:id="rId9"/>
    <p:sldId id="257" r:id="rId10"/>
    <p:sldId id="258" r:id="rId11"/>
    <p:sldId id="271" r:id="rId12"/>
    <p:sldId id="270" r:id="rId13"/>
    <p:sldId id="276" r:id="rId14"/>
    <p:sldId id="268" r:id="rId15"/>
    <p:sldId id="278" r:id="rId16"/>
    <p:sldId id="279" r:id="rId17"/>
    <p:sldId id="267" r:id="rId18"/>
    <p:sldId id="266" r:id="rId19"/>
    <p:sldId id="265" r:id="rId20"/>
    <p:sldId id="264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15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05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15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44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2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31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56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45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9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49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E8A5A-C281-43E6-A3F0-1A6EC62103F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30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DeZMAcuVy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87762" y="223446"/>
            <a:ext cx="4537674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   WELCOME</a:t>
            </a:r>
            <a:endParaRPr lang="en-GB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278" y="1652627"/>
            <a:ext cx="4594158" cy="34355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549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9206" cy="6975231"/>
          </a:xfrm>
          <a:prstGeom prst="rect">
            <a:avLst/>
          </a:prstGeom>
        </p:spPr>
      </p:pic>
      <p:sp>
        <p:nvSpPr>
          <p:cNvPr id="2" name="Horizontal Scroll 1"/>
          <p:cNvSpPr/>
          <p:nvPr/>
        </p:nvSpPr>
        <p:spPr>
          <a:xfrm>
            <a:off x="1414242" y="205498"/>
            <a:ext cx="9330720" cy="1959679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My dear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student’s. Open 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your English book at page </a:t>
            </a:r>
            <a:r>
              <a:rPr lang="en-US" sz="3600" dirty="0">
                <a:solidFill>
                  <a:schemeClr val="tx1"/>
                </a:solidFill>
                <a:latin typeface="Arial Narrow" panose="020B0606020202030204" pitchFamily="34" charset="0"/>
                <a:cs typeface="NikoshBAN" panose="02000000000000000000" pitchFamily="2" charset="0"/>
              </a:rPr>
              <a:t>2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and look activity A.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5561" r="4882" b="30866"/>
          <a:stretch/>
        </p:blipFill>
        <p:spPr>
          <a:xfrm>
            <a:off x="2002421" y="2370675"/>
            <a:ext cx="8391644" cy="34779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08610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9206" cy="6975231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802916"/>
              </p:ext>
            </p:extLst>
          </p:nvPr>
        </p:nvGraphicFramePr>
        <p:xfrm>
          <a:off x="509286" y="1307939"/>
          <a:ext cx="10584537" cy="5315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8689"/>
                <a:gridCol w="5595848"/>
              </a:tblGrid>
              <a:tr h="1697621">
                <a:tc>
                  <a:txBody>
                    <a:bodyPr/>
                    <a:lstStyle/>
                    <a:p>
                      <a:r>
                        <a:rPr lang="en-US" sz="7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         </a:t>
                      </a:r>
                      <a:r>
                        <a:rPr lang="en-US" sz="4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umbrella</a:t>
                      </a:r>
                      <a:endParaRPr lang="en-GB" sz="4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>
                          <a:solidFill>
                            <a:srgbClr val="002060"/>
                          </a:solidFill>
                        </a:rPr>
                        <a:t> V </a:t>
                      </a:r>
                      <a:r>
                        <a:rPr lang="en-US" sz="8800" dirty="0" smtClean="0">
                          <a:solidFill>
                            <a:srgbClr val="002060"/>
                          </a:solidFill>
                        </a:rPr>
                        <a:t>          </a:t>
                      </a:r>
                      <a:r>
                        <a:rPr lang="en-US" sz="4000" dirty="0" smtClean="0">
                          <a:solidFill>
                            <a:srgbClr val="002060"/>
                          </a:solidFill>
                        </a:rPr>
                        <a:t>vase</a:t>
                      </a:r>
                      <a:endParaRPr lang="en-GB" sz="4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97621">
                <a:tc>
                  <a:txBody>
                    <a:bodyPr/>
                    <a:lstStyle/>
                    <a:p>
                      <a:r>
                        <a:rPr lang="en-US" sz="7200" b="1" dirty="0" smtClean="0"/>
                        <a:t>W </a:t>
                      </a:r>
                      <a:r>
                        <a:rPr lang="en-US" sz="6000" b="1" dirty="0" smtClean="0"/>
                        <a:t>          </a:t>
                      </a:r>
                      <a:r>
                        <a:rPr lang="en-US" sz="4000" b="1" dirty="0" smtClean="0"/>
                        <a:t>window</a:t>
                      </a:r>
                      <a:endParaRPr lang="en-GB" sz="40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en-US" sz="6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4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x-ray             </a:t>
                      </a:r>
                    </a:p>
                    <a:p>
                      <a:endParaRPr lang="en-GB" sz="4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97621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Y           </a:t>
                      </a:r>
                      <a:r>
                        <a:rPr lang="en-US" sz="4000" dirty="0" smtClean="0"/>
                        <a:t>yoyo</a:t>
                      </a:r>
                      <a:endParaRPr lang="en-GB" sz="4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600" dirty="0" smtClean="0"/>
                        <a:t>Z                 </a:t>
                      </a:r>
                      <a:r>
                        <a:rPr lang="en-US" sz="4000" dirty="0" smtClean="0"/>
                        <a:t>zebra</a:t>
                      </a:r>
                      <a:endParaRPr lang="en-GB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93344" y="366669"/>
            <a:ext cx="7636124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Loud reading by the teacher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8" t="47474" r="6799" b="30866"/>
          <a:stretch/>
        </p:blipFill>
        <p:spPr>
          <a:xfrm>
            <a:off x="6834820" y="5058888"/>
            <a:ext cx="1415177" cy="14014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5" t="45999" r="78497" b="30866"/>
          <a:stretch/>
        </p:blipFill>
        <p:spPr>
          <a:xfrm>
            <a:off x="1666755" y="1441224"/>
            <a:ext cx="1331088" cy="12722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3" t="46709" r="49853" b="30866"/>
          <a:stretch/>
        </p:blipFill>
        <p:spPr>
          <a:xfrm>
            <a:off x="1666756" y="3164620"/>
            <a:ext cx="1331088" cy="11765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7" t="47977" r="19553" b="30866"/>
          <a:stretch/>
        </p:blipFill>
        <p:spPr>
          <a:xfrm>
            <a:off x="1666755" y="4803573"/>
            <a:ext cx="1354409" cy="12438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9" t="45294" r="64698" b="30866"/>
          <a:stretch/>
        </p:blipFill>
        <p:spPr>
          <a:xfrm>
            <a:off x="6708484" y="1417502"/>
            <a:ext cx="1505137" cy="14845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06" t="46504" r="33555" b="30866"/>
          <a:stretch/>
        </p:blipFill>
        <p:spPr>
          <a:xfrm>
            <a:off x="6756642" y="3164620"/>
            <a:ext cx="1456979" cy="12847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9427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25923"/>
            <a:ext cx="12159206" cy="697523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59306" y="2569580"/>
            <a:ext cx="2458367" cy="7383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umbrella</a:t>
            </a:r>
            <a:endParaRPr lang="en-GB" sz="48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59306" y="4303059"/>
            <a:ext cx="1881737" cy="89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vase</a:t>
            </a:r>
            <a:endParaRPr lang="en-GB" sz="44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529669" y="1036617"/>
            <a:ext cx="2354045" cy="9938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window</a:t>
            </a:r>
            <a:endParaRPr lang="en-GB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29670" y="2977566"/>
            <a:ext cx="2033438" cy="913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X-ray</a:t>
            </a:r>
            <a:endParaRPr lang="en-GB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529670" y="4699238"/>
            <a:ext cx="2121955" cy="11082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zebra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29035" y="14298"/>
            <a:ext cx="846161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picture’s and fill in the gaps.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06481" y="-5893"/>
            <a:ext cx="977233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IW</a:t>
            </a:r>
            <a:endParaRPr lang="en-GB" sz="3600" dirty="0"/>
          </a:p>
        </p:txBody>
      </p:sp>
      <p:pic>
        <p:nvPicPr>
          <p:cNvPr id="23" name="Picture 2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5" t="45999" r="78497" b="30866"/>
          <a:stretch/>
        </p:blipFill>
        <p:spPr>
          <a:xfrm>
            <a:off x="1955158" y="2241255"/>
            <a:ext cx="1331088" cy="12722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9" t="45294" r="64698" b="30866"/>
          <a:stretch/>
        </p:blipFill>
        <p:spPr>
          <a:xfrm>
            <a:off x="1905835" y="4013666"/>
            <a:ext cx="1380412" cy="13615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3" t="46709" r="49853" b="30866"/>
          <a:stretch/>
        </p:blipFill>
        <p:spPr>
          <a:xfrm>
            <a:off x="7772644" y="956092"/>
            <a:ext cx="1331088" cy="11765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6" name="Picture 25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06" t="46504" r="33555" b="30866"/>
          <a:stretch/>
        </p:blipFill>
        <p:spPr>
          <a:xfrm>
            <a:off x="7772644" y="2728876"/>
            <a:ext cx="1456979" cy="12847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7" name="Picture 26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8" t="47474" r="6799" b="30866"/>
          <a:stretch/>
        </p:blipFill>
        <p:spPr>
          <a:xfrm>
            <a:off x="7814446" y="4500312"/>
            <a:ext cx="1415177" cy="14014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382842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5377" y="712694"/>
            <a:ext cx="474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can you see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888830" y="3190201"/>
            <a:ext cx="670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the letter’s name?</a:t>
            </a:r>
            <a:endParaRPr lang="en-GB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833361" y="4959822"/>
            <a:ext cx="681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the letter’s sound?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666367" y="3936919"/>
            <a:ext cx="143883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Uu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3856857">
            <a:off x="6777106" y="2677522"/>
            <a:ext cx="866565" cy="413057"/>
          </a:xfrm>
          <a:prstGeom prst="rightArrow">
            <a:avLst>
              <a:gd name="adj1" fmla="val 50000"/>
              <a:gd name="adj2" fmla="val 3283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0206318" y="242047"/>
            <a:ext cx="144022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WCW</a:t>
            </a:r>
            <a:endParaRPr lang="en-GB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6586948" y="1562236"/>
            <a:ext cx="2996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u</a:t>
            </a:r>
            <a:r>
              <a:rPr lang="en-US" sz="6000" dirty="0" smtClean="0"/>
              <a:t>mbrella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36571" y="3936919"/>
            <a:ext cx="11026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u</a:t>
            </a:r>
            <a:endParaRPr lang="en-GB" sz="6000" dirty="0">
              <a:solidFill>
                <a:srgbClr val="FF0000"/>
              </a:solidFill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5" t="45999" r="78497" b="30866"/>
          <a:stretch/>
        </p:blipFill>
        <p:spPr>
          <a:xfrm>
            <a:off x="1794726" y="845993"/>
            <a:ext cx="1706372" cy="16309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0434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 animBg="1"/>
      <p:bldP spid="9" grpId="0" animBg="1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5377" y="712694"/>
            <a:ext cx="474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can you see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888830" y="3190201"/>
            <a:ext cx="670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the letter’s name?</a:t>
            </a:r>
            <a:endParaRPr lang="en-GB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833361" y="4959822"/>
            <a:ext cx="681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the letter’s sound?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194555" y="4390435"/>
            <a:ext cx="143883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21824" y="1707776"/>
            <a:ext cx="2043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v</a:t>
            </a:r>
            <a:r>
              <a:rPr lang="en-US" sz="5400" dirty="0"/>
              <a:t>a</a:t>
            </a:r>
            <a:r>
              <a:rPr lang="en-US" sz="5400" dirty="0" smtClean="0"/>
              <a:t>se</a:t>
            </a:r>
            <a:endParaRPr lang="en-GB" sz="5400" dirty="0"/>
          </a:p>
        </p:txBody>
      </p:sp>
      <p:sp>
        <p:nvSpPr>
          <p:cNvPr id="9" name="Right Arrow 8"/>
          <p:cNvSpPr/>
          <p:nvPr/>
        </p:nvSpPr>
        <p:spPr>
          <a:xfrm rot="13856857">
            <a:off x="6674611" y="2695768"/>
            <a:ext cx="711105" cy="343400"/>
          </a:xfrm>
          <a:prstGeom prst="rightArrow">
            <a:avLst>
              <a:gd name="adj1" fmla="val 50000"/>
              <a:gd name="adj2" fmla="val 3283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72817" y="3905734"/>
            <a:ext cx="11078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v</a:t>
            </a:r>
            <a:endParaRPr lang="en-GB" sz="6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06318" y="242047"/>
            <a:ext cx="144022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WCW</a:t>
            </a:r>
            <a:endParaRPr lang="en-GB" sz="4000" dirty="0"/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9" t="45294" r="64698" b="30866"/>
          <a:stretch/>
        </p:blipFill>
        <p:spPr>
          <a:xfrm>
            <a:off x="1161817" y="949933"/>
            <a:ext cx="2071997" cy="20436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136766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 animBg="1"/>
      <p:bldP spid="8" grpId="0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5377" y="712694"/>
            <a:ext cx="474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can you see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888830" y="3190201"/>
            <a:ext cx="670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the letter’s name?</a:t>
            </a:r>
            <a:endParaRPr lang="en-GB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833361" y="4959822"/>
            <a:ext cx="681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the letter’s sound?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546412" y="3959642"/>
            <a:ext cx="184497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7200" b="1" dirty="0" err="1" smtClean="0"/>
              <a:t>Ww</a:t>
            </a:r>
            <a:endParaRPr lang="en-GB" sz="7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02506" y="1775012"/>
            <a:ext cx="2738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indow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3590349">
            <a:off x="6876053" y="2846868"/>
            <a:ext cx="951276" cy="36854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206318" y="242047"/>
            <a:ext cx="144022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WCW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086533" y="3790855"/>
            <a:ext cx="699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w</a:t>
            </a:r>
            <a:endParaRPr lang="en-GB" sz="7200" dirty="0">
              <a:solidFill>
                <a:srgbClr val="FF0000"/>
              </a:solidFill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3" t="46709" r="49853" b="30866"/>
          <a:stretch/>
        </p:blipFill>
        <p:spPr>
          <a:xfrm>
            <a:off x="1546412" y="893856"/>
            <a:ext cx="1884140" cy="16654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6889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 animBg="1"/>
      <p:bldP spid="10" grpId="0"/>
      <p:bldP spid="11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5377" y="712694"/>
            <a:ext cx="474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can you see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888830" y="3190201"/>
            <a:ext cx="670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the letter’s name?</a:t>
            </a:r>
            <a:endParaRPr lang="en-GB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833361" y="4959822"/>
            <a:ext cx="681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the letter’s sound?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546412" y="3959642"/>
            <a:ext cx="1438835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Xx</a:t>
            </a:r>
            <a:endParaRPr lang="en-GB" sz="7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03702" y="1633675"/>
            <a:ext cx="18701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ray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3590349">
            <a:off x="6876053" y="2846868"/>
            <a:ext cx="951276" cy="36854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206318" y="242047"/>
            <a:ext cx="144022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WCW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086533" y="3790855"/>
            <a:ext cx="699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x</a:t>
            </a:r>
            <a:endParaRPr lang="en-GB" sz="7200" dirty="0">
              <a:solidFill>
                <a:srgbClr val="FF0000"/>
              </a:solidFill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06" t="46504" r="33555" b="30866"/>
          <a:stretch/>
        </p:blipFill>
        <p:spPr>
          <a:xfrm>
            <a:off x="1209630" y="622375"/>
            <a:ext cx="1949971" cy="17195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895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 animBg="1"/>
      <p:bldP spid="10" grpId="0"/>
      <p:bldP spid="11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5377" y="712694"/>
            <a:ext cx="474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can you see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888830" y="3190201"/>
            <a:ext cx="670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the letter’s name?</a:t>
            </a:r>
            <a:endParaRPr lang="en-GB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833361" y="4959822"/>
            <a:ext cx="681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the letter’s sound?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741395" y="3743241"/>
            <a:ext cx="1438835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7200" b="1" dirty="0" err="1" smtClean="0"/>
              <a:t>Zz</a:t>
            </a:r>
            <a:endParaRPr lang="en-GB" sz="7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03702" y="1633675"/>
            <a:ext cx="2745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ebra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3590349">
            <a:off x="6960534" y="2769923"/>
            <a:ext cx="951276" cy="36854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206318" y="242047"/>
            <a:ext cx="144022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WCW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086533" y="3790855"/>
            <a:ext cx="699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z</a:t>
            </a:r>
            <a:endParaRPr lang="en-GB" sz="7200" dirty="0">
              <a:solidFill>
                <a:srgbClr val="FF0000"/>
              </a:solidFill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8" t="47474" r="6799" b="30866"/>
          <a:stretch/>
        </p:blipFill>
        <p:spPr>
          <a:xfrm>
            <a:off x="1393333" y="597325"/>
            <a:ext cx="1786897" cy="17696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775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 animBg="1"/>
      <p:bldP spid="10" grpId="0"/>
      <p:bldP spid="11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45309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199" y="330463"/>
            <a:ext cx="6965577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 the words with the letter 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35221" y="1038349"/>
            <a:ext cx="1176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Uu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5220" y="1816296"/>
            <a:ext cx="1176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35219" y="2730052"/>
            <a:ext cx="1467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5220" y="4738075"/>
            <a:ext cx="1176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Yy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74655" y="2944361"/>
            <a:ext cx="3581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umbrella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18570" y="3647081"/>
            <a:ext cx="213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zebra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4168" y="5656861"/>
            <a:ext cx="2620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94168" y="2093311"/>
            <a:ext cx="3418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X-ray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93935" y="1093768"/>
            <a:ext cx="2685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yoyo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92118" y="329069"/>
            <a:ext cx="95474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PW</a:t>
            </a:r>
            <a:endParaRPr lang="en-GB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3035219" y="3736141"/>
            <a:ext cx="1467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35220" y="5661405"/>
            <a:ext cx="1176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Zz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94545" y="4659471"/>
            <a:ext cx="1670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vase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20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22222E-6 L -0.32304 -0.296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9" y="-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-0.31889 -0.415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51" y="-2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7 L -0.2888 -0.4106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40" y="-2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30104 0.2428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52" y="1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85185E-6 L -0.30846 0.533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30" y="2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07407E-6 L -0.31524 0.2909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68" y="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28" y="-11748"/>
            <a:ext cx="12159206" cy="69752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86552" y="1439660"/>
            <a:ext cx="3496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this ?</a:t>
            </a:r>
            <a:endParaRPr lang="en-GB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934151" y="3255238"/>
            <a:ext cx="3496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this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914398" y="5092031"/>
            <a:ext cx="3496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this ?</a:t>
            </a:r>
            <a:endParaRPr lang="en-GB" sz="4400" dirty="0"/>
          </a:p>
        </p:txBody>
      </p:sp>
      <p:sp>
        <p:nvSpPr>
          <p:cNvPr id="7" name="Right Arrow 6"/>
          <p:cNvSpPr/>
          <p:nvPr/>
        </p:nvSpPr>
        <p:spPr>
          <a:xfrm>
            <a:off x="4464423" y="1693266"/>
            <a:ext cx="1640541" cy="38472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030A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410634" y="3513755"/>
            <a:ext cx="1640541" cy="38472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4464423" y="5350548"/>
            <a:ext cx="1640541" cy="38472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9482835" y="1365250"/>
            <a:ext cx="2709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w</a:t>
            </a:r>
            <a:r>
              <a:rPr lang="en-US" sz="5400" dirty="0" smtClean="0"/>
              <a:t>indow</a:t>
            </a:r>
            <a:endParaRPr lang="en-GB" sz="5400" dirty="0"/>
          </a:p>
        </p:txBody>
      </p:sp>
      <p:sp>
        <p:nvSpPr>
          <p:cNvPr id="17" name="TextBox 16"/>
          <p:cNvSpPr txBox="1"/>
          <p:nvPr/>
        </p:nvSpPr>
        <p:spPr>
          <a:xfrm>
            <a:off x="9623610" y="5141374"/>
            <a:ext cx="2205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z</a:t>
            </a:r>
            <a:r>
              <a:rPr lang="en-US" sz="5400" dirty="0" smtClean="0"/>
              <a:t>ebra</a:t>
            </a:r>
            <a:endParaRPr lang="en-GB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9623610" y="3311511"/>
            <a:ext cx="1472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v</a:t>
            </a:r>
            <a:r>
              <a:rPr lang="en-US" sz="5400" dirty="0"/>
              <a:t>a</a:t>
            </a:r>
            <a:r>
              <a:rPr lang="en-US" sz="5400" dirty="0" smtClean="0"/>
              <a:t>se</a:t>
            </a:r>
            <a:endParaRPr lang="en-GB" sz="5400" dirty="0"/>
          </a:p>
        </p:txBody>
      </p:sp>
      <p:sp>
        <p:nvSpPr>
          <p:cNvPr id="19" name="Right Arrow 18"/>
          <p:cNvSpPr/>
          <p:nvPr/>
        </p:nvSpPr>
        <p:spPr>
          <a:xfrm>
            <a:off x="8405860" y="1834103"/>
            <a:ext cx="1058107" cy="36954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8394980" y="3592050"/>
            <a:ext cx="1068987" cy="36225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>
            <a:off x="8405860" y="5476751"/>
            <a:ext cx="1058107" cy="37244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Wave 21"/>
          <p:cNvSpPr/>
          <p:nvPr/>
        </p:nvSpPr>
        <p:spPr>
          <a:xfrm>
            <a:off x="218676" y="33940"/>
            <a:ext cx="3953437" cy="1405720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Evaluation</a:t>
            </a:r>
            <a:endParaRPr lang="en-GB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6" name="Picture 25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3" t="46709" r="49853" b="30866"/>
          <a:stretch/>
        </p:blipFill>
        <p:spPr>
          <a:xfrm>
            <a:off x="6449215" y="1387546"/>
            <a:ext cx="1331088" cy="11765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7" name="Picture 26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9" t="45294" r="64698" b="30866"/>
          <a:stretch/>
        </p:blipFill>
        <p:spPr>
          <a:xfrm>
            <a:off x="6456980" y="3092424"/>
            <a:ext cx="1380412" cy="13615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8" name="Picture 27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8" t="47474" r="6799" b="30866"/>
          <a:stretch/>
        </p:blipFill>
        <p:spPr>
          <a:xfrm>
            <a:off x="6457649" y="4776004"/>
            <a:ext cx="1415177" cy="14014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2510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 animBg="1"/>
      <p:bldP spid="10" grpId="0" animBg="1"/>
      <p:bldP spid="11" grpId="0" animBg="1"/>
      <p:bldP spid="16" grpId="0"/>
      <p:bldP spid="17" grpId="0"/>
      <p:bldP spid="18" grpId="0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36238" y="2327755"/>
            <a:ext cx="4495813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Md.Ali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 Hossain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Pathan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Franklin Gothic Heavy" panose="020B0903020102020204" pitchFamily="34" charset="0"/>
            </a:endParaRPr>
          </a:p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Assistant Teacher</a:t>
            </a:r>
          </a:p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Chowra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Nayabari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Gps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.</a:t>
            </a:r>
          </a:p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Kaligonj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,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Gazipur</a:t>
            </a:r>
            <a:r>
              <a:rPr lang="en-US" sz="3200" dirty="0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.</a:t>
            </a:r>
            <a:endParaRPr lang="en-US" sz="3200" dirty="0">
              <a:solidFill>
                <a:srgbClr val="00B050"/>
              </a:solidFill>
              <a:latin typeface="Franklin Gothic Heavy" panose="020B0903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14" y="2081533"/>
            <a:ext cx="2265281" cy="25545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2836238" y="739588"/>
            <a:ext cx="449581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Bahnschrift SemiBold Condensed" panose="020B0502040204020203" pitchFamily="34" charset="0"/>
              </a:rPr>
              <a:t>Presented by-</a:t>
            </a:r>
            <a:endParaRPr lang="en-GB" sz="5400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995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44903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0070" y="3354310"/>
            <a:ext cx="1453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accent6">
                    <a:lumMod val="75000"/>
                  </a:schemeClr>
                </a:solidFill>
              </a:rPr>
              <a:t>Uu</a:t>
            </a:r>
            <a:endParaRPr lang="en-GB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0466" y="3450221"/>
            <a:ext cx="1800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Ww</a:t>
            </a:r>
            <a:endParaRPr lang="en-GB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7108981" y="3442713"/>
            <a:ext cx="1572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accent4">
                    <a:lumMod val="75000"/>
                  </a:schemeClr>
                </a:solidFill>
              </a:rPr>
              <a:t>Yy</a:t>
            </a:r>
            <a:endParaRPr lang="en-GB" sz="7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0388" y="3442714"/>
            <a:ext cx="14055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C00000"/>
                </a:solidFill>
              </a:rPr>
              <a:t>Vv</a:t>
            </a:r>
            <a:endParaRPr lang="en-GB" sz="72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91757" y="3487615"/>
            <a:ext cx="1341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7030A0"/>
                </a:solidFill>
              </a:rPr>
              <a:t>Xx</a:t>
            </a:r>
            <a:endParaRPr lang="en-GB" sz="72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00823" y="235011"/>
            <a:ext cx="3286107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Evaluation.</a:t>
            </a:r>
            <a:endParaRPr lang="en-GB" sz="5400" dirty="0"/>
          </a:p>
        </p:txBody>
      </p:sp>
      <p:sp>
        <p:nvSpPr>
          <p:cNvPr id="16" name="Horizontal Scroll 15"/>
          <p:cNvSpPr/>
          <p:nvPr/>
        </p:nvSpPr>
        <p:spPr>
          <a:xfrm>
            <a:off x="3584770" y="1393352"/>
            <a:ext cx="4518212" cy="146926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</a:rPr>
              <a:t>Fill in the blanks.</a:t>
            </a:r>
            <a:endParaRPr lang="en-GB" sz="4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3566" y="3450221"/>
            <a:ext cx="1904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6600" dirty="0" err="1" smtClean="0">
                <a:solidFill>
                  <a:schemeClr val="accent1"/>
                </a:solidFill>
              </a:rPr>
              <a:t>Zz</a:t>
            </a:r>
            <a:endParaRPr lang="en-GB" sz="6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73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732" y="2796988"/>
            <a:ext cx="4468746" cy="25391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4047565" y="1021976"/>
            <a:ext cx="3630706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Thank You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291772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3376" y="1872886"/>
            <a:ext cx="6192454" cy="2492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Lesson Identity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Class:two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Subject: English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Unit:Four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Lesson:</a:t>
            </a:r>
            <a:r>
              <a:rPr lang="en-US" sz="2800" dirty="0" smtClean="0">
                <a:latin typeface="Arial Narrow" panose="020B0606020202030204" pitchFamily="34" charset="0"/>
                <a:cs typeface="NikoshBAN" panose="02000000000000000000" pitchFamily="2" charset="0"/>
              </a:rPr>
              <a:t>4-6(A)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" t="6667" r="4695" b="3367"/>
          <a:stretch/>
        </p:blipFill>
        <p:spPr>
          <a:xfrm>
            <a:off x="7302860" y="1918113"/>
            <a:ext cx="1768458" cy="234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6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74020" y="126557"/>
            <a:ext cx="510443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itka Small" panose="02000505000000020004" pitchFamily="2" charset="0"/>
              </a:rPr>
              <a:t>Learning  outcomes</a:t>
            </a:r>
            <a:endParaRPr lang="en-GB" sz="3600" dirty="0">
              <a:latin typeface="Sitka Small" panose="0200050500000002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7757" y="952024"/>
            <a:ext cx="1019433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itka Small" panose="02000505000000020004" pitchFamily="2" charset="0"/>
              </a:rPr>
              <a:t>At the end of the lesson students will be </a:t>
            </a:r>
            <a:r>
              <a:rPr lang="en-US" sz="2800" smtClean="0">
                <a:latin typeface="Sitka Small" panose="02000505000000020004" pitchFamily="2" charset="0"/>
              </a:rPr>
              <a:t>able to:</a:t>
            </a:r>
            <a:endParaRPr lang="en-GB" sz="2800" dirty="0">
              <a:latin typeface="Sitka Small" panose="02000505000000020004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0665" y="1654380"/>
            <a:ext cx="1157468" cy="3819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2495" y="2162535"/>
            <a:ext cx="7581417" cy="381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1.1.1 become familiar with English sounds listening to common English words.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0665" y="2636835"/>
            <a:ext cx="1157468" cy="3819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0665" y="3231790"/>
            <a:ext cx="826432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1.1.1 repeat after the teacher simple words and phrases with proper sounds and stress 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0665" y="3733804"/>
            <a:ext cx="7581417" cy="381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1.1.2 say simple words and phrases with proper sounds and stress.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0665" y="4271728"/>
            <a:ext cx="111117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90665" y="4739377"/>
            <a:ext cx="7627715" cy="3819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1.2.1 recognize and read the alphabet both small and capital(non-cursive).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2495" y="5173002"/>
            <a:ext cx="851896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1.3.1 recognize and read the names of objects having the same initial and final sounds.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3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78" y="0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57164" y="1237447"/>
            <a:ext cx="5626174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Let’s see the video.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9797" y="4204781"/>
            <a:ext cx="5626173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Alphabet song.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57164" y="3244334"/>
            <a:ext cx="5077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https://www.youtube.com/watch?v=wDeZMAcuVyk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459507" y="3613666"/>
            <a:ext cx="6051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7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95735" y="3317632"/>
            <a:ext cx="3595556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Alphabet</a:t>
            </a:r>
          </a:p>
          <a:p>
            <a:r>
              <a:rPr lang="en-US" sz="5400" dirty="0" smtClean="0"/>
              <a:t>    </a:t>
            </a:r>
            <a:r>
              <a:rPr lang="en-US" sz="5400" dirty="0" err="1" smtClean="0"/>
              <a:t>Uu</a:t>
            </a:r>
            <a:r>
              <a:rPr lang="en-US" sz="5400" dirty="0" smtClean="0"/>
              <a:t>---</a:t>
            </a:r>
            <a:r>
              <a:rPr lang="en-US" sz="5400" dirty="0" err="1" smtClean="0"/>
              <a:t>Zz</a:t>
            </a:r>
            <a:endParaRPr lang="en-GB" sz="5400" dirty="0"/>
          </a:p>
        </p:txBody>
      </p:sp>
      <p:sp>
        <p:nvSpPr>
          <p:cNvPr id="4" name="Flowchart: Decision 3"/>
          <p:cNvSpPr/>
          <p:nvPr/>
        </p:nvSpPr>
        <p:spPr>
          <a:xfrm>
            <a:off x="2988384" y="664269"/>
            <a:ext cx="6410259" cy="1989094"/>
          </a:xfrm>
          <a:prstGeom prst="flowChartDecision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</a:rPr>
              <a:t>Today’s </a:t>
            </a:r>
            <a:r>
              <a:rPr lang="en-US" sz="4000" dirty="0">
                <a:solidFill>
                  <a:schemeClr val="tx1"/>
                </a:solidFill>
              </a:rPr>
              <a:t>lesson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3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7059857" y="5037532"/>
            <a:ext cx="204628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Vase</a:t>
            </a:r>
            <a:endParaRPr lang="en-GB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1960579" y="4910211"/>
            <a:ext cx="2491217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Umbrella</a:t>
            </a:r>
            <a:endParaRPr lang="en-GB" sz="4800" dirty="0"/>
          </a:p>
        </p:txBody>
      </p:sp>
      <p:sp>
        <p:nvSpPr>
          <p:cNvPr id="12" name="Oval Callout 11"/>
          <p:cNvSpPr/>
          <p:nvPr/>
        </p:nvSpPr>
        <p:spPr>
          <a:xfrm>
            <a:off x="1193554" y="636113"/>
            <a:ext cx="4356883" cy="1388617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5904555" y="636114"/>
            <a:ext cx="4356883" cy="1388617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5" t="45999" r="78497" b="30866"/>
          <a:stretch/>
        </p:blipFill>
        <p:spPr>
          <a:xfrm>
            <a:off x="2361237" y="2503088"/>
            <a:ext cx="1689902" cy="161524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9" t="45294" r="64698" b="30866"/>
          <a:stretch/>
        </p:blipFill>
        <p:spPr>
          <a:xfrm>
            <a:off x="7189808" y="2503088"/>
            <a:ext cx="1786378" cy="194715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63228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20028" y="4809509"/>
            <a:ext cx="257512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Window</a:t>
            </a:r>
            <a:endParaRPr lang="en-GB" sz="4800" dirty="0"/>
          </a:p>
        </p:txBody>
      </p:sp>
      <p:sp>
        <p:nvSpPr>
          <p:cNvPr id="7" name="Oval Callout 6"/>
          <p:cNvSpPr/>
          <p:nvPr/>
        </p:nvSpPr>
        <p:spPr>
          <a:xfrm>
            <a:off x="1284790" y="989992"/>
            <a:ext cx="4583575" cy="1050583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6112397" y="989992"/>
            <a:ext cx="4583575" cy="1050583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04589" y="4809508"/>
            <a:ext cx="195713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X-ray</a:t>
            </a:r>
            <a:endParaRPr lang="en-GB" sz="4800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3" t="46709" r="49853" b="30866"/>
          <a:stretch/>
        </p:blipFill>
        <p:spPr>
          <a:xfrm>
            <a:off x="2364251" y="2589469"/>
            <a:ext cx="1675313" cy="14808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06" t="46504" r="33555" b="30866"/>
          <a:stretch/>
        </p:blipFill>
        <p:spPr>
          <a:xfrm>
            <a:off x="7304590" y="2765410"/>
            <a:ext cx="1746814" cy="15403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325234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5481" y="0"/>
            <a:ext cx="12159206" cy="6975231"/>
          </a:xfrm>
          <a:prstGeom prst="rect">
            <a:avLst/>
          </a:prstGeom>
        </p:spPr>
      </p:pic>
      <p:sp>
        <p:nvSpPr>
          <p:cNvPr id="10" name="Oval Callout 9"/>
          <p:cNvSpPr/>
          <p:nvPr/>
        </p:nvSpPr>
        <p:spPr>
          <a:xfrm>
            <a:off x="822203" y="873880"/>
            <a:ext cx="4583575" cy="1050583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55750" y="4718516"/>
            <a:ext cx="1805249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Yoyo</a:t>
            </a:r>
            <a:endParaRPr lang="en-GB" sz="4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7" t="47977" r="19553" b="30866"/>
          <a:stretch/>
        </p:blipFill>
        <p:spPr>
          <a:xfrm>
            <a:off x="1956523" y="2399937"/>
            <a:ext cx="1704476" cy="15653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8" t="47474" r="6799" b="30866"/>
          <a:stretch/>
        </p:blipFill>
        <p:spPr>
          <a:xfrm>
            <a:off x="7222602" y="2326511"/>
            <a:ext cx="1731040" cy="17143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Oval Callout 7"/>
          <p:cNvSpPr/>
          <p:nvPr/>
        </p:nvSpPr>
        <p:spPr>
          <a:xfrm>
            <a:off x="6058128" y="972273"/>
            <a:ext cx="4393812" cy="989980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2602" y="4655499"/>
            <a:ext cx="1880839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Zebra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752794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369</Words>
  <Application>Microsoft Office PowerPoint</Application>
  <PresentationFormat>Widescreen</PresentationFormat>
  <Paragraphs>120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Arial Narrow</vt:lpstr>
      <vt:lpstr>Bahnschrift SemiBold Condensed</vt:lpstr>
      <vt:lpstr>Calibri</vt:lpstr>
      <vt:lpstr>Calibri Light</vt:lpstr>
      <vt:lpstr>Franklin Gothic Heavy</vt:lpstr>
      <vt:lpstr>NikoshBAN</vt:lpstr>
      <vt:lpstr>Sitka Small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148</cp:revision>
  <dcterms:created xsi:type="dcterms:W3CDTF">2019-12-19T17:11:00Z</dcterms:created>
  <dcterms:modified xsi:type="dcterms:W3CDTF">2020-03-18T08:40:38Z</dcterms:modified>
</cp:coreProperties>
</file>