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276" r:id="rId3"/>
    <p:sldId id="257"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5" r:id="rId18"/>
    <p:sldId id="273"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B32D"/>
    <a:srgbClr val="34B107"/>
    <a:srgbClr val="00823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79" autoAdjust="0"/>
    <p:restoredTop sz="94624" autoAdjust="0"/>
  </p:normalViewPr>
  <p:slideViewPr>
    <p:cSldViewPr>
      <p:cViewPr>
        <p:scale>
          <a:sx n="62" d="100"/>
          <a:sy n="62" d="100"/>
        </p:scale>
        <p:origin x="-1584" y="-234"/>
      </p:cViewPr>
      <p:guideLst>
        <p:guide orient="horz" pos="2160"/>
        <p:guide pos="2880"/>
      </p:guideLst>
    </p:cSldViewPr>
  </p:slideViewPr>
  <p:outlineViewPr>
    <p:cViewPr>
      <p:scale>
        <a:sx n="33" d="100"/>
        <a:sy n="33" d="100"/>
      </p:scale>
      <p:origin x="0" y="254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481D53B6-693D-4CB2-AA0F-73290A8268BA}" type="datetimeFigureOut">
              <a:rPr lang="en-US"/>
              <a:pPr>
                <a:defRPr/>
              </a:pPr>
              <a:t>02-May-20</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104202E0-E66C-40C1-BD59-583F25AFE55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2ADF4DF-5BD9-4E6F-BB54-147FA58AC781}" type="datetimeFigureOut">
              <a:rPr lang="en-US"/>
              <a:pPr>
                <a:defRPr/>
              </a:pPr>
              <a:t>02-May-20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6A594B1-7ECE-4845-A23D-B498B8AB597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A411EF4-61F9-4EE7-9AA4-BF0D926BD1A3}" type="datetimeFigureOut">
              <a:rPr lang="en-US"/>
              <a:pPr>
                <a:defRPr/>
              </a:pPr>
              <a:t>02-May-20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5984EED-CBD5-40E5-AE7E-2C898BC9B62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1BD69066-5DEE-4B17-8209-699252A3D80B}" type="datetimeFigureOut">
              <a:rPr lang="en-US"/>
              <a:pPr>
                <a:defRPr/>
              </a:pPr>
              <a:t>02-May-20</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8B3AC435-9831-4723-BC46-B2770B1E8A6D}"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05575D6D-769D-44B4-BDBF-44EEC666B7DC}" type="datetimeFigureOut">
              <a:rPr lang="en-US"/>
              <a:pPr>
                <a:defRPr/>
              </a:pPr>
              <a:t>02-May-20</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0611492B-8E57-4734-B34F-67ADBFCE071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87C2897-50F9-41B0-B2E5-F1216AB77AD7}" type="datetimeFigureOut">
              <a:rPr lang="en-US"/>
              <a:pPr>
                <a:defRPr/>
              </a:pPr>
              <a:t>02-May-20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9F34A86-F4B2-4F60-A7BA-91CC0B35534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D9013865-6766-4A3F-A44C-E5AD05C00B3D}" type="datetimeFigureOut">
              <a:rPr lang="en-US"/>
              <a:pPr>
                <a:defRPr/>
              </a:pPr>
              <a:t>02-May-20</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DE190B88-5156-4C70-848F-17BE999591C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15E4990A-E20E-4D1C-9D47-546DDF2BE301}" type="datetimeFigureOut">
              <a:rPr lang="en-US"/>
              <a:pPr>
                <a:defRPr/>
              </a:pPr>
              <a:t>02-May-20</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FBDB46C7-7257-454C-97F6-E90204934202}"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3CACC536-3184-4788-9F41-C3A9AD5A7ECE}" type="datetimeFigureOut">
              <a:rPr lang="en-US"/>
              <a:pPr>
                <a:defRPr/>
              </a:pPr>
              <a:t>02-May-20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ECC76B1B-F665-4815-A8E2-EA3C0DC33EF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latin typeface="Arial" charset="0"/>
              <a:cs typeface="Arial" charset="0"/>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latin typeface="Arial" charset="0"/>
              <a:cs typeface="Arial" charset="0"/>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latin typeface="Arial" charset="0"/>
              <a:cs typeface="Arial" charset="0"/>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F28F2153-CFDA-4788-90B1-12E68BDC7EB4}" type="datetimeFigureOut">
              <a:rPr lang="en-US"/>
              <a:pPr>
                <a:defRPr/>
              </a:pPr>
              <a:t>02-May-20</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1255B4CE-AEB2-48CF-8F6C-4F3584E75A2A}"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latin typeface="Arial" charset="0"/>
              <a:cs typeface="Arial" charset="0"/>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latin typeface="Arial" charset="0"/>
              <a:cs typeface="Arial"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123BE2B3-3EB0-4754-8AA7-DD823C2BA533}" type="datetimeFigureOut">
              <a:rPr lang="en-US"/>
              <a:pPr>
                <a:defRPr/>
              </a:pPr>
              <a:t>02-May-20</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DF03D1BF-EED0-4A73-8FB5-E8E22B37E293}"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latin typeface="Arial" charset="0"/>
              <a:cs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latin typeface="Arial" charset="0"/>
                <a:cs typeface="Arial" charset="0"/>
              </a:defRPr>
            </a:lvl1pPr>
          </a:lstStyle>
          <a:p>
            <a:pPr>
              <a:defRPr/>
            </a:pPr>
            <a:fld id="{F9129E5C-EC20-4F95-A0DB-90D4A6C719FD}" type="datetimeFigureOut">
              <a:rPr lang="en-US"/>
              <a:pPr>
                <a:defRPr/>
              </a:pPr>
              <a:t>02-May-20</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latin typeface="Arial" charset="0"/>
                <a:cs typeface="Arial" charset="0"/>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latin typeface="Arial" charset="0"/>
                <a:cs typeface="Arial" charset="0"/>
              </a:defRPr>
            </a:lvl1pPr>
          </a:lstStyle>
          <a:p>
            <a:pPr>
              <a:defRPr/>
            </a:pPr>
            <a:fld id="{D78184A0-1B38-4A45-BA50-D23E35CD28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0" r:id="rId4"/>
    <p:sldLayoutId id="2147483941" r:id="rId5"/>
    <p:sldLayoutId id="2147483948" r:id="rId6"/>
    <p:sldLayoutId id="2147483942" r:id="rId7"/>
    <p:sldLayoutId id="2147483949" r:id="rId8"/>
    <p:sldLayoutId id="2147483950" r:id="rId9"/>
    <p:sldLayoutId id="2147483943" r:id="rId10"/>
    <p:sldLayoutId id="2147483944"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4471A6"/>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B2C1DB"/>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DCB3B2"/>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hyperlink" Target="http://www.wikipedia.org/"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n.m.wikipedia.org/wiki/File:Democracy_Index_2018.png" TargetMode="External"/><Relationship Id="rId1" Type="http://schemas.openxmlformats.org/officeDocument/2006/relationships/slideLayout" Target="../slideLayouts/slideLayout1.xml"/><Relationship Id="rId4" Type="http://schemas.openxmlformats.org/officeDocument/2006/relationships/hyperlink" Target="https://en.m.wikipedia.org/wiki/Economist_Intelligence_Un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3048000" y="4953000"/>
            <a:ext cx="5486400" cy="1016000"/>
          </a:xfrm>
          <a:prstGeom prst="rect">
            <a:avLst/>
          </a:prstGeom>
          <a:noFill/>
          <a:ln w="9525">
            <a:noFill/>
            <a:miter lim="800000"/>
            <a:headEnd/>
            <a:tailEnd/>
          </a:ln>
        </p:spPr>
        <p:txBody>
          <a:bodyPr>
            <a:spAutoFit/>
          </a:bodyPr>
          <a:lstStyle/>
          <a:p>
            <a:r>
              <a:rPr lang="en-US" sz="6000" b="1" dirty="0" smtClean="0">
                <a:solidFill>
                  <a:srgbClr val="0070C0"/>
                </a:solidFill>
                <a:latin typeface="Lucida Sans Unicode" pitchFamily="34" charset="0"/>
                <a:cs typeface="Lucida Sans Unicode" pitchFamily="34" charset="0"/>
              </a:rPr>
              <a:t>Chapter-3</a:t>
            </a:r>
            <a:endParaRPr lang="en-US" sz="6000" b="1" dirty="0">
              <a:solidFill>
                <a:srgbClr val="0070C0"/>
              </a:solidFill>
              <a:latin typeface="Lucida Sans Unicode" pitchFamily="34" charset="0"/>
              <a:cs typeface="Lucida Sans Unicode" pitchFamily="34" charset="0"/>
            </a:endParaRPr>
          </a:p>
        </p:txBody>
      </p:sp>
      <p:sp>
        <p:nvSpPr>
          <p:cNvPr id="4" name="TextBox 3"/>
          <p:cNvSpPr txBox="1"/>
          <p:nvPr/>
        </p:nvSpPr>
        <p:spPr>
          <a:xfrm>
            <a:off x="1905000" y="838200"/>
            <a:ext cx="6400800" cy="1231106"/>
          </a:xfrm>
          <a:prstGeom prst="rect">
            <a:avLst/>
          </a:prstGeom>
          <a:noFill/>
        </p:spPr>
        <p:txBody>
          <a:bodyPr wrap="square" rtlCol="0">
            <a:spAutoFit/>
          </a:bodyPr>
          <a:lstStyle/>
          <a:p>
            <a:pPr algn="ctr"/>
            <a:r>
              <a:rPr lang="en-US" sz="5400" b="1" dirty="0" smtClean="0">
                <a:solidFill>
                  <a:srgbClr val="FF0000"/>
                </a:solidFill>
                <a:latin typeface="Telenor"/>
              </a:rPr>
              <a:t>Govt. Mujib College</a:t>
            </a:r>
          </a:p>
          <a:p>
            <a:pPr algn="ctr"/>
            <a:r>
              <a:rPr lang="en-US" sz="2000" b="1" dirty="0" smtClean="0">
                <a:latin typeface="Telenor"/>
              </a:rPr>
              <a:t>Sakhipur,  Tangail.</a:t>
            </a:r>
            <a:endParaRPr lang="en-US" sz="2000" b="1" dirty="0">
              <a:latin typeface="Telenor"/>
            </a:endParaRPr>
          </a:p>
        </p:txBody>
      </p:sp>
      <p:sp>
        <p:nvSpPr>
          <p:cNvPr id="5" name="TextBox 4"/>
          <p:cNvSpPr txBox="1"/>
          <p:nvPr/>
        </p:nvSpPr>
        <p:spPr>
          <a:xfrm>
            <a:off x="1828800" y="2416314"/>
            <a:ext cx="6400800" cy="707886"/>
          </a:xfrm>
          <a:prstGeom prst="rect">
            <a:avLst/>
          </a:prstGeom>
          <a:noFill/>
        </p:spPr>
        <p:txBody>
          <a:bodyPr wrap="square" rtlCol="0">
            <a:spAutoFit/>
          </a:bodyPr>
          <a:lstStyle/>
          <a:p>
            <a:pPr algn="ctr"/>
            <a:r>
              <a:rPr lang="en-US" sz="4000" b="1" dirty="0" smtClean="0">
                <a:latin typeface="Telenor"/>
              </a:rPr>
              <a:t>Sub: Political Science</a:t>
            </a:r>
            <a:endParaRPr lang="en-US" sz="4000" b="1" dirty="0">
              <a:latin typeface="Teleno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ubtitle 4"/>
          <p:cNvSpPr>
            <a:spLocks noGrp="1"/>
          </p:cNvSpPr>
          <p:nvPr>
            <p:ph type="subTitle" idx="1"/>
          </p:nvPr>
        </p:nvSpPr>
        <p:spPr>
          <a:xfrm>
            <a:off x="2133600" y="838200"/>
            <a:ext cx="6553200" cy="762000"/>
          </a:xfrm>
        </p:spPr>
        <p:txBody>
          <a:bodyPr/>
          <a:lstStyle/>
          <a:p>
            <a:pPr eaLnBrk="1" hangingPunct="1"/>
            <a:r>
              <a:rPr lang="en-US" sz="3600" smtClean="0">
                <a:solidFill>
                  <a:schemeClr val="tx1"/>
                </a:solidFill>
                <a:latin typeface="Lucida Sans Unicode" pitchFamily="34" charset="0"/>
                <a:cs typeface="Lucida Sans Unicode" pitchFamily="34" charset="0"/>
              </a:rPr>
              <a:t>Democracy in Bangladesh</a:t>
            </a:r>
          </a:p>
        </p:txBody>
      </p:sp>
      <p:sp>
        <p:nvSpPr>
          <p:cNvPr id="17411" name="Subtitle 4"/>
          <p:cNvSpPr txBox="1">
            <a:spLocks/>
          </p:cNvSpPr>
          <p:nvPr/>
        </p:nvSpPr>
        <p:spPr bwMode="auto">
          <a:xfrm>
            <a:off x="2286000" y="1676400"/>
            <a:ext cx="6172200" cy="762000"/>
          </a:xfrm>
          <a:prstGeom prst="rect">
            <a:avLst/>
          </a:prstGeom>
          <a:noFill/>
          <a:ln w="9525">
            <a:noFill/>
            <a:miter lim="800000"/>
            <a:headEnd/>
            <a:tailEnd/>
          </a:ln>
        </p:spPr>
        <p:txBody>
          <a:bodyPr/>
          <a:lstStyle/>
          <a:p>
            <a:pPr>
              <a:buFont typeface="Wingdings" pitchFamily="2" charset="2"/>
              <a:buChar char="§"/>
            </a:pPr>
            <a:r>
              <a:rPr lang="en-US" sz="2200"/>
              <a:t> After the Independence of Bangladesh in 1971, the constitution was formed in 1972. The constitution had four fundamental principles which were 1.Democracy 2. Nationalism 3. Secularism and 4. Socialism. On 25 january, 1975 the president of Bangladesh Sheikh Mujibur Rahman established a one party state called BAKSAL. </a:t>
            </a:r>
          </a:p>
          <a:p>
            <a:pPr>
              <a:buFont typeface="Wingdings" pitchFamily="2" charset="2"/>
              <a:buChar char="§"/>
            </a:pPr>
            <a:r>
              <a:rPr lang="en-US" sz="2200"/>
              <a:t> The presidential form of government was introduced replacing the parliamentary system.</a:t>
            </a:r>
          </a:p>
          <a:p>
            <a:pPr>
              <a:buFont typeface="Wingdings" pitchFamily="2" charset="2"/>
              <a:buChar char="§"/>
            </a:pPr>
            <a:r>
              <a:rPr lang="en-US" sz="2200"/>
              <a:t> The powers of parliament were curtailed.</a:t>
            </a:r>
          </a:p>
          <a:p>
            <a:endParaRPr lang="en-US"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ubtitle 4"/>
          <p:cNvSpPr>
            <a:spLocks noGrp="1"/>
          </p:cNvSpPr>
          <p:nvPr>
            <p:ph type="subTitle" idx="1"/>
          </p:nvPr>
        </p:nvSpPr>
        <p:spPr>
          <a:xfrm>
            <a:off x="1752600" y="838200"/>
            <a:ext cx="7162800" cy="1143000"/>
          </a:xfrm>
        </p:spPr>
        <p:txBody>
          <a:bodyPr/>
          <a:lstStyle/>
          <a:p>
            <a:pPr eaLnBrk="1" hangingPunct="1"/>
            <a:r>
              <a:rPr lang="en-US" sz="4000" smtClean="0">
                <a:solidFill>
                  <a:schemeClr val="tx1"/>
                </a:solidFill>
                <a:latin typeface="Lucida Sans Unicode" pitchFamily="34" charset="0"/>
                <a:cs typeface="Lucida Sans Unicode" pitchFamily="34" charset="0"/>
              </a:rPr>
              <a:t>Democracy in Developing Countries-</a:t>
            </a:r>
          </a:p>
        </p:txBody>
      </p:sp>
      <p:sp>
        <p:nvSpPr>
          <p:cNvPr id="18435" name="Subtitle 4"/>
          <p:cNvSpPr txBox="1">
            <a:spLocks/>
          </p:cNvSpPr>
          <p:nvPr/>
        </p:nvSpPr>
        <p:spPr bwMode="auto">
          <a:xfrm>
            <a:off x="3581400" y="2209800"/>
            <a:ext cx="4114800" cy="2743200"/>
          </a:xfrm>
          <a:prstGeom prst="rect">
            <a:avLst/>
          </a:prstGeom>
          <a:noFill/>
          <a:ln w="9525">
            <a:noFill/>
            <a:miter lim="800000"/>
            <a:headEnd/>
            <a:tailEnd/>
          </a:ln>
        </p:spPr>
        <p:txBody>
          <a:bodyPr/>
          <a:lstStyle/>
          <a:p>
            <a:pPr>
              <a:spcBef>
                <a:spcPts val="600"/>
              </a:spcBef>
              <a:buClr>
                <a:schemeClr val="accent1"/>
              </a:buClr>
              <a:buSzPct val="70000"/>
              <a:buFont typeface="Wingdings" pitchFamily="2" charset="2"/>
              <a:buChar char="§"/>
            </a:pPr>
            <a:r>
              <a:rPr lang="en-US" sz="3200" b="1">
                <a:latin typeface="Lucida Sans Unicode" pitchFamily="34" charset="0"/>
                <a:cs typeface="Lucida Sans Unicode" pitchFamily="34" charset="0"/>
              </a:rPr>
              <a:t> India</a:t>
            </a:r>
          </a:p>
          <a:p>
            <a:pPr>
              <a:spcBef>
                <a:spcPts val="600"/>
              </a:spcBef>
              <a:buClr>
                <a:schemeClr val="accent1"/>
              </a:buClr>
              <a:buSzPct val="70000"/>
              <a:buFont typeface="Wingdings" pitchFamily="2" charset="2"/>
              <a:buChar char="§"/>
            </a:pPr>
            <a:r>
              <a:rPr lang="en-US" sz="3200" b="1">
                <a:latin typeface="Lucida Sans Unicode" pitchFamily="34" charset="0"/>
                <a:cs typeface="Lucida Sans Unicode" pitchFamily="34" charset="0"/>
              </a:rPr>
              <a:t> Pakistan</a:t>
            </a:r>
          </a:p>
          <a:p>
            <a:pPr>
              <a:spcBef>
                <a:spcPts val="600"/>
              </a:spcBef>
              <a:buClr>
                <a:schemeClr val="accent1"/>
              </a:buClr>
              <a:buSzPct val="70000"/>
              <a:buFont typeface="Wingdings" pitchFamily="2" charset="2"/>
              <a:buChar char="§"/>
            </a:pPr>
            <a:r>
              <a:rPr lang="en-US" sz="3200" b="1">
                <a:latin typeface="Lucida Sans Unicode" pitchFamily="34" charset="0"/>
                <a:cs typeface="Lucida Sans Unicode" pitchFamily="34" charset="0"/>
              </a:rPr>
              <a:t> Nepal</a:t>
            </a:r>
          </a:p>
          <a:p>
            <a:pPr>
              <a:spcBef>
                <a:spcPts val="600"/>
              </a:spcBef>
              <a:buClr>
                <a:schemeClr val="accent1"/>
              </a:buClr>
              <a:buSzPct val="70000"/>
              <a:buFont typeface="Wingdings" pitchFamily="2" charset="2"/>
              <a:buChar char="§"/>
            </a:pPr>
            <a:r>
              <a:rPr lang="en-US" sz="3200" b="1">
                <a:latin typeface="Lucida Sans Unicode" pitchFamily="34" charset="0"/>
                <a:cs typeface="Lucida Sans Unicode" pitchFamily="34" charset="0"/>
              </a:rPr>
              <a:t> Bhutan</a:t>
            </a:r>
          </a:p>
          <a:p>
            <a:pPr>
              <a:spcBef>
                <a:spcPts val="600"/>
              </a:spcBef>
              <a:buClr>
                <a:schemeClr val="accent1"/>
              </a:buClr>
              <a:buSzPct val="70000"/>
              <a:buFont typeface="Wingdings" pitchFamily="2" charset="2"/>
              <a:buChar char="§"/>
            </a:pPr>
            <a:r>
              <a:rPr lang="en-US" sz="3200" b="1">
                <a:latin typeface="Lucida Sans Unicode" pitchFamily="34" charset="0"/>
                <a:cs typeface="Lucida Sans Unicode" pitchFamily="34" charset="0"/>
              </a:rPr>
              <a:t> Sri Lanka</a:t>
            </a:r>
          </a:p>
          <a:p>
            <a:pPr>
              <a:spcBef>
                <a:spcPts val="600"/>
              </a:spcBef>
              <a:buClr>
                <a:schemeClr val="accent1"/>
              </a:buClr>
              <a:buSzPct val="70000"/>
              <a:buFont typeface="Arial" pitchFamily="34" charset="0"/>
              <a:buChar char="•"/>
            </a:pPr>
            <a:endParaRPr lang="en-US" sz="2400" b="1">
              <a:latin typeface="Lucida Sans Unicode" pitchFamily="34" charset="0"/>
              <a:cs typeface="Lucida Sans Unicode" pitchFamily="34" charset="0"/>
            </a:endParaRP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itle 4"/>
          <p:cNvSpPr txBox="1">
            <a:spLocks/>
          </p:cNvSpPr>
          <p:nvPr/>
        </p:nvSpPr>
        <p:spPr bwMode="auto">
          <a:xfrm>
            <a:off x="1981200" y="457200"/>
            <a:ext cx="6172200" cy="1371600"/>
          </a:xfrm>
          <a:prstGeom prst="rect">
            <a:avLst/>
          </a:prstGeom>
          <a:noFill/>
          <a:ln w="9525">
            <a:noFill/>
            <a:miter lim="800000"/>
            <a:headEnd/>
            <a:tailEnd/>
          </a:ln>
        </p:spPr>
        <p:txBody>
          <a:bodyPr/>
          <a:lstStyle/>
          <a:p>
            <a:pPr>
              <a:spcBef>
                <a:spcPts val="600"/>
              </a:spcBef>
              <a:buClr>
                <a:schemeClr val="accent1"/>
              </a:buClr>
              <a:buSzPct val="70000"/>
              <a:buFont typeface="Wingdings" pitchFamily="2" charset="2"/>
              <a:buChar char="§"/>
            </a:pPr>
            <a:r>
              <a:rPr lang="en-US" sz="3600" b="1">
                <a:latin typeface="Lucida Sans Unicode" pitchFamily="34" charset="0"/>
                <a:cs typeface="Lucida Sans Unicode" pitchFamily="34" charset="0"/>
              </a:rPr>
              <a:t> How Can Democracy be measured Best?</a:t>
            </a:r>
          </a:p>
        </p:txBody>
      </p:sp>
      <p:pic>
        <p:nvPicPr>
          <p:cNvPr id="19459" name="Picture 4" descr="2723d87411244222a864a81c857010a2-5bdbe15b5c867.jpg"/>
          <p:cNvPicPr>
            <a:picLocks noChangeAspect="1"/>
          </p:cNvPicPr>
          <p:nvPr/>
        </p:nvPicPr>
        <p:blipFill>
          <a:blip r:embed="rId2"/>
          <a:srcRect/>
          <a:stretch>
            <a:fillRect/>
          </a:stretch>
        </p:blipFill>
        <p:spPr bwMode="auto">
          <a:xfrm>
            <a:off x="4267200" y="3097213"/>
            <a:ext cx="4876800" cy="3760787"/>
          </a:xfrm>
          <a:prstGeom prst="rect">
            <a:avLst/>
          </a:prstGeom>
          <a:noFill/>
          <a:ln w="9525">
            <a:noFill/>
            <a:miter lim="800000"/>
            <a:headEnd/>
            <a:tailEnd/>
          </a:ln>
        </p:spPr>
      </p:pic>
      <p:sp>
        <p:nvSpPr>
          <p:cNvPr id="8" name="Oval 7"/>
          <p:cNvSpPr/>
          <p:nvPr/>
        </p:nvSpPr>
        <p:spPr>
          <a:xfrm>
            <a:off x="1828800" y="4343400"/>
            <a:ext cx="533400" cy="533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1981200" y="1662113"/>
            <a:ext cx="6248400" cy="4025900"/>
          </a:xfrm>
          <a:prstGeom prst="rect">
            <a:avLst/>
          </a:prstGeom>
          <a:noFill/>
        </p:spPr>
        <p:txBody>
          <a:bodyPr>
            <a:spAutoFit/>
          </a:bodyPr>
          <a:lstStyle/>
          <a:p>
            <a:pPr marL="342900" indent="-342900">
              <a:lnSpc>
                <a:spcPct val="120000"/>
              </a:lnSpc>
              <a:buFontTx/>
              <a:buAutoNum type="arabicPeriod"/>
              <a:defRPr/>
            </a:pPr>
            <a:r>
              <a:rPr lang="en-US" sz="2000" dirty="0"/>
              <a:t>National elections are free &amp; fair</a:t>
            </a:r>
          </a:p>
          <a:p>
            <a:pPr marL="342900" indent="-342900">
              <a:lnSpc>
                <a:spcPct val="120000"/>
              </a:lnSpc>
              <a:buFontTx/>
              <a:buAutoNum type="arabicPeriod"/>
              <a:defRPr/>
            </a:pPr>
            <a:r>
              <a:rPr lang="en-US" sz="2000" dirty="0"/>
              <a:t>Rule of law</a:t>
            </a:r>
          </a:p>
          <a:p>
            <a:pPr marL="342900" indent="-342900">
              <a:lnSpc>
                <a:spcPct val="120000"/>
              </a:lnSpc>
              <a:buFontTx/>
              <a:buAutoNum type="arabicPeriod"/>
              <a:defRPr/>
            </a:pPr>
            <a:r>
              <a:rPr lang="en-US" sz="2000" dirty="0"/>
              <a:t>Security of Voter</a:t>
            </a:r>
          </a:p>
          <a:p>
            <a:pPr marL="342900" indent="-342900">
              <a:lnSpc>
                <a:spcPct val="120000"/>
              </a:lnSpc>
              <a:buFontTx/>
              <a:buAutoNum type="arabicPeriod"/>
              <a:defRPr/>
            </a:pPr>
            <a:r>
              <a:rPr lang="en-US" sz="2000" dirty="0"/>
              <a:t>Influence of foreign powers on government</a:t>
            </a:r>
          </a:p>
          <a:p>
            <a:pPr marL="342900" indent="-342900">
              <a:lnSpc>
                <a:spcPct val="120000"/>
              </a:lnSpc>
              <a:buFontTx/>
              <a:buAutoNum type="arabicPeriod"/>
              <a:defRPr/>
            </a:pPr>
            <a:r>
              <a:rPr lang="en-US" sz="2000" dirty="0"/>
              <a:t>Capability of civil servants</a:t>
            </a:r>
          </a:p>
          <a:p>
            <a:pPr marL="342900" indent="-342900">
              <a:lnSpc>
                <a:spcPct val="120000"/>
              </a:lnSpc>
              <a:buFontTx/>
              <a:buAutoNum type="arabicPeriod"/>
              <a:defRPr/>
            </a:pPr>
            <a:r>
              <a:rPr lang="en-US" sz="2000" dirty="0"/>
              <a:t>Strong Institution </a:t>
            </a:r>
          </a:p>
          <a:p>
            <a:pPr marL="342900" indent="-342900">
              <a:lnSpc>
                <a:spcPct val="120000"/>
              </a:lnSpc>
              <a:defRPr/>
            </a:pPr>
            <a:r>
              <a:rPr lang="en-US" dirty="0"/>
              <a:t>(election commision, judiciary, perliament)</a:t>
            </a:r>
          </a:p>
          <a:p>
            <a:pPr marL="342900" indent="-342900">
              <a:lnSpc>
                <a:spcPct val="120000"/>
              </a:lnSpc>
              <a:defRPr/>
            </a:pPr>
            <a:r>
              <a:rPr lang="en-US" sz="2000" dirty="0"/>
              <a:t>7.   Civil liberties</a:t>
            </a:r>
          </a:p>
          <a:p>
            <a:pPr marL="342900" indent="-342900">
              <a:lnSpc>
                <a:spcPct val="120000"/>
              </a:lnSpc>
              <a:defRPr/>
            </a:pPr>
            <a:r>
              <a:rPr lang="en-US" sz="2000" dirty="0"/>
              <a:t>8.   Control of corruption</a:t>
            </a:r>
          </a:p>
          <a:p>
            <a:pPr marL="342900" indent="-342900">
              <a:lnSpc>
                <a:spcPct val="120000"/>
              </a:lnSpc>
              <a:defRPr/>
            </a:pPr>
            <a:r>
              <a:rPr lang="en-US" sz="2000" dirty="0"/>
              <a:t>9.   Freedom of public opinion</a:t>
            </a:r>
          </a:p>
          <a:p>
            <a:pPr>
              <a:defRPr/>
            </a:pPr>
            <a:endParaRPr lang="en-US" dirty="0"/>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533400" y="838200"/>
          <a:ext cx="7848600" cy="5410201"/>
        </p:xfrm>
        <a:graphic>
          <a:graphicData uri="http://schemas.openxmlformats.org/drawingml/2006/table">
            <a:tbl>
              <a:tblPr firstRow="1" bandRow="1">
                <a:tableStyleId>{5C22544A-7EE6-4342-B048-85BDC9FD1C3A}</a:tableStyleId>
              </a:tblPr>
              <a:tblGrid>
                <a:gridCol w="3924300"/>
                <a:gridCol w="3924300"/>
              </a:tblGrid>
              <a:tr h="573810">
                <a:tc>
                  <a:txBody>
                    <a:bodyPr/>
                    <a:lstStyle/>
                    <a:p>
                      <a:pPr algn="ctr"/>
                      <a:r>
                        <a:rPr lang="en-US" sz="2800" dirty="0" smtClean="0">
                          <a:latin typeface="Lucida Sans Unicode" pitchFamily="34" charset="0"/>
                          <a:cs typeface="Lucida Sans Unicode" pitchFamily="34" charset="0"/>
                        </a:rPr>
                        <a:t>Advantage</a:t>
                      </a:r>
                      <a:endParaRPr lang="en-US" dirty="0">
                        <a:latin typeface="Lucida Sans Unicode" pitchFamily="34" charset="0"/>
                        <a:cs typeface="Lucida Sans Unicode" pitchFamily="34" charset="0"/>
                      </a:endParaRPr>
                    </a:p>
                  </a:txBody>
                  <a:tcPr/>
                </a:tc>
                <a:tc>
                  <a:txBody>
                    <a:bodyPr/>
                    <a:lstStyle/>
                    <a:p>
                      <a:pPr algn="ctr"/>
                      <a:r>
                        <a:rPr lang="en-US" sz="2800" dirty="0" smtClean="0">
                          <a:latin typeface="Lucida Sans Unicode" pitchFamily="34" charset="0"/>
                          <a:cs typeface="Lucida Sans Unicode" pitchFamily="34" charset="0"/>
                        </a:rPr>
                        <a:t>Disadvantage</a:t>
                      </a:r>
                      <a:endParaRPr lang="en-US" dirty="0">
                        <a:latin typeface="Lucida Sans Unicode" pitchFamily="34" charset="0"/>
                        <a:cs typeface="Lucida Sans Unicode" pitchFamily="34" charset="0"/>
                      </a:endParaRPr>
                    </a:p>
                  </a:txBody>
                  <a:tcPr/>
                </a:tc>
              </a:tr>
              <a:tr h="690913">
                <a:tc>
                  <a:txBody>
                    <a:bodyPr/>
                    <a:lstStyle/>
                    <a:p>
                      <a:r>
                        <a:rPr lang="en-US" dirty="0" smtClean="0">
                          <a:latin typeface="Lucida Sans Unicode" pitchFamily="34" charset="0"/>
                          <a:cs typeface="Lucida Sans Unicode" pitchFamily="34" charset="0"/>
                        </a:rPr>
                        <a:t>1. Protects the Interest</a:t>
                      </a:r>
                      <a:r>
                        <a:rPr lang="en-US" baseline="0" dirty="0" smtClean="0">
                          <a:latin typeface="Lucida Sans Unicode" pitchFamily="34" charset="0"/>
                          <a:cs typeface="Lucida Sans Unicode" pitchFamily="34" charset="0"/>
                        </a:rPr>
                        <a:t> of citizen</a:t>
                      </a:r>
                      <a:endParaRPr lang="en-US" dirty="0">
                        <a:latin typeface="Lucida Sans Unicode" pitchFamily="34" charset="0"/>
                        <a:cs typeface="Lucida Sans Unicode" pitchFamily="34" charset="0"/>
                      </a:endParaRPr>
                    </a:p>
                  </a:txBody>
                  <a:tcPr/>
                </a:tc>
                <a:tc>
                  <a:txBody>
                    <a:bodyPr/>
                    <a:lstStyle/>
                    <a:p>
                      <a:r>
                        <a:rPr lang="en-US" dirty="0" smtClean="0">
                          <a:latin typeface="Lucida Sans Unicode" pitchFamily="34" charset="0"/>
                          <a:cs typeface="Lucida Sans Unicode" pitchFamily="34" charset="0"/>
                        </a:rPr>
                        <a:t>1. Mis uses</a:t>
                      </a:r>
                      <a:r>
                        <a:rPr lang="en-US" baseline="0" dirty="0" smtClean="0">
                          <a:latin typeface="Lucida Sans Unicode" pitchFamily="34" charset="0"/>
                          <a:cs typeface="Lucida Sans Unicode" pitchFamily="34" charset="0"/>
                        </a:rPr>
                        <a:t> of public funds.</a:t>
                      </a:r>
                      <a:endParaRPr lang="en-US" dirty="0">
                        <a:latin typeface="Lucida Sans Unicode" pitchFamily="34" charset="0"/>
                        <a:cs typeface="Lucida Sans Unicode" pitchFamily="34" charset="0"/>
                      </a:endParaRPr>
                    </a:p>
                  </a:txBody>
                  <a:tcPr/>
                </a:tc>
              </a:tr>
              <a:tr h="690913">
                <a:tc>
                  <a:txBody>
                    <a:bodyPr/>
                    <a:lstStyle/>
                    <a:p>
                      <a:r>
                        <a:rPr lang="en-US" dirty="0" smtClean="0">
                          <a:latin typeface="Lucida Sans Unicode" pitchFamily="34" charset="0"/>
                          <a:cs typeface="Lucida Sans Unicode" pitchFamily="34" charset="0"/>
                        </a:rPr>
                        <a:t>2. Promots Equality</a:t>
                      </a:r>
                      <a:endParaRPr lang="en-US" dirty="0">
                        <a:latin typeface="Lucida Sans Unicode" pitchFamily="34" charset="0"/>
                        <a:cs typeface="Lucida Sans Unicode" pitchFamily="34" charset="0"/>
                      </a:endParaRPr>
                    </a:p>
                  </a:txBody>
                  <a:tcPr/>
                </a:tc>
                <a:tc>
                  <a:txBody>
                    <a:bodyPr/>
                    <a:lstStyle/>
                    <a:p>
                      <a:r>
                        <a:rPr lang="en-US" dirty="0" smtClean="0">
                          <a:latin typeface="Lucida Sans Unicode" pitchFamily="34" charset="0"/>
                          <a:cs typeface="Lucida Sans Unicode" pitchFamily="34" charset="0"/>
                        </a:rPr>
                        <a:t>2. Instigates Corruption</a:t>
                      </a:r>
                      <a:endParaRPr lang="en-US" dirty="0">
                        <a:latin typeface="Lucida Sans Unicode" pitchFamily="34" charset="0"/>
                        <a:cs typeface="Lucida Sans Unicode" pitchFamily="34" charset="0"/>
                      </a:endParaRPr>
                    </a:p>
                  </a:txBody>
                  <a:tcPr/>
                </a:tc>
              </a:tr>
              <a:tr h="690913">
                <a:tc>
                  <a:txBody>
                    <a:bodyPr/>
                    <a:lstStyle/>
                    <a:p>
                      <a:r>
                        <a:rPr lang="en-US" dirty="0" smtClean="0">
                          <a:latin typeface="Lucida Sans Unicode" pitchFamily="34" charset="0"/>
                          <a:cs typeface="Lucida Sans Unicode" pitchFamily="34" charset="0"/>
                        </a:rPr>
                        <a:t>3. Makes a responsible &amp; stable administration</a:t>
                      </a:r>
                      <a:endParaRPr lang="en-US" dirty="0">
                        <a:latin typeface="Lucida Sans Unicode" pitchFamily="34" charset="0"/>
                        <a:cs typeface="Lucida Sans Unicode" pitchFamily="34" charset="0"/>
                      </a:endParaRPr>
                    </a:p>
                  </a:txBody>
                  <a:tcPr/>
                </a:tc>
                <a:tc>
                  <a:txBody>
                    <a:bodyPr/>
                    <a:lstStyle/>
                    <a:p>
                      <a:r>
                        <a:rPr lang="en-US" dirty="0" smtClean="0">
                          <a:latin typeface="Lucida Sans Unicode" pitchFamily="34" charset="0"/>
                          <a:cs typeface="Lucida Sans Unicode" pitchFamily="34" charset="0"/>
                        </a:rPr>
                        <a:t>3. Risks</a:t>
                      </a:r>
                      <a:r>
                        <a:rPr lang="en-US" baseline="0" dirty="0" smtClean="0">
                          <a:latin typeface="Lucida Sans Unicode" pitchFamily="34" charset="0"/>
                          <a:cs typeface="Lucida Sans Unicode" pitchFamily="34" charset="0"/>
                        </a:rPr>
                        <a:t> the wrong choice of public servants.</a:t>
                      </a:r>
                      <a:endParaRPr lang="en-US" dirty="0">
                        <a:latin typeface="Lucida Sans Unicode" pitchFamily="34" charset="0"/>
                        <a:cs typeface="Lucida Sans Unicode" pitchFamily="34" charset="0"/>
                      </a:endParaRPr>
                    </a:p>
                  </a:txBody>
                  <a:tcPr/>
                </a:tc>
              </a:tr>
              <a:tr h="690913">
                <a:tc>
                  <a:txBody>
                    <a:bodyPr/>
                    <a:lstStyle/>
                    <a:p>
                      <a:r>
                        <a:rPr lang="en-US" dirty="0" smtClean="0">
                          <a:latin typeface="Lucida Sans Unicode" pitchFamily="34" charset="0"/>
                          <a:cs typeface="Lucida Sans Unicode" pitchFamily="34" charset="0"/>
                        </a:rPr>
                        <a:t>4. Imparts</a:t>
                      </a:r>
                      <a:r>
                        <a:rPr lang="en-US" baseline="0" dirty="0" smtClean="0">
                          <a:latin typeface="Lucida Sans Unicode" pitchFamily="34" charset="0"/>
                          <a:cs typeface="Lucida Sans Unicode" pitchFamily="34" charset="0"/>
                        </a:rPr>
                        <a:t> political Education</a:t>
                      </a:r>
                      <a:endParaRPr lang="en-US" dirty="0">
                        <a:latin typeface="Lucida Sans Unicode" pitchFamily="34" charset="0"/>
                        <a:cs typeface="Lucida Sans Unicode" pitchFamily="34" charset="0"/>
                      </a:endParaRPr>
                    </a:p>
                  </a:txBody>
                  <a:tcPr/>
                </a:tc>
                <a:tc>
                  <a:txBody>
                    <a:bodyPr/>
                    <a:lstStyle/>
                    <a:p>
                      <a:r>
                        <a:rPr lang="en-US" dirty="0" smtClean="0">
                          <a:latin typeface="Lucida Sans Unicode" pitchFamily="34" charset="0"/>
                          <a:cs typeface="Lucida Sans Unicode" pitchFamily="34" charset="0"/>
                        </a:rPr>
                        <a:t>4. Allows</a:t>
                      </a:r>
                      <a:r>
                        <a:rPr lang="en-US" baseline="0" dirty="0" smtClean="0">
                          <a:latin typeface="Lucida Sans Unicode" pitchFamily="34" charset="0"/>
                          <a:cs typeface="Lucida Sans Unicode" pitchFamily="34" charset="0"/>
                        </a:rPr>
                        <a:t> not exercising the right to vote.</a:t>
                      </a:r>
                      <a:endParaRPr lang="en-US" dirty="0">
                        <a:latin typeface="Lucida Sans Unicode" pitchFamily="34" charset="0"/>
                        <a:cs typeface="Lucida Sans Unicode" pitchFamily="34" charset="0"/>
                      </a:endParaRPr>
                    </a:p>
                  </a:txBody>
                  <a:tcPr/>
                </a:tc>
              </a:tr>
              <a:tr h="690913">
                <a:tc>
                  <a:txBody>
                    <a:bodyPr/>
                    <a:lstStyle/>
                    <a:p>
                      <a:r>
                        <a:rPr lang="en-US" dirty="0" smtClean="0">
                          <a:latin typeface="Lucida Sans Unicode" pitchFamily="34" charset="0"/>
                          <a:cs typeface="Lucida Sans Unicode" pitchFamily="34" charset="0"/>
                        </a:rPr>
                        <a:t>5. Helps makes</a:t>
                      </a:r>
                      <a:r>
                        <a:rPr lang="en-US" baseline="0" dirty="0" smtClean="0">
                          <a:latin typeface="Lucida Sans Unicode" pitchFamily="34" charset="0"/>
                          <a:cs typeface="Lucida Sans Unicode" pitchFamily="34" charset="0"/>
                        </a:rPr>
                        <a:t> good citizens</a:t>
                      </a:r>
                      <a:endParaRPr lang="en-US" dirty="0">
                        <a:latin typeface="Lucida Sans Unicode" pitchFamily="34" charset="0"/>
                        <a:cs typeface="Lucida Sans Unicode" pitchFamily="34" charset="0"/>
                      </a:endParaRPr>
                    </a:p>
                  </a:txBody>
                  <a:tcPr/>
                </a:tc>
                <a:tc>
                  <a:txBody>
                    <a:bodyPr/>
                    <a:lstStyle/>
                    <a:p>
                      <a:r>
                        <a:rPr lang="en-US" dirty="0" smtClean="0">
                          <a:latin typeface="Lucida Sans Unicode" pitchFamily="34" charset="0"/>
                          <a:cs typeface="Lucida Sans Unicode" pitchFamily="34" charset="0"/>
                        </a:rPr>
                        <a:t>5. Put more emphasis on quantity rather than quality.</a:t>
                      </a:r>
                      <a:endParaRPr lang="en-US" dirty="0">
                        <a:latin typeface="Lucida Sans Unicode" pitchFamily="34" charset="0"/>
                        <a:cs typeface="Lucida Sans Unicode" pitchFamily="34" charset="0"/>
                      </a:endParaRPr>
                    </a:p>
                  </a:txBody>
                  <a:tcPr/>
                </a:tc>
              </a:tr>
              <a:tr h="690913">
                <a:tc>
                  <a:txBody>
                    <a:bodyPr/>
                    <a:lstStyle/>
                    <a:p>
                      <a:r>
                        <a:rPr lang="en-US" dirty="0" smtClean="0">
                          <a:latin typeface="Lucida Sans Unicode" pitchFamily="34" charset="0"/>
                          <a:cs typeface="Lucida Sans Unicode" pitchFamily="34" charset="0"/>
                        </a:rPr>
                        <a:t>6. Allows a little Chance of revolution</a:t>
                      </a:r>
                      <a:endParaRPr lang="en-US" dirty="0">
                        <a:latin typeface="Lucida Sans Unicode" pitchFamily="34" charset="0"/>
                        <a:cs typeface="Lucida Sans Unicode" pitchFamily="34" charset="0"/>
                      </a:endParaRPr>
                    </a:p>
                  </a:txBody>
                  <a:tcPr/>
                </a:tc>
                <a:tc>
                  <a:txBody>
                    <a:bodyPr/>
                    <a:lstStyle/>
                    <a:p>
                      <a:r>
                        <a:rPr lang="en-US" dirty="0" smtClean="0">
                          <a:latin typeface="Lucida Sans Unicode" pitchFamily="34" charset="0"/>
                          <a:cs typeface="Lucida Sans Unicode" pitchFamily="34" charset="0"/>
                        </a:rPr>
                        <a:t>6. Takes long time to make decisions.</a:t>
                      </a:r>
                      <a:endParaRPr lang="en-US" dirty="0">
                        <a:latin typeface="Lucida Sans Unicode" pitchFamily="34" charset="0"/>
                        <a:cs typeface="Lucida Sans Unicode" pitchFamily="34" charset="0"/>
                      </a:endParaRPr>
                    </a:p>
                  </a:txBody>
                  <a:tcPr/>
                </a:tc>
              </a:tr>
              <a:tr h="690913">
                <a:tc>
                  <a:txBody>
                    <a:bodyPr/>
                    <a:lstStyle/>
                    <a:p>
                      <a:r>
                        <a:rPr lang="en-US" dirty="0" smtClean="0">
                          <a:latin typeface="Lucida Sans Unicode" pitchFamily="34" charset="0"/>
                          <a:cs typeface="Lucida Sans Unicode" pitchFamily="34" charset="0"/>
                        </a:rPr>
                        <a:t>7. Brings a feeling of Obligation </a:t>
                      </a:r>
                      <a:endParaRPr lang="en-US" dirty="0">
                        <a:latin typeface="Lucida Sans Unicode" pitchFamily="34" charset="0"/>
                        <a:cs typeface="Lucida Sans Unicode" pitchFamily="34" charset="0"/>
                      </a:endParaRPr>
                    </a:p>
                  </a:txBody>
                  <a:tcPr/>
                </a:tc>
                <a:tc>
                  <a:txBody>
                    <a:bodyPr/>
                    <a:lstStyle/>
                    <a:p>
                      <a:r>
                        <a:rPr lang="en-US" dirty="0" smtClean="0">
                          <a:latin typeface="Lucida Sans Unicode" pitchFamily="34" charset="0"/>
                          <a:cs typeface="Lucida Sans Unicode" pitchFamily="34" charset="0"/>
                        </a:rPr>
                        <a:t>7. Involve immoral practices during elections.</a:t>
                      </a:r>
                      <a:endParaRPr lang="en-US" dirty="0">
                        <a:latin typeface="Lucida Sans Unicode" pitchFamily="34" charset="0"/>
                        <a:cs typeface="Lucida Sans Unicode" pitchFamily="34" charset="0"/>
                      </a:endParaRPr>
                    </a:p>
                  </a:txBody>
                  <a:tcPr/>
                </a:tc>
              </a:tr>
            </a:tbl>
          </a:graphicData>
        </a:graphic>
      </p:graphicFrame>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ubtitle 4"/>
          <p:cNvSpPr>
            <a:spLocks noGrp="1"/>
          </p:cNvSpPr>
          <p:nvPr>
            <p:ph type="subTitle" idx="1"/>
          </p:nvPr>
        </p:nvSpPr>
        <p:spPr>
          <a:xfrm>
            <a:off x="1524000" y="914400"/>
            <a:ext cx="3733800" cy="1219200"/>
          </a:xfrm>
        </p:spPr>
        <p:txBody>
          <a:bodyPr/>
          <a:lstStyle/>
          <a:p>
            <a:pPr algn="r" eaLnBrk="1" hangingPunct="1"/>
            <a:r>
              <a:rPr lang="en-US" sz="3600" smtClean="0">
                <a:solidFill>
                  <a:schemeClr val="tx1"/>
                </a:solidFill>
                <a:latin typeface="Lucida Sans Unicode" pitchFamily="34" charset="0"/>
                <a:cs typeface="Lucida Sans Unicode" pitchFamily="34" charset="0"/>
              </a:rPr>
              <a:t>Pre-condition</a:t>
            </a:r>
          </a:p>
          <a:p>
            <a:pPr algn="r" eaLnBrk="1" hangingPunct="1"/>
            <a:r>
              <a:rPr lang="en-US" sz="3600" smtClean="0">
                <a:solidFill>
                  <a:schemeClr val="tx1"/>
                </a:solidFill>
                <a:latin typeface="Lucida Sans Unicode" pitchFamily="34" charset="0"/>
                <a:cs typeface="Lucida Sans Unicode" pitchFamily="34" charset="0"/>
              </a:rPr>
              <a:t>of Democracy</a:t>
            </a:r>
          </a:p>
        </p:txBody>
      </p:sp>
      <p:pic>
        <p:nvPicPr>
          <p:cNvPr id="21507" name="Picture 2" descr="SOURAV1995-1472141260-7fd7d97_xlarge.jpg"/>
          <p:cNvPicPr>
            <a:picLocks noChangeAspect="1"/>
          </p:cNvPicPr>
          <p:nvPr/>
        </p:nvPicPr>
        <p:blipFill>
          <a:blip r:embed="rId2"/>
          <a:srcRect/>
          <a:stretch>
            <a:fillRect/>
          </a:stretch>
        </p:blipFill>
        <p:spPr bwMode="auto">
          <a:xfrm>
            <a:off x="5410200" y="123825"/>
            <a:ext cx="3581400" cy="2533650"/>
          </a:xfrm>
          <a:prstGeom prst="rect">
            <a:avLst/>
          </a:prstGeom>
          <a:noFill/>
          <a:ln w="9525">
            <a:noFill/>
            <a:miter lim="800000"/>
            <a:headEnd/>
            <a:tailEnd/>
          </a:ln>
        </p:spPr>
      </p:pic>
      <p:sp>
        <p:nvSpPr>
          <p:cNvPr id="21508" name="TextBox 3"/>
          <p:cNvSpPr txBox="1">
            <a:spLocks noChangeArrowheads="1"/>
          </p:cNvSpPr>
          <p:nvPr/>
        </p:nvSpPr>
        <p:spPr bwMode="auto">
          <a:xfrm>
            <a:off x="2362200" y="2743200"/>
            <a:ext cx="6400800" cy="3478213"/>
          </a:xfrm>
          <a:prstGeom prst="rect">
            <a:avLst/>
          </a:prstGeom>
          <a:noFill/>
          <a:ln w="9525">
            <a:noFill/>
            <a:miter lim="800000"/>
            <a:headEnd/>
            <a:tailEnd/>
          </a:ln>
        </p:spPr>
        <p:txBody>
          <a:bodyPr>
            <a:spAutoFit/>
          </a:bodyPr>
          <a:lstStyle/>
          <a:p>
            <a:r>
              <a:rPr lang="en-US" sz="2000">
                <a:latin typeface="Lucida Sans Unicode" pitchFamily="34" charset="0"/>
                <a:cs typeface="Lucida Sans Unicode" pitchFamily="34" charset="0"/>
              </a:rPr>
              <a:t>1. Election and party democracy;</a:t>
            </a:r>
          </a:p>
          <a:p>
            <a:r>
              <a:rPr lang="en-US" sz="2000">
                <a:latin typeface="Lucida Sans Unicode" pitchFamily="34" charset="0"/>
                <a:cs typeface="Lucida Sans Unicode" pitchFamily="34" charset="0"/>
              </a:rPr>
              <a:t>2. Participatory democracy and social capital;</a:t>
            </a:r>
          </a:p>
          <a:p>
            <a:r>
              <a:rPr lang="en-US" sz="2000">
                <a:latin typeface="Lucida Sans Unicode" pitchFamily="34" charset="0"/>
                <a:cs typeface="Lucida Sans Unicode" pitchFamily="34" charset="0"/>
              </a:rPr>
              <a:t>3. NGO participation;</a:t>
            </a:r>
          </a:p>
          <a:p>
            <a:r>
              <a:rPr lang="en-US" sz="2000">
                <a:latin typeface="Lucida Sans Unicode" pitchFamily="34" charset="0"/>
                <a:cs typeface="Lucida Sans Unicode" pitchFamily="34" charset="0"/>
              </a:rPr>
              <a:t>4. citizens' views on citizenship and their own       </a:t>
            </a:r>
          </a:p>
          <a:p>
            <a:r>
              <a:rPr lang="en-US" sz="2000">
                <a:latin typeface="Lucida Sans Unicode" pitchFamily="34" charset="0"/>
                <a:cs typeface="Lucida Sans Unicode" pitchFamily="34" charset="0"/>
              </a:rPr>
              <a:t>    opportunities to influence;</a:t>
            </a:r>
          </a:p>
          <a:p>
            <a:r>
              <a:rPr lang="en-US" sz="2000">
                <a:latin typeface="Lucida Sans Unicode" pitchFamily="34" charset="0"/>
                <a:cs typeface="Lucida Sans Unicode" pitchFamily="34" charset="0"/>
              </a:rPr>
              <a:t>5. Attitudes towards political institutions and </a:t>
            </a:r>
          </a:p>
          <a:p>
            <a:r>
              <a:rPr lang="en-US" sz="2000">
                <a:latin typeface="Lucida Sans Unicode" pitchFamily="34" charset="0"/>
                <a:cs typeface="Lucida Sans Unicode" pitchFamily="34" charset="0"/>
              </a:rPr>
              <a:t>    actors;</a:t>
            </a:r>
          </a:p>
          <a:p>
            <a:r>
              <a:rPr lang="en-US" sz="2000">
                <a:latin typeface="Lucida Sans Unicode" pitchFamily="34" charset="0"/>
                <a:cs typeface="Lucida Sans Unicode" pitchFamily="34" charset="0"/>
              </a:rPr>
              <a:t>6. Criteria of informed citizenship;</a:t>
            </a:r>
          </a:p>
          <a:p>
            <a:r>
              <a:rPr lang="en-US" sz="2000">
                <a:latin typeface="Lucida Sans Unicode" pitchFamily="34" charset="0"/>
                <a:cs typeface="Lucida Sans Unicode" pitchFamily="34" charset="0"/>
              </a:rPr>
              <a:t>7. Democracy education;</a:t>
            </a:r>
          </a:p>
          <a:p>
            <a:r>
              <a:rPr lang="en-US" sz="2000">
                <a:latin typeface="Lucida Sans Unicode" pitchFamily="34" charset="0"/>
                <a:cs typeface="Lucida Sans Unicode" pitchFamily="34" charset="0"/>
              </a:rPr>
              <a:t>8. Municipal democracy;</a:t>
            </a:r>
          </a:p>
          <a:p>
            <a:r>
              <a:rPr lang="en-US" sz="2000">
                <a:latin typeface="Lucida Sans Unicode" pitchFamily="34" charset="0"/>
                <a:cs typeface="Lucida Sans Unicode" pitchFamily="34" charset="0"/>
              </a:rPr>
              <a:t>9. Democracy and equality.</a:t>
            </a: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4"/>
          <p:cNvSpPr>
            <a:spLocks noGrp="1"/>
          </p:cNvSpPr>
          <p:nvPr>
            <p:ph type="subTitle" idx="1"/>
          </p:nvPr>
        </p:nvSpPr>
        <p:spPr>
          <a:xfrm>
            <a:off x="1828800" y="914400"/>
            <a:ext cx="3733800" cy="838200"/>
          </a:xfrm>
        </p:spPr>
        <p:txBody>
          <a:bodyPr/>
          <a:lstStyle/>
          <a:p>
            <a:pPr eaLnBrk="1" hangingPunct="1"/>
            <a:r>
              <a:rPr lang="en-US" sz="4400" smtClean="0">
                <a:solidFill>
                  <a:schemeClr val="tx1"/>
                </a:solidFill>
                <a:latin typeface="Lucida Sans Unicode" pitchFamily="34" charset="0"/>
                <a:cs typeface="Lucida Sans Unicode" pitchFamily="34" charset="0"/>
              </a:rPr>
              <a:t>Quotation</a:t>
            </a:r>
          </a:p>
        </p:txBody>
      </p:sp>
      <p:sp>
        <p:nvSpPr>
          <p:cNvPr id="22531" name="Subtitle 4"/>
          <p:cNvSpPr txBox="1">
            <a:spLocks/>
          </p:cNvSpPr>
          <p:nvPr/>
        </p:nvSpPr>
        <p:spPr bwMode="auto">
          <a:xfrm>
            <a:off x="1828800" y="1905000"/>
            <a:ext cx="7010400" cy="1752600"/>
          </a:xfrm>
          <a:prstGeom prst="rect">
            <a:avLst/>
          </a:prstGeom>
          <a:noFill/>
          <a:ln w="9525">
            <a:noFill/>
            <a:miter lim="800000"/>
            <a:headEnd/>
            <a:tailEnd/>
          </a:ln>
        </p:spPr>
        <p:txBody>
          <a:bodyPr/>
          <a:lstStyle/>
          <a:p>
            <a:pPr marL="514350" indent="-514350">
              <a:spcBef>
                <a:spcPts val="600"/>
              </a:spcBef>
              <a:buClr>
                <a:schemeClr val="accent1"/>
              </a:buClr>
              <a:buSzPct val="70000"/>
            </a:pPr>
            <a:r>
              <a:rPr lang="en-US" sz="2600" b="1">
                <a:latin typeface="Lucida Sans Unicode" pitchFamily="34" charset="0"/>
                <a:cs typeface="Lucida Sans Unicode" pitchFamily="34" charset="0"/>
              </a:rPr>
              <a:t>1. The democracy of Bangladesh is going in the wrong way’-USA congress.</a:t>
            </a:r>
            <a:endParaRPr lang="en-US" sz="2400" b="1">
              <a:latin typeface="Lucida Sans Unicode" pitchFamily="34" charset="0"/>
              <a:cs typeface="Lucida Sans Unicode" pitchFamily="34" charset="0"/>
            </a:endParaRPr>
          </a:p>
          <a:p>
            <a:pPr marL="514350" indent="-514350">
              <a:spcBef>
                <a:spcPts val="600"/>
              </a:spcBef>
              <a:buClr>
                <a:schemeClr val="accent1"/>
              </a:buClr>
              <a:buSzPct val="70000"/>
            </a:pPr>
            <a:r>
              <a:rPr lang="en-US" sz="2600" b="1">
                <a:latin typeface="Lucida Sans Unicode" pitchFamily="34" charset="0"/>
                <a:cs typeface="Lucida Sans Unicode" pitchFamily="34" charset="0"/>
              </a:rPr>
              <a:t>2. Democracy is in crisis in the middle ages’-David Runciman</a:t>
            </a:r>
          </a:p>
        </p:txBody>
      </p:sp>
      <p:pic>
        <p:nvPicPr>
          <p:cNvPr id="22532" name="Picture 5" descr="images.jpg"/>
          <p:cNvPicPr>
            <a:picLocks noChangeAspect="1"/>
          </p:cNvPicPr>
          <p:nvPr/>
        </p:nvPicPr>
        <p:blipFill>
          <a:blip r:embed="rId2"/>
          <a:srcRect/>
          <a:stretch>
            <a:fillRect/>
          </a:stretch>
        </p:blipFill>
        <p:spPr bwMode="auto">
          <a:xfrm>
            <a:off x="5334000" y="304800"/>
            <a:ext cx="2338388" cy="1457325"/>
          </a:xfrm>
          <a:prstGeom prst="rect">
            <a:avLst/>
          </a:prstGeom>
          <a:noFill/>
          <a:ln w="9525">
            <a:noFill/>
            <a:miter lim="800000"/>
            <a:headEnd/>
            <a:tailEnd/>
          </a:ln>
        </p:spPr>
      </p:pic>
      <p:pic>
        <p:nvPicPr>
          <p:cNvPr id="7" name="Picture 6" descr="Francis_Fukuyama_2015_(cropped).jpg"/>
          <p:cNvPicPr>
            <a:picLocks noChangeAspect="1"/>
          </p:cNvPicPr>
          <p:nvPr/>
        </p:nvPicPr>
        <p:blipFill>
          <a:blip r:embed="rId3"/>
          <a:srcRect/>
          <a:stretch>
            <a:fillRect/>
          </a:stretch>
        </p:blipFill>
        <p:spPr bwMode="auto">
          <a:xfrm>
            <a:off x="2414588" y="3733800"/>
            <a:ext cx="1712912" cy="2362200"/>
          </a:xfrm>
          <a:prstGeom prst="rect">
            <a:avLst/>
          </a:prstGeom>
          <a:noFill/>
          <a:ln w="9525">
            <a:noFill/>
            <a:miter lim="800000"/>
            <a:headEnd/>
            <a:tailEnd/>
          </a:ln>
        </p:spPr>
      </p:pic>
      <p:pic>
        <p:nvPicPr>
          <p:cNvPr id="8" name="Picture 7" descr="Francis Fukuyama-2474587-703222.png.jpg"/>
          <p:cNvPicPr>
            <a:picLocks noChangeAspect="1"/>
          </p:cNvPicPr>
          <p:nvPr/>
        </p:nvPicPr>
        <p:blipFill>
          <a:blip r:embed="rId4"/>
          <a:srcRect/>
          <a:stretch>
            <a:fillRect/>
          </a:stretch>
        </p:blipFill>
        <p:spPr bwMode="auto">
          <a:xfrm>
            <a:off x="4267200" y="3695700"/>
            <a:ext cx="4572000" cy="2400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ubtitle 4"/>
          <p:cNvSpPr>
            <a:spLocks noGrp="1"/>
          </p:cNvSpPr>
          <p:nvPr>
            <p:ph type="subTitle" idx="1"/>
          </p:nvPr>
        </p:nvSpPr>
        <p:spPr>
          <a:xfrm>
            <a:off x="1905000" y="1447800"/>
            <a:ext cx="6400800" cy="838200"/>
          </a:xfrm>
        </p:spPr>
        <p:txBody>
          <a:bodyPr/>
          <a:lstStyle/>
          <a:p>
            <a:pPr eaLnBrk="1" hangingPunct="1"/>
            <a:r>
              <a:rPr lang="en-US" sz="4400" smtClean="0">
                <a:solidFill>
                  <a:schemeClr val="tx1"/>
                </a:solidFill>
                <a:latin typeface="Lucida Sans Unicode" pitchFamily="34" charset="0"/>
                <a:cs typeface="Lucida Sans Unicode" pitchFamily="34" charset="0"/>
              </a:rPr>
              <a:t>Future of Democracy</a:t>
            </a:r>
          </a:p>
        </p:txBody>
      </p:sp>
      <p:sp>
        <p:nvSpPr>
          <p:cNvPr id="23555" name="TextBox 2"/>
          <p:cNvSpPr txBox="1">
            <a:spLocks noChangeArrowheads="1"/>
          </p:cNvSpPr>
          <p:nvPr/>
        </p:nvSpPr>
        <p:spPr bwMode="auto">
          <a:xfrm>
            <a:off x="2667000" y="2286000"/>
            <a:ext cx="5029200" cy="2786063"/>
          </a:xfrm>
          <a:prstGeom prst="rect">
            <a:avLst/>
          </a:prstGeom>
          <a:noFill/>
          <a:ln w="9525">
            <a:noFill/>
            <a:miter lim="800000"/>
            <a:headEnd/>
            <a:tailEnd/>
          </a:ln>
        </p:spPr>
        <p:txBody>
          <a:bodyPr>
            <a:spAutoFit/>
          </a:bodyPr>
          <a:lstStyle/>
          <a:p>
            <a:pPr>
              <a:lnSpc>
                <a:spcPct val="150000"/>
              </a:lnSpc>
            </a:pPr>
            <a:r>
              <a:rPr lang="en-US" sz="4000" b="1">
                <a:latin typeface="Lucida Sans Unicode" pitchFamily="34" charset="0"/>
                <a:cs typeface="Lucida Sans Unicode" pitchFamily="34" charset="0"/>
              </a:rPr>
              <a:t>* Globalization</a:t>
            </a:r>
          </a:p>
          <a:p>
            <a:pPr>
              <a:lnSpc>
                <a:spcPct val="150000"/>
              </a:lnSpc>
            </a:pPr>
            <a:r>
              <a:rPr lang="en-US" sz="4000" b="1">
                <a:latin typeface="Lucida Sans Unicode" pitchFamily="34" charset="0"/>
                <a:cs typeface="Lucida Sans Unicode" pitchFamily="34" charset="0"/>
              </a:rPr>
              <a:t>* E-Democracy</a:t>
            </a:r>
          </a:p>
          <a:p>
            <a:pPr>
              <a:lnSpc>
                <a:spcPct val="150000"/>
              </a:lnSpc>
            </a:pPr>
            <a:r>
              <a:rPr lang="en-US" sz="4000" b="1">
                <a:latin typeface="Lucida Sans Unicode" pitchFamily="34" charset="0"/>
                <a:cs typeface="Lucida Sans Unicode" pitchFamily="34" charset="0"/>
              </a:rPr>
              <a:t>* IT Revolution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762000"/>
            <a:ext cx="6096000" cy="4462760"/>
          </a:xfrm>
          <a:prstGeom prst="rect">
            <a:avLst/>
          </a:prstGeom>
          <a:noFill/>
        </p:spPr>
        <p:txBody>
          <a:bodyPr wrap="square" rtlCol="0">
            <a:spAutoFit/>
          </a:bodyPr>
          <a:lstStyle/>
          <a:p>
            <a:pPr>
              <a:buNone/>
            </a:pPr>
            <a:r>
              <a:rPr lang="en-US" sz="3200" dirty="0" smtClean="0">
                <a:latin typeface="Lucida Sans Unicode" pitchFamily="34" charset="0"/>
                <a:cs typeface="Lucida Sans Unicode" pitchFamily="34" charset="0"/>
              </a:rPr>
              <a:t>Reference...</a:t>
            </a:r>
          </a:p>
          <a:p>
            <a:pPr>
              <a:buNone/>
            </a:pPr>
            <a:endParaRPr lang="en-US" dirty="0" smtClean="0">
              <a:latin typeface="Lucida Sans Unicode" pitchFamily="34" charset="0"/>
              <a:cs typeface="Lucida Sans Unicode" pitchFamily="34" charset="0"/>
            </a:endParaRPr>
          </a:p>
          <a:p>
            <a:pPr>
              <a:lnSpc>
                <a:spcPct val="150000"/>
              </a:lnSpc>
              <a:buNone/>
            </a:pPr>
            <a:r>
              <a:rPr lang="en-US" dirty="0" smtClean="0">
                <a:latin typeface="Lucida Sans Unicode" pitchFamily="34" charset="0"/>
                <a:cs typeface="Lucida Sans Unicode" pitchFamily="34" charset="0"/>
                <a:hlinkClick r:id="rId2"/>
              </a:rPr>
              <a:t>1. http//www.wikipedia.org</a:t>
            </a:r>
            <a:endParaRPr lang="en-US" dirty="0" smtClean="0">
              <a:latin typeface="Lucida Sans Unicode" pitchFamily="34" charset="0"/>
              <a:cs typeface="Lucida Sans Unicode" pitchFamily="34" charset="0"/>
            </a:endParaRPr>
          </a:p>
          <a:p>
            <a:pPr>
              <a:lnSpc>
                <a:spcPct val="150000"/>
              </a:lnSpc>
              <a:buNone/>
            </a:pPr>
            <a:r>
              <a:rPr lang="en-US" dirty="0" smtClean="0">
                <a:latin typeface="Lucida Sans Unicode" pitchFamily="34" charset="0"/>
                <a:cs typeface="Lucida Sans Unicode" pitchFamily="34" charset="0"/>
              </a:rPr>
              <a:t>2. The encyclopedia of political Thought</a:t>
            </a:r>
          </a:p>
          <a:p>
            <a:pPr>
              <a:lnSpc>
                <a:spcPct val="150000"/>
              </a:lnSpc>
              <a:buNone/>
            </a:pPr>
            <a:r>
              <a:rPr lang="en-US" dirty="0" smtClean="0">
                <a:latin typeface="Lucida Sans Unicode" pitchFamily="34" charset="0"/>
                <a:cs typeface="Lucida Sans Unicode" pitchFamily="34" charset="0"/>
              </a:rPr>
              <a:t>3. https://scholar.google.com</a:t>
            </a:r>
          </a:p>
          <a:p>
            <a:pPr>
              <a:lnSpc>
                <a:spcPct val="150000"/>
              </a:lnSpc>
              <a:buNone/>
            </a:pPr>
            <a:r>
              <a:rPr lang="en-US" dirty="0" smtClean="0">
                <a:latin typeface="Lucida Sans Unicode" pitchFamily="34" charset="0"/>
                <a:cs typeface="Lucida Sans Unicode" pitchFamily="34" charset="0"/>
                <a:hlinkClick r:id="rId3"/>
              </a:rPr>
              <a:t>4. www.google.com</a:t>
            </a:r>
            <a:endParaRPr lang="en-US" dirty="0" smtClean="0">
              <a:latin typeface="Lucida Sans Unicode" pitchFamily="34" charset="0"/>
              <a:cs typeface="Lucida Sans Unicode" pitchFamily="34" charset="0"/>
            </a:endParaRPr>
          </a:p>
          <a:p>
            <a:pPr>
              <a:lnSpc>
                <a:spcPct val="150000"/>
              </a:lnSpc>
              <a:buNone/>
            </a:pPr>
            <a:r>
              <a:rPr lang="en-US" dirty="0" smtClean="0">
                <a:latin typeface="Lucida Sans Unicode" pitchFamily="34" charset="0"/>
                <a:cs typeface="Lucida Sans Unicode" pitchFamily="34" charset="0"/>
              </a:rPr>
              <a:t>5. academia.edu</a:t>
            </a:r>
          </a:p>
          <a:p>
            <a:pPr>
              <a:lnSpc>
                <a:spcPct val="150000"/>
              </a:lnSpc>
              <a:buNone/>
            </a:pPr>
            <a:r>
              <a:rPr lang="en-US" dirty="0" smtClean="0">
                <a:latin typeface="Lucida Sans Unicode" pitchFamily="34" charset="0"/>
                <a:cs typeface="Lucida Sans Unicode" pitchFamily="34" charset="0"/>
              </a:rPr>
              <a:t>6. “গণতন্ত্রের সংকট” – মাহমুদ শফিক</a:t>
            </a:r>
          </a:p>
          <a:p>
            <a:pPr>
              <a:lnSpc>
                <a:spcPct val="150000"/>
              </a:lnSpc>
              <a:buNone/>
            </a:pPr>
            <a:r>
              <a:rPr lang="en-US" dirty="0" smtClean="0">
                <a:latin typeface="Lucida Sans Unicode" pitchFamily="34" charset="0"/>
                <a:cs typeface="Lucida Sans Unicode" pitchFamily="34" charset="0"/>
              </a:rPr>
              <a:t>7. </a:t>
            </a:r>
            <a:r>
              <a:rPr lang="en-US" dirty="0" smtClean="0">
                <a:latin typeface="SutonnyMJ" pitchFamily="2" charset="0"/>
                <a:cs typeface="SutonnyMJ" pitchFamily="2" charset="0"/>
              </a:rPr>
              <a:t>Gm.Gg. mvw` m¤úvw`Z, evOvwji MYZvwš¿K wPšÍvaviv; BZ¨vw` MÖš’cÖKvk, XvKv; †deÖzqvwi, 2010; c…ôv- 466|  'evsjv‡`k I wek¦cwiPq' 9g-10g †kÖYx|</a:t>
            </a:r>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thank-you-185078737-58adfa013df78c345b0837e7.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514600" y="5232400"/>
            <a:ext cx="5486400" cy="1016000"/>
          </a:xfrm>
          <a:prstGeom prst="rect">
            <a:avLst/>
          </a:prstGeom>
          <a:noFill/>
          <a:ln w="9525">
            <a:noFill/>
            <a:miter lim="800000"/>
            <a:headEnd/>
            <a:tailEnd/>
          </a:ln>
        </p:spPr>
        <p:txBody>
          <a:bodyPr>
            <a:spAutoFit/>
          </a:bodyPr>
          <a:lstStyle/>
          <a:p>
            <a:r>
              <a:rPr lang="en-US" sz="6000" b="1">
                <a:solidFill>
                  <a:srgbClr val="0070C0"/>
                </a:solidFill>
                <a:latin typeface="Lucida Sans Unicode" pitchFamily="34" charset="0"/>
                <a:cs typeface="Lucida Sans Unicode" pitchFamily="34" charset="0"/>
              </a:rPr>
              <a:t>Good Morning</a:t>
            </a:r>
          </a:p>
        </p:txBody>
      </p:sp>
      <p:pic>
        <p:nvPicPr>
          <p:cNvPr id="8195" name="Picture 3" descr="shiuli-ful.jpg"/>
          <p:cNvPicPr>
            <a:picLocks noChangeAspect="1"/>
          </p:cNvPicPr>
          <p:nvPr/>
        </p:nvPicPr>
        <p:blipFill>
          <a:blip r:embed="rId2"/>
          <a:srcRect/>
          <a:stretch>
            <a:fillRect/>
          </a:stretch>
        </p:blipFill>
        <p:spPr bwMode="auto">
          <a:xfrm>
            <a:off x="2800405" y="1066800"/>
            <a:ext cx="4895795" cy="4114799"/>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990600"/>
            <a:ext cx="4800600" cy="750888"/>
          </a:xfrm>
        </p:spPr>
        <p:txBody>
          <a:bodyPr>
            <a:noAutofit/>
          </a:bodyPr>
          <a:lstStyle/>
          <a:p>
            <a:pPr eaLnBrk="1" fontAlgn="auto" hangingPunct="1">
              <a:spcAft>
                <a:spcPts val="0"/>
              </a:spcAft>
              <a:defRPr/>
            </a:pPr>
            <a:r>
              <a:rPr lang="en-US" sz="5500" dirty="0" smtClean="0">
                <a:solidFill>
                  <a:schemeClr val="tx1"/>
                </a:solidFill>
                <a:latin typeface="Albertus Medium" pitchFamily="34" charset="0"/>
              </a:rPr>
              <a:t>DEMOCRACY</a:t>
            </a:r>
            <a:endParaRPr lang="en-US" sz="5500" dirty="0">
              <a:solidFill>
                <a:schemeClr val="tx1"/>
              </a:solidFill>
              <a:latin typeface="Albertus Medium" pitchFamily="34" charset="0"/>
            </a:endParaRPr>
          </a:p>
        </p:txBody>
      </p:sp>
      <p:sp>
        <p:nvSpPr>
          <p:cNvPr id="3" name="Subtitle 2"/>
          <p:cNvSpPr>
            <a:spLocks noGrp="1"/>
          </p:cNvSpPr>
          <p:nvPr>
            <p:ph type="subTitle" idx="1"/>
          </p:nvPr>
        </p:nvSpPr>
        <p:spPr>
          <a:xfrm>
            <a:off x="4267200" y="4800600"/>
            <a:ext cx="4724400" cy="1676400"/>
          </a:xfrm>
        </p:spPr>
        <p:txBody>
          <a:bodyPr>
            <a:normAutofit/>
          </a:bodyPr>
          <a:lstStyle/>
          <a:p>
            <a:pPr eaLnBrk="1" fontAlgn="auto" hangingPunct="1">
              <a:spcAft>
                <a:spcPts val="0"/>
              </a:spcAft>
              <a:defRPr/>
            </a:pPr>
            <a:r>
              <a:rPr lang="en-US" sz="2000" dirty="0" smtClean="0">
                <a:latin typeface="Lucida Sans Unicode" pitchFamily="34" charset="0"/>
                <a:cs typeface="Lucida Sans Unicode" pitchFamily="34" charset="0"/>
              </a:rPr>
              <a:t>Presented by..</a:t>
            </a:r>
            <a:r>
              <a:rPr lang="en-US" sz="2000" dirty="0" smtClean="0">
                <a:latin typeface="Century Schoolbook" pitchFamily="18" charset="0"/>
              </a:rPr>
              <a:t>. </a:t>
            </a:r>
            <a:endParaRPr lang="en-US" sz="2000" dirty="0" smtClean="0">
              <a:latin typeface="Century Schoolbook" pitchFamily="18" charset="0"/>
            </a:endParaRPr>
          </a:p>
          <a:p>
            <a:pPr eaLnBrk="1" fontAlgn="auto" hangingPunct="1">
              <a:spcAft>
                <a:spcPts val="0"/>
              </a:spcAft>
              <a:defRPr/>
            </a:pPr>
            <a:r>
              <a:rPr lang="en-US" sz="2800" dirty="0" smtClean="0">
                <a:solidFill>
                  <a:schemeClr val="tx2">
                    <a:lumMod val="50000"/>
                  </a:schemeClr>
                </a:solidFill>
                <a:latin typeface="Lucida Sans Unicode" pitchFamily="34" charset="0"/>
                <a:cs typeface="Lucida Sans Unicode" pitchFamily="34" charset="0"/>
              </a:rPr>
              <a:t>Md. Alim Mahmud</a:t>
            </a:r>
            <a:endParaRPr lang="en-US" sz="2800" dirty="0" smtClean="0">
              <a:solidFill>
                <a:schemeClr val="tx2">
                  <a:lumMod val="50000"/>
                </a:schemeClr>
              </a:solidFill>
              <a:latin typeface="Lucida Sans Unicode" pitchFamily="34" charset="0"/>
              <a:cs typeface="Lucida Sans Unicode" pitchFamily="34" charset="0"/>
            </a:endParaRPr>
          </a:p>
          <a:p>
            <a:pPr eaLnBrk="1" fontAlgn="auto" hangingPunct="1">
              <a:spcAft>
                <a:spcPts val="0"/>
              </a:spcAft>
              <a:buFont typeface="Wingdings"/>
              <a:buNone/>
              <a:defRPr/>
            </a:pPr>
            <a:r>
              <a:rPr lang="en-US" dirty="0" smtClean="0">
                <a:solidFill>
                  <a:schemeClr val="tx1"/>
                </a:solidFill>
                <a:latin typeface="Lucida Sans Unicode" pitchFamily="34" charset="0"/>
                <a:cs typeface="Lucida Sans Unicode" pitchFamily="34" charset="0"/>
              </a:rPr>
              <a:t>Lecturer, Political Science</a:t>
            </a:r>
            <a:endParaRPr lang="en-US" dirty="0" smtClean="0">
              <a:solidFill>
                <a:schemeClr val="tx1"/>
              </a:solidFill>
              <a:latin typeface="Lucida Sans Unicode" pitchFamily="34" charset="0"/>
              <a:cs typeface="Lucida Sans Unicode" pitchFamily="34" charset="0"/>
            </a:endParaRPr>
          </a:p>
          <a:p>
            <a:pPr eaLnBrk="1" fontAlgn="auto" hangingPunct="1">
              <a:spcAft>
                <a:spcPts val="0"/>
              </a:spcAft>
              <a:buFont typeface="Wingdings"/>
              <a:buNone/>
              <a:defRPr/>
            </a:pPr>
            <a:r>
              <a:rPr lang="en-US" dirty="0" smtClean="0">
                <a:solidFill>
                  <a:schemeClr val="tx1"/>
                </a:solidFill>
                <a:latin typeface="Lucida Sans Unicode" pitchFamily="34" charset="0"/>
                <a:cs typeface="Lucida Sans Unicode" pitchFamily="34" charset="0"/>
              </a:rPr>
              <a:t>Govt. Mujib College, Sakhipur, Tangail.</a:t>
            </a:r>
            <a:endParaRPr lang="en-US" dirty="0" smtClean="0">
              <a:solidFill>
                <a:schemeClr val="tx1"/>
              </a:solidFill>
              <a:latin typeface="Lucida Sans Unicode" pitchFamily="34" charset="0"/>
              <a:cs typeface="Lucida Sans Unicode" pitchFamily="34" charset="0"/>
            </a:endParaRPr>
          </a:p>
        </p:txBody>
      </p:sp>
      <p:pic>
        <p:nvPicPr>
          <p:cNvPr id="5" name="Picture 4" descr="index.png"/>
          <p:cNvPicPr>
            <a:picLocks noChangeAspect="1"/>
          </p:cNvPicPr>
          <p:nvPr/>
        </p:nvPicPr>
        <p:blipFill>
          <a:blip r:embed="rId2"/>
          <a:srcRect/>
          <a:stretch>
            <a:fillRect/>
          </a:stretch>
        </p:blipFill>
        <p:spPr bwMode="auto">
          <a:xfrm>
            <a:off x="3657600" y="1524000"/>
            <a:ext cx="2824163" cy="2824163"/>
          </a:xfrm>
          <a:prstGeom prst="rect">
            <a:avLst/>
          </a:prstGeom>
          <a:noFill/>
          <a:ln w="9525">
            <a:noFill/>
            <a:miter lim="800000"/>
            <a:headEnd/>
            <a:tailEnd/>
          </a:ln>
        </p:spPr>
      </p:pic>
      <p:pic>
        <p:nvPicPr>
          <p:cNvPr id="6" name="Content Placeholder 7" descr="26--08---2018 031.jpg"/>
          <p:cNvPicPr>
            <a:picLocks noChangeAspect="1"/>
          </p:cNvPicPr>
          <p:nvPr/>
        </p:nvPicPr>
        <p:blipFill>
          <a:blip r:embed="rId3" cstate="print"/>
          <a:stretch>
            <a:fillRect/>
          </a:stretch>
        </p:blipFill>
        <p:spPr>
          <a:xfrm>
            <a:off x="2514600" y="4709851"/>
            <a:ext cx="1600200" cy="184334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4"/>
          <p:cNvSpPr>
            <a:spLocks noGrp="1"/>
          </p:cNvSpPr>
          <p:nvPr>
            <p:ph type="subTitle" idx="1"/>
          </p:nvPr>
        </p:nvSpPr>
        <p:spPr>
          <a:xfrm>
            <a:off x="2133600" y="381000"/>
            <a:ext cx="6324600" cy="1066800"/>
          </a:xfrm>
        </p:spPr>
        <p:txBody>
          <a:bodyPr/>
          <a:lstStyle/>
          <a:p>
            <a:pPr eaLnBrk="1" hangingPunct="1"/>
            <a:r>
              <a:rPr lang="en-US" sz="3600" smtClean="0">
                <a:solidFill>
                  <a:schemeClr val="tx1"/>
                </a:solidFill>
                <a:latin typeface="Lucida Sans Unicode" pitchFamily="34" charset="0"/>
                <a:cs typeface="Lucida Sans Unicode" pitchFamily="34" charset="0"/>
              </a:rPr>
              <a:t>What is Democracy?</a:t>
            </a:r>
          </a:p>
          <a:p>
            <a:pPr eaLnBrk="1" hangingPunct="1">
              <a:buFont typeface="Wingdings" pitchFamily="2" charset="2"/>
              <a:buChar char="§"/>
            </a:pPr>
            <a:r>
              <a:rPr lang="en-US" sz="2400" smtClean="0">
                <a:solidFill>
                  <a:schemeClr val="tx1"/>
                </a:solidFill>
                <a:latin typeface="Lucida Sans Unicode" pitchFamily="34" charset="0"/>
                <a:cs typeface="Lucida Sans Unicode" pitchFamily="34" charset="0"/>
              </a:rPr>
              <a:t> </a:t>
            </a:r>
            <a:r>
              <a:rPr lang="en-US" sz="2000" b="0" smtClean="0">
                <a:solidFill>
                  <a:schemeClr val="tx1"/>
                </a:solidFill>
                <a:latin typeface="Lucida Sans Unicode" pitchFamily="34" charset="0"/>
                <a:cs typeface="Lucida Sans Unicode" pitchFamily="34" charset="0"/>
              </a:rPr>
              <a:t>Literally, Rule by the people.</a:t>
            </a:r>
            <a:endParaRPr lang="en-US" sz="2400" b="0" smtClean="0">
              <a:solidFill>
                <a:schemeClr val="tx1"/>
              </a:solidFill>
              <a:latin typeface="Lucida Sans Unicode" pitchFamily="34" charset="0"/>
              <a:cs typeface="Lucida Sans Unicode" pitchFamily="34" charset="0"/>
            </a:endParaRPr>
          </a:p>
          <a:p>
            <a:pPr eaLnBrk="1" hangingPunct="1"/>
            <a:endParaRPr lang="en-US" sz="3600" smtClean="0">
              <a:latin typeface="Lucida Sans Unicode" pitchFamily="34" charset="0"/>
              <a:cs typeface="Lucida Sans Unicode" pitchFamily="34" charset="0"/>
            </a:endParaRPr>
          </a:p>
        </p:txBody>
      </p:sp>
      <p:sp>
        <p:nvSpPr>
          <p:cNvPr id="5" name="Oval 4"/>
          <p:cNvSpPr/>
          <p:nvPr/>
        </p:nvSpPr>
        <p:spPr>
          <a:xfrm>
            <a:off x="1828800" y="4495800"/>
            <a:ext cx="533400" cy="53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2057400" y="1595438"/>
            <a:ext cx="6629400" cy="4986337"/>
          </a:xfrm>
          <a:prstGeom prst="rect">
            <a:avLst/>
          </a:prstGeom>
        </p:spPr>
        <p:txBody>
          <a:bodyPr>
            <a:spAutoFit/>
          </a:bodyPr>
          <a:lstStyle/>
          <a:p>
            <a:pPr>
              <a:buFont typeface="Wingdings" pitchFamily="2" charset="2"/>
              <a:buChar char="§"/>
              <a:defRPr/>
            </a:pPr>
            <a:r>
              <a:rPr lang="en-US" sz="2400" b="1" dirty="0">
                <a:latin typeface="Lucida Sans Unicode" pitchFamily="34" charset="0"/>
                <a:cs typeface="Lucida Sans Unicode" pitchFamily="34" charset="0"/>
              </a:rPr>
              <a:t> History and Evolution of Democracy</a:t>
            </a:r>
          </a:p>
          <a:p>
            <a:pPr>
              <a:buFont typeface="Wingdings" pitchFamily="2" charset="2"/>
              <a:buChar char="§"/>
              <a:defRPr/>
            </a:pPr>
            <a:endParaRPr lang="en-US" sz="2400" b="1" dirty="0">
              <a:latin typeface="Lucida Sans Unicode" pitchFamily="34" charset="0"/>
              <a:cs typeface="Lucida Sans Unicode" pitchFamily="34" charset="0"/>
            </a:endParaRPr>
          </a:p>
          <a:p>
            <a:pPr marL="342900" indent="-342900" algn="just">
              <a:buFontTx/>
              <a:buAutoNum type="arabicPeriod"/>
              <a:defRPr/>
            </a:pPr>
            <a:r>
              <a:rPr lang="en-US" dirty="0">
                <a:latin typeface="Lucida Sans Unicode" pitchFamily="34" charset="0"/>
                <a:cs typeface="Lucida Sans Unicode" pitchFamily="34" charset="0"/>
              </a:rPr>
              <a:t>The earliest democracy in the world began with the work of a man named Cleistheness, in Athens in 510</a:t>
            </a:r>
            <a:r>
              <a:rPr lang="en-US" sz="1400" dirty="0">
                <a:latin typeface="Lucida Sans Unicode" pitchFamily="34" charset="0"/>
                <a:cs typeface="Lucida Sans Unicode" pitchFamily="34" charset="0"/>
              </a:rPr>
              <a:t>bc.</a:t>
            </a:r>
            <a:endParaRPr lang="en-US" dirty="0">
              <a:latin typeface="Lucida Sans Unicode" pitchFamily="34" charset="0"/>
              <a:cs typeface="Lucida Sans Unicode" pitchFamily="34" charset="0"/>
            </a:endParaRPr>
          </a:p>
          <a:p>
            <a:pPr marL="342900" indent="-342900" algn="just">
              <a:defRPr/>
            </a:pPr>
            <a:r>
              <a:rPr lang="en-US" dirty="0">
                <a:latin typeface="Lucida Sans Unicode" pitchFamily="34" charset="0"/>
                <a:cs typeface="Lucida Sans Unicode" pitchFamily="34" charset="0"/>
              </a:rPr>
              <a:t>2. Cleistheness is called the father of democracy.</a:t>
            </a:r>
          </a:p>
          <a:p>
            <a:pPr marL="342900" indent="-342900" algn="just">
              <a:defRPr/>
            </a:pPr>
            <a:r>
              <a:rPr lang="en-US" dirty="0">
                <a:latin typeface="Lucida Sans Unicode" pitchFamily="34" charset="0"/>
                <a:cs typeface="Lucida Sans Unicode" pitchFamily="34" charset="0"/>
              </a:rPr>
              <a:t>3. In medieval Italy (venis &amp; Florence), Switzerland, Flanders are seen as like democracy.</a:t>
            </a:r>
          </a:p>
          <a:p>
            <a:pPr marL="342900" indent="-342900">
              <a:defRPr/>
            </a:pPr>
            <a:r>
              <a:rPr lang="en-US" dirty="0">
                <a:latin typeface="Lucida Sans Unicode" pitchFamily="34" charset="0"/>
                <a:cs typeface="Lucida Sans Unicode" pitchFamily="34" charset="0"/>
              </a:rPr>
              <a:t>4. In Poland (1182) &amp; Rise of perliamentary bodies in other European countries.</a:t>
            </a:r>
          </a:p>
          <a:p>
            <a:pPr marL="342900" indent="-342900">
              <a:defRPr/>
            </a:pPr>
            <a:r>
              <a:rPr lang="en-US" dirty="0">
                <a:latin typeface="Lucida Sans Unicode" pitchFamily="34" charset="0"/>
                <a:cs typeface="Lucida Sans Unicode" pitchFamily="34" charset="0"/>
              </a:rPr>
              <a:t>5. Rise of democratic perliament in England &amp; Scottland.</a:t>
            </a:r>
          </a:p>
          <a:p>
            <a:pPr marL="342900" indent="-342900">
              <a:defRPr/>
            </a:pPr>
            <a:r>
              <a:rPr lang="en-US" dirty="0">
                <a:latin typeface="Lucida Sans Unicode" pitchFamily="34" charset="0"/>
                <a:cs typeface="Lucida Sans Unicode" pitchFamily="34" charset="0"/>
              </a:rPr>
              <a:t>6. 1760s-1790s Americans develop &amp; apply concept of republicanism.</a:t>
            </a:r>
          </a:p>
          <a:p>
            <a:pPr marL="342900" indent="-342900">
              <a:defRPr/>
            </a:pPr>
            <a:r>
              <a:rPr lang="en-US" dirty="0">
                <a:latin typeface="Lucida Sans Unicode" pitchFamily="34" charset="0"/>
                <a:cs typeface="Lucida Sans Unicode" pitchFamily="34" charset="0"/>
              </a:rPr>
              <a:t>7. The end of 1</a:t>
            </a:r>
            <a:r>
              <a:rPr lang="en-US" baseline="30000" dirty="0">
                <a:latin typeface="Lucida Sans Unicode" pitchFamily="34" charset="0"/>
                <a:cs typeface="Lucida Sans Unicode" pitchFamily="34" charset="0"/>
              </a:rPr>
              <a:t>st</a:t>
            </a:r>
            <a:r>
              <a:rPr lang="en-US" dirty="0">
                <a:latin typeface="Lucida Sans Unicode" pitchFamily="34" charset="0"/>
                <a:cs typeface="Lucida Sans Unicode" pitchFamily="34" charset="0"/>
              </a:rPr>
              <a:t> world war was a temporary victory for democracy in Europe.</a:t>
            </a:r>
          </a:p>
          <a:p>
            <a:pPr marL="342900" indent="-342900">
              <a:defRPr/>
            </a:pPr>
            <a:r>
              <a:rPr lang="en-US" dirty="0">
                <a:latin typeface="Lucida Sans Unicode" pitchFamily="34" charset="0"/>
                <a:cs typeface="Lucida Sans Unicode" pitchFamily="34" charset="0"/>
              </a:rPr>
              <a:t>8. After 2</a:t>
            </a:r>
            <a:r>
              <a:rPr lang="en-US" baseline="30000" dirty="0">
                <a:latin typeface="Lucida Sans Unicode" pitchFamily="34" charset="0"/>
                <a:cs typeface="Lucida Sans Unicode" pitchFamily="34" charset="0"/>
              </a:rPr>
              <a:t>nd</a:t>
            </a:r>
            <a:r>
              <a:rPr lang="en-US" dirty="0">
                <a:latin typeface="Lucida Sans Unicode" pitchFamily="34" charset="0"/>
                <a:cs typeface="Lucida Sans Unicode" pitchFamily="34" charset="0"/>
              </a:rPr>
              <a:t> World war ultimately a victory for democracy in western Europe.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0" y="609600"/>
            <a:ext cx="6324600" cy="1066800"/>
          </a:xfrm>
        </p:spPr>
        <p:txBody>
          <a:bodyPr>
            <a:normAutofit fontScale="25000" lnSpcReduction="20000"/>
          </a:bodyPr>
          <a:lstStyle/>
          <a:p>
            <a:pPr eaLnBrk="1" fontAlgn="auto" hangingPunct="1">
              <a:spcAft>
                <a:spcPts val="0"/>
              </a:spcAft>
              <a:buFont typeface="Wingdings"/>
              <a:buNone/>
              <a:defRPr/>
            </a:pPr>
            <a:r>
              <a:rPr lang="en-US" sz="11400" dirty="0" smtClean="0">
                <a:solidFill>
                  <a:schemeClr val="tx1"/>
                </a:solidFill>
                <a:latin typeface="Lucida Sans Unicode" pitchFamily="34" charset="0"/>
                <a:cs typeface="Lucida Sans Unicode" pitchFamily="34" charset="0"/>
              </a:rPr>
              <a:t>Definition...</a:t>
            </a:r>
          </a:p>
          <a:p>
            <a:pPr eaLnBrk="1" fontAlgn="auto" hangingPunct="1">
              <a:spcAft>
                <a:spcPts val="0"/>
              </a:spcAft>
              <a:buFont typeface="Wingdings" pitchFamily="2" charset="2"/>
              <a:buChar char="§"/>
              <a:defRPr/>
            </a:pPr>
            <a:r>
              <a:rPr lang="en-US" sz="11400" dirty="0" smtClean="0">
                <a:solidFill>
                  <a:schemeClr val="tx1"/>
                </a:solidFill>
                <a:latin typeface="Lucida Sans Unicode" pitchFamily="34" charset="0"/>
                <a:cs typeface="Lucida Sans Unicode" pitchFamily="34" charset="0"/>
              </a:rPr>
              <a:t> </a:t>
            </a:r>
            <a:r>
              <a:rPr lang="en-US" sz="8000" dirty="0" smtClean="0">
                <a:solidFill>
                  <a:schemeClr val="tx1"/>
                </a:solidFill>
                <a:latin typeface="Lucida Sans Unicode" pitchFamily="34" charset="0"/>
                <a:cs typeface="Lucida Sans Unicode" pitchFamily="34" charset="0"/>
              </a:rPr>
              <a:t>That Shall be the democratic which shall be the   </a:t>
            </a:r>
          </a:p>
          <a:p>
            <a:pPr eaLnBrk="1" fontAlgn="auto" hangingPunct="1">
              <a:spcAft>
                <a:spcPts val="0"/>
              </a:spcAft>
              <a:defRPr/>
            </a:pPr>
            <a:r>
              <a:rPr lang="en-US" sz="8000" dirty="0" smtClean="0">
                <a:solidFill>
                  <a:schemeClr val="tx1"/>
                </a:solidFill>
                <a:latin typeface="Lucida Sans Unicode" pitchFamily="34" charset="0"/>
                <a:cs typeface="Lucida Sans Unicode" pitchFamily="34" charset="0"/>
              </a:rPr>
              <a:t>   people, for the people-Klian </a:t>
            </a:r>
            <a:r>
              <a:rPr lang="en-US" sz="5500" dirty="0" smtClean="0">
                <a:solidFill>
                  <a:schemeClr val="tx1"/>
                </a:solidFill>
                <a:latin typeface="Lucida Sans Unicode" pitchFamily="34" charset="0"/>
                <a:cs typeface="Lucida Sans Unicode" pitchFamily="34" charset="0"/>
              </a:rPr>
              <a:t>(422bc)</a:t>
            </a:r>
          </a:p>
          <a:p>
            <a:pPr eaLnBrk="1" fontAlgn="auto" hangingPunct="1">
              <a:spcAft>
                <a:spcPts val="0"/>
              </a:spcAft>
              <a:defRPr/>
            </a:pPr>
            <a:endParaRPr lang="en-US" sz="5500" dirty="0" smtClean="0">
              <a:solidFill>
                <a:schemeClr val="tx1"/>
              </a:solidFill>
              <a:latin typeface="Lucida Sans Unicode" pitchFamily="34" charset="0"/>
              <a:cs typeface="Lucida Sans Unicode" pitchFamily="34" charset="0"/>
            </a:endParaRPr>
          </a:p>
          <a:p>
            <a:pPr eaLnBrk="1" fontAlgn="auto" hangingPunct="1">
              <a:spcAft>
                <a:spcPts val="0"/>
              </a:spcAft>
              <a:defRPr/>
            </a:pPr>
            <a:endParaRPr lang="en-US" sz="5500" dirty="0" smtClean="0">
              <a:solidFill>
                <a:schemeClr val="tx1"/>
              </a:solidFill>
              <a:latin typeface="Lucida Sans Unicode" pitchFamily="34" charset="0"/>
              <a:cs typeface="Lucida Sans Unicode" pitchFamily="34" charset="0"/>
            </a:endParaRPr>
          </a:p>
          <a:p>
            <a:pPr eaLnBrk="1" fontAlgn="auto" hangingPunct="1">
              <a:spcAft>
                <a:spcPts val="0"/>
              </a:spcAft>
              <a:defRPr/>
            </a:pPr>
            <a:endParaRPr lang="en-US" sz="5500" dirty="0" smtClean="0">
              <a:solidFill>
                <a:schemeClr val="tx1"/>
              </a:solidFill>
              <a:latin typeface="Lucida Sans Unicode" pitchFamily="34" charset="0"/>
              <a:cs typeface="Lucida Sans Unicode" pitchFamily="34" charset="0"/>
            </a:endParaRPr>
          </a:p>
          <a:p>
            <a:pPr eaLnBrk="1" fontAlgn="auto" hangingPunct="1">
              <a:spcAft>
                <a:spcPts val="0"/>
              </a:spcAft>
              <a:defRPr/>
            </a:pPr>
            <a:endParaRPr lang="en-US" sz="5500" dirty="0" smtClean="0">
              <a:solidFill>
                <a:schemeClr val="tx1"/>
              </a:solidFill>
              <a:latin typeface="Lucida Sans Unicode" pitchFamily="34" charset="0"/>
              <a:cs typeface="Lucida Sans Unicode" pitchFamily="34" charset="0"/>
            </a:endParaRPr>
          </a:p>
          <a:p>
            <a:pPr eaLnBrk="1" fontAlgn="auto" hangingPunct="1">
              <a:spcAft>
                <a:spcPts val="0"/>
              </a:spcAft>
              <a:defRPr/>
            </a:pPr>
            <a:endParaRPr lang="en-US" sz="5500" dirty="0" smtClean="0">
              <a:solidFill>
                <a:schemeClr val="tx1"/>
              </a:solidFill>
              <a:latin typeface="Lucida Sans Unicode" pitchFamily="34" charset="0"/>
              <a:cs typeface="Lucida Sans Unicode" pitchFamily="34" charset="0"/>
            </a:endParaRPr>
          </a:p>
          <a:p>
            <a:pPr eaLnBrk="1" fontAlgn="auto" hangingPunct="1">
              <a:spcAft>
                <a:spcPts val="0"/>
              </a:spcAft>
              <a:defRPr/>
            </a:pPr>
            <a:endParaRPr lang="en-US" sz="5500" dirty="0" smtClean="0">
              <a:solidFill>
                <a:schemeClr val="tx1"/>
              </a:solidFill>
              <a:latin typeface="Lucida Sans Unicode" pitchFamily="34" charset="0"/>
              <a:cs typeface="Lucida Sans Unicode" pitchFamily="34" charset="0"/>
            </a:endParaRPr>
          </a:p>
          <a:p>
            <a:pPr eaLnBrk="1" fontAlgn="auto" hangingPunct="1">
              <a:spcAft>
                <a:spcPts val="0"/>
              </a:spcAft>
              <a:defRPr/>
            </a:pPr>
            <a:endParaRPr lang="en-US" sz="5500" dirty="0" smtClean="0">
              <a:solidFill>
                <a:schemeClr val="tx1"/>
              </a:solidFill>
              <a:latin typeface="Lucida Sans Unicode" pitchFamily="34" charset="0"/>
              <a:cs typeface="Lucida Sans Unicode" pitchFamily="34" charset="0"/>
            </a:endParaRPr>
          </a:p>
          <a:p>
            <a:pPr eaLnBrk="1" fontAlgn="auto" hangingPunct="1">
              <a:spcAft>
                <a:spcPts val="0"/>
              </a:spcAft>
              <a:defRPr/>
            </a:pPr>
            <a:endParaRPr lang="en-US" sz="9000" dirty="0" smtClean="0">
              <a:solidFill>
                <a:schemeClr val="tx1"/>
              </a:solidFill>
              <a:latin typeface="Lucida Sans Unicode" pitchFamily="34" charset="0"/>
              <a:cs typeface="Lucida Sans Unicode" pitchFamily="34" charset="0"/>
            </a:endParaRPr>
          </a:p>
          <a:p>
            <a:pPr eaLnBrk="1" fontAlgn="auto" hangingPunct="1">
              <a:spcAft>
                <a:spcPts val="0"/>
              </a:spcAft>
              <a:defRPr/>
            </a:pPr>
            <a:endParaRPr lang="en-US" sz="9000" dirty="0" smtClean="0">
              <a:solidFill>
                <a:schemeClr val="tx1"/>
              </a:solidFill>
              <a:latin typeface="Lucida Sans Unicode" pitchFamily="34" charset="0"/>
              <a:cs typeface="Lucida Sans Unicode" pitchFamily="34" charset="0"/>
            </a:endParaRPr>
          </a:p>
          <a:p>
            <a:pPr eaLnBrk="1" fontAlgn="auto" hangingPunct="1">
              <a:spcAft>
                <a:spcPts val="0"/>
              </a:spcAft>
              <a:defRPr/>
            </a:pPr>
            <a:endParaRPr lang="en-US" sz="9000" dirty="0" smtClean="0">
              <a:solidFill>
                <a:schemeClr val="tx1"/>
              </a:solidFill>
              <a:latin typeface="Lucida Sans Unicode" pitchFamily="34" charset="0"/>
              <a:cs typeface="Lucida Sans Unicode" pitchFamily="34" charset="0"/>
            </a:endParaRPr>
          </a:p>
          <a:p>
            <a:pPr eaLnBrk="1" fontAlgn="auto" hangingPunct="1">
              <a:spcAft>
                <a:spcPts val="0"/>
              </a:spcAft>
              <a:defRPr/>
            </a:pPr>
            <a:endParaRPr lang="en-US" sz="9000" dirty="0" smtClean="0">
              <a:solidFill>
                <a:schemeClr val="tx1"/>
              </a:solidFill>
              <a:latin typeface="Lucida Sans Unicode" pitchFamily="34" charset="0"/>
              <a:cs typeface="Lucida Sans Unicode" pitchFamily="34" charset="0"/>
            </a:endParaRPr>
          </a:p>
          <a:p>
            <a:pPr eaLnBrk="1" fontAlgn="auto" hangingPunct="1">
              <a:spcAft>
                <a:spcPts val="0"/>
              </a:spcAft>
              <a:buFont typeface="Wingdings" pitchFamily="2" charset="2"/>
              <a:buChar char="§"/>
              <a:defRPr/>
            </a:pPr>
            <a:endParaRPr lang="en-US" sz="4000" dirty="0">
              <a:latin typeface="Lucida Sans Unicode" pitchFamily="34" charset="0"/>
              <a:cs typeface="Lucida Sans Unicode" pitchFamily="34" charset="0"/>
            </a:endParaRPr>
          </a:p>
        </p:txBody>
      </p:sp>
      <p:pic>
        <p:nvPicPr>
          <p:cNvPr id="5" name="Picture 4" descr="Lincoln240.jpg"/>
          <p:cNvPicPr>
            <a:picLocks noChangeAspect="1"/>
          </p:cNvPicPr>
          <p:nvPr/>
        </p:nvPicPr>
        <p:blipFill>
          <a:blip r:embed="rId2"/>
          <a:srcRect/>
          <a:stretch>
            <a:fillRect/>
          </a:stretch>
        </p:blipFill>
        <p:spPr bwMode="auto">
          <a:xfrm>
            <a:off x="2438400" y="1828800"/>
            <a:ext cx="2743200" cy="1981200"/>
          </a:xfrm>
          <a:prstGeom prst="rect">
            <a:avLst/>
          </a:prstGeom>
          <a:noFill/>
          <a:ln w="9525">
            <a:noFill/>
            <a:miter lim="800000"/>
            <a:headEnd/>
            <a:tailEnd/>
          </a:ln>
        </p:spPr>
      </p:pic>
      <p:sp>
        <p:nvSpPr>
          <p:cNvPr id="6" name="TextBox 5"/>
          <p:cNvSpPr txBox="1">
            <a:spLocks noChangeArrowheads="1"/>
          </p:cNvSpPr>
          <p:nvPr/>
        </p:nvSpPr>
        <p:spPr bwMode="auto">
          <a:xfrm>
            <a:off x="5181600" y="1905000"/>
            <a:ext cx="3657600" cy="1816100"/>
          </a:xfrm>
          <a:prstGeom prst="rect">
            <a:avLst/>
          </a:prstGeom>
          <a:noFill/>
          <a:ln w="9525">
            <a:noFill/>
            <a:miter lim="800000"/>
            <a:headEnd/>
            <a:tailEnd/>
          </a:ln>
        </p:spPr>
        <p:txBody>
          <a:bodyPr>
            <a:spAutoFit/>
          </a:bodyPr>
          <a:lstStyle/>
          <a:p>
            <a:pPr>
              <a:buFont typeface="Arial" pitchFamily="34" charset="0"/>
              <a:buChar char="•"/>
            </a:pPr>
            <a:r>
              <a:rPr lang="en-US" sz="1600"/>
              <a:t> </a:t>
            </a:r>
            <a:r>
              <a:rPr lang="en-US" sz="1600" b="1"/>
              <a:t>of the people</a:t>
            </a:r>
            <a:r>
              <a:rPr lang="en-US" sz="1600"/>
              <a:t>-elected politicians pass laws that the people obey.</a:t>
            </a:r>
          </a:p>
          <a:p>
            <a:pPr>
              <a:buFont typeface="Arial" pitchFamily="34" charset="0"/>
              <a:buChar char="•"/>
            </a:pPr>
            <a:r>
              <a:rPr lang="en-US" sz="1600" b="1"/>
              <a:t> by the people-</a:t>
            </a:r>
            <a:r>
              <a:rPr lang="en-US" sz="1600"/>
              <a:t>everyone</a:t>
            </a:r>
            <a:r>
              <a:rPr lang="en-US" sz="1600" b="1"/>
              <a:t> </a:t>
            </a:r>
            <a:r>
              <a:rPr lang="en-US" sz="1600"/>
              <a:t>regardless of race, gender etc. should be allowed to stand for election.</a:t>
            </a:r>
          </a:p>
          <a:p>
            <a:pPr>
              <a:buFont typeface="Arial" pitchFamily="34" charset="0"/>
              <a:buChar char="•"/>
            </a:pPr>
            <a:r>
              <a:rPr lang="en-US" sz="1600" b="1"/>
              <a:t> for the people-</a:t>
            </a:r>
            <a:r>
              <a:rPr lang="en-US" sz="1600"/>
              <a:t>elected</a:t>
            </a:r>
            <a:r>
              <a:rPr lang="en-US" sz="1600" b="1"/>
              <a:t> </a:t>
            </a:r>
            <a:r>
              <a:rPr lang="en-US" sz="1600"/>
              <a:t>politicians should govern on behalf of the people.</a:t>
            </a:r>
          </a:p>
        </p:txBody>
      </p:sp>
      <p:sp>
        <p:nvSpPr>
          <p:cNvPr id="7" name="TextBox 6"/>
          <p:cNvSpPr txBox="1">
            <a:spLocks noChangeArrowheads="1"/>
          </p:cNvSpPr>
          <p:nvPr/>
        </p:nvSpPr>
        <p:spPr bwMode="auto">
          <a:xfrm>
            <a:off x="4648200" y="3962400"/>
            <a:ext cx="4114800" cy="2554545"/>
          </a:xfrm>
          <a:prstGeom prst="rect">
            <a:avLst/>
          </a:prstGeom>
          <a:noFill/>
          <a:ln w="9525">
            <a:noFill/>
            <a:miter lim="800000"/>
            <a:headEnd/>
            <a:tailEnd/>
          </a:ln>
        </p:spPr>
        <p:txBody>
          <a:bodyPr>
            <a:spAutoFit/>
          </a:bodyPr>
          <a:lstStyle/>
          <a:p>
            <a:pPr algn="just"/>
            <a:r>
              <a:rPr lang="en-US" sz="1600" b="1" dirty="0">
                <a:latin typeface="Lucida Sans Unicode" pitchFamily="34" charset="0"/>
                <a:cs typeface="Lucida Sans Unicode" pitchFamily="34" charset="0"/>
              </a:rPr>
              <a:t>Democracy consists of four key elements: </a:t>
            </a:r>
            <a:endParaRPr lang="en-US" sz="1600" b="1" dirty="0" smtClean="0">
              <a:latin typeface="Lucida Sans Unicode" pitchFamily="34" charset="0"/>
              <a:cs typeface="Lucida Sans Unicode" pitchFamily="34" charset="0"/>
            </a:endParaRPr>
          </a:p>
          <a:p>
            <a:pPr algn="just"/>
            <a:r>
              <a:rPr lang="en-US" sz="1600" b="1" dirty="0" smtClean="0">
                <a:latin typeface="Lucida Sans Unicode" pitchFamily="34" charset="0"/>
                <a:cs typeface="Lucida Sans Unicode" pitchFamily="34" charset="0"/>
              </a:rPr>
              <a:t>A </a:t>
            </a:r>
            <a:r>
              <a:rPr lang="en-US" sz="1600" b="1" dirty="0">
                <a:latin typeface="Lucida Sans Unicode" pitchFamily="34" charset="0"/>
                <a:cs typeface="Lucida Sans Unicode" pitchFamily="34" charset="0"/>
              </a:rPr>
              <a:t>political system for choosing and replacing the government through free and fair elections; the active participation of the people, as citizens, in politics and civic life; protection of the human rights of all </a:t>
            </a:r>
            <a:r>
              <a:rPr lang="en-US" sz="1600" b="1" dirty="0" smtClean="0">
                <a:latin typeface="Lucida Sans Unicode" pitchFamily="34" charset="0"/>
                <a:cs typeface="Lucida Sans Unicode" pitchFamily="34" charset="0"/>
              </a:rPr>
              <a:t>citizens, a rule of law, in which the laws and proceduresapply equally to all citizen.</a:t>
            </a:r>
            <a:endParaRPr lang="en-US" sz="1600" b="1" dirty="0">
              <a:latin typeface="Lucida Sans Unicode" pitchFamily="34" charset="0"/>
              <a:cs typeface="Lucida Sans Unicode" pitchFamily="34" charset="0"/>
            </a:endParaRPr>
          </a:p>
        </p:txBody>
      </p:sp>
      <p:cxnSp>
        <p:nvCxnSpPr>
          <p:cNvPr id="9" name="Straight Connector 8"/>
          <p:cNvCxnSpPr/>
          <p:nvPr/>
        </p:nvCxnSpPr>
        <p:spPr>
          <a:xfrm rot="5400000">
            <a:off x="3354276" y="5257688"/>
            <a:ext cx="2436812" cy="1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1981200" y="4872038"/>
            <a:ext cx="2590800" cy="461962"/>
          </a:xfrm>
          <a:prstGeom prst="rect">
            <a:avLst/>
          </a:prstGeom>
          <a:noFill/>
          <a:ln w="9525">
            <a:noFill/>
            <a:miter lim="800000"/>
            <a:headEnd/>
            <a:tailEnd/>
          </a:ln>
        </p:spPr>
        <p:txBody>
          <a:bodyPr>
            <a:spAutoFit/>
          </a:bodyPr>
          <a:lstStyle/>
          <a:p>
            <a:r>
              <a:rPr lang="en-US" sz="2400" b="1">
                <a:latin typeface="Lucida Sans Unicode" pitchFamily="34" charset="0"/>
                <a:cs typeface="Lucida Sans Unicode" pitchFamily="34" charset="0"/>
              </a:rPr>
              <a:t> Larry Diamond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par>
                                <p:cTn id="23" presetID="5"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4"/>
          <p:cNvSpPr>
            <a:spLocks noGrp="1"/>
          </p:cNvSpPr>
          <p:nvPr>
            <p:ph type="subTitle" idx="1"/>
          </p:nvPr>
        </p:nvSpPr>
        <p:spPr>
          <a:xfrm>
            <a:off x="2133600" y="838200"/>
            <a:ext cx="6172200" cy="762000"/>
          </a:xfrm>
        </p:spPr>
        <p:txBody>
          <a:bodyPr/>
          <a:lstStyle/>
          <a:p>
            <a:pPr eaLnBrk="1" hangingPunct="1"/>
            <a:r>
              <a:rPr lang="en-US" sz="3600" smtClean="0">
                <a:solidFill>
                  <a:schemeClr val="tx1"/>
                </a:solidFill>
                <a:latin typeface="Lucida Sans Unicode" pitchFamily="34" charset="0"/>
                <a:cs typeface="Lucida Sans Unicode" pitchFamily="34" charset="0"/>
              </a:rPr>
              <a:t>Types of Democracy</a:t>
            </a:r>
          </a:p>
        </p:txBody>
      </p:sp>
      <p:sp>
        <p:nvSpPr>
          <p:cNvPr id="13315" name="Subtitle 4"/>
          <p:cNvSpPr txBox="1">
            <a:spLocks/>
          </p:cNvSpPr>
          <p:nvPr/>
        </p:nvSpPr>
        <p:spPr bwMode="auto">
          <a:xfrm>
            <a:off x="3048000" y="1676400"/>
            <a:ext cx="4648200" cy="3962400"/>
          </a:xfrm>
          <a:prstGeom prst="rect">
            <a:avLst/>
          </a:prstGeom>
          <a:noFill/>
          <a:ln w="9525">
            <a:noFill/>
            <a:miter lim="800000"/>
            <a:headEnd/>
            <a:tailEnd/>
          </a:ln>
        </p:spPr>
        <p:txBody>
          <a:bodyPr/>
          <a:lstStyle/>
          <a:p>
            <a:pPr marL="457200" indent="-457200">
              <a:spcBef>
                <a:spcPts val="600"/>
              </a:spcBef>
              <a:buClr>
                <a:schemeClr val="accent1"/>
              </a:buClr>
              <a:buSzPct val="70000"/>
              <a:buFont typeface="Wingdings" pitchFamily="2" charset="2"/>
              <a:buAutoNum type="arabicPeriod"/>
            </a:pPr>
            <a:r>
              <a:rPr lang="en-US" sz="2000" b="1">
                <a:latin typeface="Lucida Sans Unicode" pitchFamily="34" charset="0"/>
                <a:cs typeface="Lucida Sans Unicode" pitchFamily="34" charset="0"/>
              </a:rPr>
              <a:t>Direct Democracy</a:t>
            </a:r>
          </a:p>
          <a:p>
            <a:pPr marL="457200" indent="-457200">
              <a:spcBef>
                <a:spcPts val="600"/>
              </a:spcBef>
              <a:buClr>
                <a:schemeClr val="accent1"/>
              </a:buClr>
              <a:buSzPct val="70000"/>
              <a:buFont typeface="Wingdings" pitchFamily="2" charset="2"/>
              <a:buAutoNum type="arabicPeriod"/>
            </a:pPr>
            <a:r>
              <a:rPr lang="en-US" sz="2000" b="1">
                <a:latin typeface="Lucida Sans Unicode" pitchFamily="34" charset="0"/>
                <a:cs typeface="Lucida Sans Unicode" pitchFamily="34" charset="0"/>
              </a:rPr>
              <a:t>Representative Democracy</a:t>
            </a:r>
          </a:p>
          <a:p>
            <a:pPr marL="457200" indent="-457200">
              <a:spcBef>
                <a:spcPts val="600"/>
              </a:spcBef>
              <a:buClr>
                <a:schemeClr val="accent1"/>
              </a:buClr>
              <a:buSzPct val="70000"/>
              <a:buFont typeface="Wingdings" pitchFamily="2" charset="2"/>
              <a:buAutoNum type="arabicPeriod"/>
            </a:pPr>
            <a:r>
              <a:rPr lang="en-US" sz="2000" b="1">
                <a:latin typeface="Lucida Sans Unicode" pitchFamily="34" charset="0"/>
                <a:cs typeface="Lucida Sans Unicode" pitchFamily="34" charset="0"/>
              </a:rPr>
              <a:t>Presidential Democracy</a:t>
            </a:r>
          </a:p>
          <a:p>
            <a:pPr marL="457200" indent="-457200">
              <a:spcBef>
                <a:spcPts val="600"/>
              </a:spcBef>
              <a:buClr>
                <a:schemeClr val="accent1"/>
              </a:buClr>
              <a:buSzPct val="70000"/>
              <a:buFont typeface="Wingdings" pitchFamily="2" charset="2"/>
              <a:buAutoNum type="arabicPeriod"/>
            </a:pPr>
            <a:r>
              <a:rPr lang="en-US" sz="2000" b="1">
                <a:latin typeface="Lucida Sans Unicode" pitchFamily="34" charset="0"/>
                <a:cs typeface="Lucida Sans Unicode" pitchFamily="34" charset="0"/>
              </a:rPr>
              <a:t>Parliamentary Democracy</a:t>
            </a:r>
          </a:p>
          <a:p>
            <a:pPr marL="457200" indent="-457200">
              <a:spcBef>
                <a:spcPts val="600"/>
              </a:spcBef>
              <a:buClr>
                <a:schemeClr val="accent1"/>
              </a:buClr>
              <a:buSzPct val="70000"/>
              <a:buFont typeface="Wingdings" pitchFamily="2" charset="2"/>
              <a:buAutoNum type="arabicPeriod"/>
            </a:pPr>
            <a:r>
              <a:rPr lang="en-US" sz="2000" b="1">
                <a:latin typeface="Lucida Sans Unicode" pitchFamily="34" charset="0"/>
                <a:cs typeface="Lucida Sans Unicode" pitchFamily="34" charset="0"/>
              </a:rPr>
              <a:t>Authoritarian Democracy</a:t>
            </a:r>
          </a:p>
          <a:p>
            <a:pPr marL="457200" indent="-457200">
              <a:spcBef>
                <a:spcPts val="600"/>
              </a:spcBef>
              <a:buClr>
                <a:schemeClr val="accent1"/>
              </a:buClr>
              <a:buSzPct val="70000"/>
              <a:buFont typeface="Wingdings" pitchFamily="2" charset="2"/>
              <a:buAutoNum type="arabicPeriod"/>
            </a:pPr>
            <a:r>
              <a:rPr lang="en-US" sz="2000" b="1">
                <a:latin typeface="Lucida Sans Unicode" pitchFamily="34" charset="0"/>
                <a:cs typeface="Lucida Sans Unicode" pitchFamily="34" charset="0"/>
              </a:rPr>
              <a:t>Participatory Democracy</a:t>
            </a:r>
          </a:p>
          <a:p>
            <a:pPr marL="457200" indent="-457200">
              <a:spcBef>
                <a:spcPts val="600"/>
              </a:spcBef>
              <a:buClr>
                <a:schemeClr val="accent1"/>
              </a:buClr>
              <a:buSzPct val="70000"/>
              <a:buFont typeface="Wingdings" pitchFamily="2" charset="2"/>
              <a:buAutoNum type="arabicPeriod"/>
            </a:pPr>
            <a:r>
              <a:rPr lang="en-US" sz="2000" b="1">
                <a:latin typeface="Lucida Sans Unicode" pitchFamily="34" charset="0"/>
                <a:cs typeface="Lucida Sans Unicode" pitchFamily="34" charset="0"/>
              </a:rPr>
              <a:t>Islamic Democracy</a:t>
            </a:r>
          </a:p>
          <a:p>
            <a:pPr marL="457200" indent="-457200">
              <a:spcBef>
                <a:spcPts val="600"/>
              </a:spcBef>
              <a:buClr>
                <a:schemeClr val="accent1"/>
              </a:buClr>
              <a:buSzPct val="70000"/>
              <a:buFont typeface="Wingdings" pitchFamily="2" charset="2"/>
              <a:buAutoNum type="arabicPeriod"/>
            </a:pPr>
            <a:r>
              <a:rPr lang="en-US" sz="2000" b="1">
                <a:latin typeface="Lucida Sans Unicode" pitchFamily="34" charset="0"/>
                <a:cs typeface="Lucida Sans Unicode" pitchFamily="34" charset="0"/>
              </a:rPr>
              <a:t>Social Democracy</a:t>
            </a:r>
          </a:p>
          <a:p>
            <a:pPr marL="457200" indent="-457200">
              <a:spcBef>
                <a:spcPts val="600"/>
              </a:spcBef>
              <a:buClr>
                <a:schemeClr val="accent1"/>
              </a:buClr>
              <a:buSzPct val="70000"/>
              <a:buFont typeface="Wingdings" pitchFamily="2" charset="2"/>
              <a:buAutoNum type="arabicPeriod"/>
            </a:pPr>
            <a:r>
              <a:rPr lang="en-US" sz="2000" b="1">
                <a:latin typeface="Lucida Sans Unicode" pitchFamily="34" charset="0"/>
                <a:cs typeface="Lucida Sans Unicode" pitchFamily="34" charset="0"/>
              </a:rPr>
              <a:t>Liberal Democracy</a:t>
            </a:r>
          </a:p>
          <a:p>
            <a:pPr marL="457200" indent="-457200">
              <a:spcBef>
                <a:spcPts val="600"/>
              </a:spcBef>
              <a:buClr>
                <a:schemeClr val="accent1"/>
              </a:buClr>
              <a:buSzPct val="70000"/>
              <a:buFont typeface="Wingdings" pitchFamily="2" charset="2"/>
              <a:buAutoNum type="arabicPeriod"/>
            </a:pPr>
            <a:r>
              <a:rPr lang="en-US" sz="2000" b="1">
                <a:latin typeface="Lucida Sans Unicode" pitchFamily="34" charset="0"/>
                <a:cs typeface="Lucida Sans Unicode" pitchFamily="34" charset="0"/>
              </a:rPr>
              <a:t>E- Democracy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4"/>
          <p:cNvSpPr>
            <a:spLocks noGrp="1"/>
          </p:cNvSpPr>
          <p:nvPr>
            <p:ph type="subTitle" idx="1"/>
          </p:nvPr>
        </p:nvSpPr>
        <p:spPr>
          <a:xfrm>
            <a:off x="1981200" y="838200"/>
            <a:ext cx="6172200" cy="762000"/>
          </a:xfrm>
        </p:spPr>
        <p:txBody>
          <a:bodyPr/>
          <a:lstStyle/>
          <a:p>
            <a:pPr eaLnBrk="1" hangingPunct="1"/>
            <a:r>
              <a:rPr lang="en-US" sz="3600" smtClean="0">
                <a:solidFill>
                  <a:schemeClr val="tx1"/>
                </a:solidFill>
                <a:latin typeface="Lucida Sans Unicode" pitchFamily="34" charset="0"/>
                <a:cs typeface="Lucida Sans Unicode" pitchFamily="34" charset="0"/>
              </a:rPr>
              <a:t>The Pillars of Democracy</a:t>
            </a:r>
          </a:p>
        </p:txBody>
      </p:sp>
      <p:sp>
        <p:nvSpPr>
          <p:cNvPr id="14339" name="Subtitle 4"/>
          <p:cNvSpPr txBox="1">
            <a:spLocks/>
          </p:cNvSpPr>
          <p:nvPr/>
        </p:nvSpPr>
        <p:spPr bwMode="auto">
          <a:xfrm>
            <a:off x="2438400" y="1752600"/>
            <a:ext cx="6553200" cy="4343400"/>
          </a:xfrm>
          <a:prstGeom prst="rect">
            <a:avLst/>
          </a:prstGeom>
          <a:noFill/>
          <a:ln w="9525">
            <a:noFill/>
            <a:miter lim="800000"/>
            <a:headEnd/>
            <a:tailEnd/>
          </a:ln>
        </p:spPr>
        <p:txBody>
          <a:bodyPr/>
          <a:lstStyle/>
          <a:p>
            <a:pPr marL="457200" indent="-457200">
              <a:spcBef>
                <a:spcPts val="600"/>
              </a:spcBef>
              <a:buClr>
                <a:schemeClr val="accent1"/>
              </a:buClr>
              <a:buSzPct val="70000"/>
              <a:buFont typeface="Century Schoolbook" pitchFamily="18" charset="0"/>
              <a:buAutoNum type="arabicPeriod"/>
            </a:pPr>
            <a:r>
              <a:rPr lang="en-US" sz="2800" b="1">
                <a:latin typeface="Lucida Sans Unicode" pitchFamily="34" charset="0"/>
                <a:cs typeface="Lucida Sans Unicode" pitchFamily="34" charset="0"/>
              </a:rPr>
              <a:t>Elections.</a:t>
            </a:r>
          </a:p>
          <a:p>
            <a:pPr marL="457200" indent="-457200">
              <a:spcBef>
                <a:spcPts val="600"/>
              </a:spcBef>
              <a:buClr>
                <a:schemeClr val="accent1"/>
              </a:buClr>
              <a:buSzPct val="70000"/>
              <a:buFont typeface="Century Schoolbook" pitchFamily="18" charset="0"/>
              <a:buAutoNum type="arabicPeriod"/>
            </a:pPr>
            <a:r>
              <a:rPr lang="en-US" sz="2800" b="1">
                <a:latin typeface="Lucida Sans Unicode" pitchFamily="34" charset="0"/>
                <a:cs typeface="Lucida Sans Unicode" pitchFamily="34" charset="0"/>
              </a:rPr>
              <a:t>Political tolerance.</a:t>
            </a:r>
          </a:p>
          <a:p>
            <a:pPr marL="457200" indent="-457200">
              <a:spcBef>
                <a:spcPts val="600"/>
              </a:spcBef>
              <a:buClr>
                <a:schemeClr val="accent1"/>
              </a:buClr>
              <a:buSzPct val="70000"/>
              <a:buFont typeface="Century Schoolbook" pitchFamily="18" charset="0"/>
              <a:buAutoNum type="arabicPeriod"/>
            </a:pPr>
            <a:r>
              <a:rPr lang="en-US" sz="2800" b="1">
                <a:latin typeface="Lucida Sans Unicode" pitchFamily="34" charset="0"/>
                <a:cs typeface="Lucida Sans Unicode" pitchFamily="34" charset="0"/>
              </a:rPr>
              <a:t>Rule of law.</a:t>
            </a:r>
          </a:p>
          <a:p>
            <a:pPr marL="457200" indent="-457200">
              <a:spcBef>
                <a:spcPts val="600"/>
              </a:spcBef>
              <a:buClr>
                <a:schemeClr val="accent1"/>
              </a:buClr>
              <a:buSzPct val="70000"/>
              <a:buFont typeface="Century Schoolbook" pitchFamily="18" charset="0"/>
              <a:buAutoNum type="arabicPeriod"/>
            </a:pPr>
            <a:r>
              <a:rPr lang="en-US" sz="2800" b="1">
                <a:latin typeface="Lucida Sans Unicode" pitchFamily="34" charset="0"/>
                <a:cs typeface="Lucida Sans Unicode" pitchFamily="34" charset="0"/>
              </a:rPr>
              <a:t>Freedom of expression.</a:t>
            </a:r>
          </a:p>
          <a:p>
            <a:pPr marL="457200" indent="-457200">
              <a:spcBef>
                <a:spcPts val="600"/>
              </a:spcBef>
              <a:buClr>
                <a:schemeClr val="accent1"/>
              </a:buClr>
              <a:buSzPct val="70000"/>
              <a:buFont typeface="Century Schoolbook" pitchFamily="18" charset="0"/>
              <a:buAutoNum type="arabicPeriod"/>
            </a:pPr>
            <a:r>
              <a:rPr lang="en-US" sz="2800" b="1">
                <a:latin typeface="Lucida Sans Unicode" pitchFamily="34" charset="0"/>
                <a:cs typeface="Lucida Sans Unicode" pitchFamily="34" charset="0"/>
              </a:rPr>
              <a:t>Accountability and transparency</a:t>
            </a:r>
          </a:p>
          <a:p>
            <a:pPr marL="457200" indent="-457200">
              <a:spcBef>
                <a:spcPts val="600"/>
              </a:spcBef>
              <a:buClr>
                <a:schemeClr val="accent1"/>
              </a:buClr>
              <a:buSzPct val="70000"/>
              <a:buFont typeface="Century Schoolbook" pitchFamily="18" charset="0"/>
              <a:buAutoNum type="arabicPeriod"/>
            </a:pPr>
            <a:r>
              <a:rPr lang="en-US" sz="2800" b="1">
                <a:latin typeface="Lucida Sans Unicode" pitchFamily="34" charset="0"/>
                <a:cs typeface="Lucida Sans Unicode" pitchFamily="34" charset="0"/>
              </a:rPr>
              <a:t>Decentralization</a:t>
            </a:r>
          </a:p>
          <a:p>
            <a:pPr marL="457200" indent="-457200">
              <a:spcBef>
                <a:spcPts val="600"/>
              </a:spcBef>
              <a:buClr>
                <a:schemeClr val="accent1"/>
              </a:buClr>
              <a:buSzPct val="70000"/>
              <a:buFont typeface="Century Schoolbook" pitchFamily="18" charset="0"/>
              <a:buAutoNum type="arabicPeriod"/>
            </a:pPr>
            <a:r>
              <a:rPr lang="en-US" sz="2800" b="1">
                <a:latin typeface="Lucida Sans Unicode" pitchFamily="34" charset="0"/>
                <a:cs typeface="Lucida Sans Unicode" pitchFamily="34" charset="0"/>
              </a:rPr>
              <a:t>Civil society</a:t>
            </a:r>
            <a:endParaRPr lang="en-US" sz="3200" b="1">
              <a:latin typeface="Lucida Sans Unicode" pitchFamily="34" charset="0"/>
              <a:cs typeface="Lucida Sans Unicode"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4"/>
          <p:cNvSpPr>
            <a:spLocks noGrp="1"/>
          </p:cNvSpPr>
          <p:nvPr>
            <p:ph type="subTitle" idx="1"/>
          </p:nvPr>
        </p:nvSpPr>
        <p:spPr>
          <a:xfrm>
            <a:off x="1752600" y="1524000"/>
            <a:ext cx="6629400" cy="762000"/>
          </a:xfrm>
        </p:spPr>
        <p:txBody>
          <a:bodyPr/>
          <a:lstStyle/>
          <a:p>
            <a:pPr eaLnBrk="1" hangingPunct="1"/>
            <a:r>
              <a:rPr lang="en-US" sz="3600" smtClean="0">
                <a:solidFill>
                  <a:schemeClr val="tx1"/>
                </a:solidFill>
                <a:latin typeface="Lucida Sans Unicode" pitchFamily="34" charset="0"/>
                <a:cs typeface="Lucida Sans Unicode" pitchFamily="34" charset="0"/>
              </a:rPr>
              <a:t>Characterstics of Democracy</a:t>
            </a:r>
          </a:p>
        </p:txBody>
      </p:sp>
      <p:sp>
        <p:nvSpPr>
          <p:cNvPr id="15363" name="Subtitle 4"/>
          <p:cNvSpPr txBox="1">
            <a:spLocks/>
          </p:cNvSpPr>
          <p:nvPr/>
        </p:nvSpPr>
        <p:spPr bwMode="auto">
          <a:xfrm>
            <a:off x="2362200" y="2438400"/>
            <a:ext cx="6705600" cy="3200400"/>
          </a:xfrm>
          <a:prstGeom prst="rect">
            <a:avLst/>
          </a:prstGeom>
          <a:noFill/>
          <a:ln w="9525">
            <a:noFill/>
            <a:miter lim="800000"/>
            <a:headEnd/>
            <a:tailEnd/>
          </a:ln>
        </p:spPr>
        <p:txBody>
          <a:bodyPr/>
          <a:lstStyle/>
          <a:p>
            <a:pPr>
              <a:spcBef>
                <a:spcPts val="600"/>
              </a:spcBef>
              <a:buClr>
                <a:schemeClr val="accent1"/>
              </a:buClr>
              <a:buSzPct val="70000"/>
              <a:buFont typeface="Wingdings" pitchFamily="2" charset="2"/>
              <a:buChar char="v"/>
            </a:pPr>
            <a:r>
              <a:rPr lang="en-US" sz="2400" b="1">
                <a:latin typeface="Lucida Sans Unicode" pitchFamily="34" charset="0"/>
                <a:cs typeface="Lucida Sans Unicode" pitchFamily="34" charset="0"/>
              </a:rPr>
              <a:t> Elected representative.</a:t>
            </a:r>
          </a:p>
          <a:p>
            <a:pPr>
              <a:spcBef>
                <a:spcPts val="600"/>
              </a:spcBef>
              <a:buClr>
                <a:schemeClr val="accent1"/>
              </a:buClr>
              <a:buSzPct val="70000"/>
              <a:buFont typeface="Wingdings" pitchFamily="2" charset="2"/>
              <a:buChar char="v"/>
            </a:pPr>
            <a:r>
              <a:rPr lang="en-US" sz="2400" b="1">
                <a:latin typeface="Lucida Sans Unicode" pitchFamily="34" charset="0"/>
                <a:cs typeface="Lucida Sans Unicode" pitchFamily="34" charset="0"/>
              </a:rPr>
              <a:t> </a:t>
            </a:r>
            <a:r>
              <a:rPr lang="en-US" sz="2200" b="1">
                <a:latin typeface="Lucida Sans Unicode" pitchFamily="34" charset="0"/>
                <a:cs typeface="Lucida Sans Unicode" pitchFamily="34" charset="0"/>
              </a:rPr>
              <a:t>Election are held to elect the representatives</a:t>
            </a:r>
          </a:p>
          <a:p>
            <a:pPr>
              <a:spcBef>
                <a:spcPts val="600"/>
              </a:spcBef>
              <a:buClr>
                <a:schemeClr val="accent1"/>
              </a:buClr>
              <a:buSzPct val="70000"/>
              <a:buFont typeface="Wingdings" pitchFamily="2" charset="2"/>
              <a:buChar char="v"/>
            </a:pPr>
            <a:r>
              <a:rPr lang="en-US" sz="2400" b="1">
                <a:latin typeface="Lucida Sans Unicode" pitchFamily="34" charset="0"/>
                <a:cs typeface="Lucida Sans Unicode" pitchFamily="34" charset="0"/>
              </a:rPr>
              <a:t> Civil Liberties</a:t>
            </a:r>
          </a:p>
          <a:p>
            <a:pPr>
              <a:spcBef>
                <a:spcPts val="600"/>
              </a:spcBef>
              <a:buClr>
                <a:schemeClr val="accent1"/>
              </a:buClr>
              <a:buSzPct val="70000"/>
              <a:buFont typeface="Wingdings" pitchFamily="2" charset="2"/>
              <a:buChar char="v"/>
            </a:pPr>
            <a:r>
              <a:rPr lang="en-US" sz="2400" b="1">
                <a:latin typeface="Lucida Sans Unicode" pitchFamily="34" charset="0"/>
                <a:cs typeface="Lucida Sans Unicode" pitchFamily="34" charset="0"/>
              </a:rPr>
              <a:t> Rule of Law</a:t>
            </a:r>
          </a:p>
          <a:p>
            <a:pPr>
              <a:spcBef>
                <a:spcPts val="600"/>
              </a:spcBef>
              <a:buClr>
                <a:schemeClr val="accent1"/>
              </a:buClr>
              <a:buSzPct val="70000"/>
              <a:buFont typeface="Wingdings" pitchFamily="2" charset="2"/>
              <a:buChar char="v"/>
            </a:pPr>
            <a:r>
              <a:rPr lang="en-US" sz="2400" b="1">
                <a:latin typeface="Lucida Sans Unicode" pitchFamily="34" charset="0"/>
                <a:cs typeface="Lucida Sans Unicode" pitchFamily="34" charset="0"/>
              </a:rPr>
              <a:t> Independent juduciary</a:t>
            </a:r>
          </a:p>
          <a:p>
            <a:pPr>
              <a:spcBef>
                <a:spcPts val="600"/>
              </a:spcBef>
              <a:buClr>
                <a:schemeClr val="accent1"/>
              </a:buClr>
              <a:buSzPct val="70000"/>
              <a:buFont typeface="Wingdings" pitchFamily="2" charset="2"/>
              <a:buChar char="v"/>
            </a:pPr>
            <a:r>
              <a:rPr lang="en-US" sz="2400" b="1">
                <a:latin typeface="Lucida Sans Unicode" pitchFamily="34" charset="0"/>
                <a:cs typeface="Lucida Sans Unicode" pitchFamily="34" charset="0"/>
              </a:rPr>
              <a:t> Organised Oposition party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ubtitle 4"/>
          <p:cNvSpPr>
            <a:spLocks noGrp="1"/>
          </p:cNvSpPr>
          <p:nvPr>
            <p:ph type="subTitle" idx="1"/>
          </p:nvPr>
        </p:nvSpPr>
        <p:spPr>
          <a:xfrm>
            <a:off x="1905000" y="609600"/>
            <a:ext cx="6172200" cy="762000"/>
          </a:xfrm>
        </p:spPr>
        <p:txBody>
          <a:bodyPr/>
          <a:lstStyle/>
          <a:p>
            <a:pPr eaLnBrk="1" hangingPunct="1"/>
            <a:r>
              <a:rPr lang="en-US" sz="3600" smtClean="0">
                <a:solidFill>
                  <a:schemeClr val="tx1"/>
                </a:solidFill>
                <a:latin typeface="Lucida Sans Unicode" pitchFamily="34" charset="0"/>
                <a:cs typeface="Lucida Sans Unicode" pitchFamily="34" charset="0"/>
              </a:rPr>
              <a:t>Democracy Index</a:t>
            </a:r>
          </a:p>
        </p:txBody>
      </p:sp>
      <p:pic>
        <p:nvPicPr>
          <p:cNvPr id="16387" name="Picture 6" descr="https://upload.wikimedia.org/wikipedia/commons/thumb/a/ae/Democracy_Index_2018.png/433px-Democracy_Index_2018.png">
            <a:hlinkClick r:id="rId2"/>
          </p:cNvPr>
          <p:cNvPicPr>
            <a:picLocks noChangeAspect="1" noChangeArrowheads="1"/>
          </p:cNvPicPr>
          <p:nvPr/>
        </p:nvPicPr>
        <p:blipFill>
          <a:blip r:embed="rId3"/>
          <a:srcRect/>
          <a:stretch>
            <a:fillRect/>
          </a:stretch>
        </p:blipFill>
        <p:spPr bwMode="auto">
          <a:xfrm>
            <a:off x="2438400" y="1295400"/>
            <a:ext cx="5919788" cy="3213100"/>
          </a:xfrm>
          <a:prstGeom prst="rect">
            <a:avLst/>
          </a:prstGeom>
          <a:noFill/>
          <a:ln w="9525">
            <a:noFill/>
            <a:miter lim="800000"/>
            <a:headEnd/>
            <a:tailEnd/>
          </a:ln>
        </p:spPr>
      </p:pic>
      <p:graphicFrame>
        <p:nvGraphicFramePr>
          <p:cNvPr id="8" name="Table 7"/>
          <p:cNvGraphicFramePr>
            <a:graphicFrameLocks noGrp="1"/>
          </p:cNvGraphicFramePr>
          <p:nvPr/>
        </p:nvGraphicFramePr>
        <p:xfrm>
          <a:off x="2667000" y="5208588"/>
          <a:ext cx="6037068" cy="1191696"/>
        </p:xfrm>
        <a:graphic>
          <a:graphicData uri="http://schemas.openxmlformats.org/drawingml/2006/table">
            <a:tbl>
              <a:tblPr/>
              <a:tblGrid>
                <a:gridCol w="1509267"/>
                <a:gridCol w="1509267"/>
                <a:gridCol w="1509267"/>
                <a:gridCol w="1509267"/>
              </a:tblGrid>
              <a:tr h="1191696">
                <a:tc>
                  <a:txBody>
                    <a:bodyPr/>
                    <a:lstStyle/>
                    <a:p>
                      <a:pPr marL="0" marR="0">
                        <a:lnSpc>
                          <a:spcPct val="107000"/>
                        </a:lnSpc>
                        <a:spcBef>
                          <a:spcPts val="0"/>
                        </a:spcBef>
                        <a:spcAft>
                          <a:spcPts val="0"/>
                        </a:spcAft>
                      </a:pPr>
                      <a:r>
                        <a:rPr lang="en-US" sz="1500" b="1" dirty="0">
                          <a:latin typeface="inherit"/>
                          <a:ea typeface="Times New Roman"/>
                          <a:cs typeface="Times New Roman"/>
                        </a:rPr>
                        <a:t>Full democracies</a:t>
                      </a:r>
                      <a:endParaRPr lang="en-US" sz="1600" dirty="0">
                        <a:latin typeface="Calibri"/>
                        <a:ea typeface="Calibri"/>
                        <a:cs typeface="Times New Roman"/>
                      </a:endParaRPr>
                    </a:p>
                    <a:p>
                      <a:pPr marL="0" marR="0" fontAlgn="base">
                        <a:lnSpc>
                          <a:spcPct val="107000"/>
                        </a:lnSpc>
                        <a:spcBef>
                          <a:spcPts val="0"/>
                        </a:spcBef>
                        <a:spcAft>
                          <a:spcPts val="0"/>
                        </a:spcAft>
                      </a:pPr>
                      <a:r>
                        <a:rPr lang="en-US" sz="1500" dirty="0">
                          <a:solidFill>
                            <a:srgbClr val="000000"/>
                          </a:solidFill>
                          <a:latin typeface="inherit"/>
                          <a:ea typeface="Times New Roman"/>
                          <a:cs typeface="Times New Roman"/>
                        </a:rPr>
                        <a:t> </a:t>
                      </a:r>
                      <a:r>
                        <a:rPr lang="en-US" sz="1500" dirty="0">
                          <a:latin typeface="inherit"/>
                          <a:ea typeface="Times New Roman"/>
                          <a:cs typeface="Times New Roman"/>
                        </a:rPr>
                        <a:t> 9.01–10</a:t>
                      </a:r>
                      <a:endParaRPr lang="en-US" sz="1600" dirty="0">
                        <a:latin typeface="Calibri"/>
                        <a:ea typeface="Calibri"/>
                        <a:cs typeface="Times New Roman"/>
                      </a:endParaRPr>
                    </a:p>
                    <a:p>
                      <a:pPr marL="0" marR="0" fontAlgn="base">
                        <a:lnSpc>
                          <a:spcPct val="107000"/>
                        </a:lnSpc>
                        <a:spcBef>
                          <a:spcPts val="0"/>
                        </a:spcBef>
                        <a:spcAft>
                          <a:spcPts val="0"/>
                        </a:spcAft>
                      </a:pPr>
                      <a:r>
                        <a:rPr lang="en-US" sz="1500" dirty="0">
                          <a:solidFill>
                            <a:srgbClr val="000000"/>
                          </a:solidFill>
                          <a:latin typeface="inherit"/>
                          <a:ea typeface="Times New Roman"/>
                          <a:cs typeface="Times New Roman"/>
                        </a:rPr>
                        <a:t> </a:t>
                      </a:r>
                      <a:r>
                        <a:rPr lang="en-US" sz="1500" dirty="0">
                          <a:latin typeface="inherit"/>
                          <a:ea typeface="Times New Roman"/>
                          <a:cs typeface="Times New Roman"/>
                        </a:rPr>
                        <a:t> 8.01–9</a:t>
                      </a:r>
                      <a:endParaRPr lang="en-US" sz="1600" dirty="0">
                        <a:latin typeface="Calibri"/>
                        <a:ea typeface="Calibri"/>
                        <a:cs typeface="Times New Roman"/>
                      </a:endParaRPr>
                    </a:p>
                  </a:txBody>
                  <a:tcPr marL="0" marR="0" marT="0" marB="0">
                    <a:lnL>
                      <a:noFill/>
                    </a:lnL>
                    <a:lnR>
                      <a:noFill/>
                    </a:lnR>
                    <a:lnT>
                      <a:noFill/>
                    </a:lnT>
                    <a:lnB>
                      <a:noFill/>
                    </a:lnB>
                  </a:tcPr>
                </a:tc>
                <a:tc>
                  <a:txBody>
                    <a:bodyPr/>
                    <a:lstStyle/>
                    <a:p>
                      <a:pPr marL="0" marR="0">
                        <a:lnSpc>
                          <a:spcPct val="107000"/>
                        </a:lnSpc>
                        <a:spcBef>
                          <a:spcPts val="0"/>
                        </a:spcBef>
                        <a:spcAft>
                          <a:spcPts val="0"/>
                        </a:spcAft>
                      </a:pPr>
                      <a:r>
                        <a:rPr lang="en-US" sz="1500" b="1" dirty="0" smtClean="0">
                          <a:latin typeface="inherit"/>
                          <a:ea typeface="Times New Roman"/>
                          <a:cs typeface="Times New Roman"/>
                        </a:rPr>
                        <a:t>Flawed    democracies</a:t>
                      </a:r>
                      <a:endParaRPr lang="en-US" sz="1600" dirty="0">
                        <a:latin typeface="Calibri"/>
                        <a:ea typeface="Calibri"/>
                        <a:cs typeface="Times New Roman"/>
                      </a:endParaRPr>
                    </a:p>
                    <a:p>
                      <a:pPr marL="0" marR="0" fontAlgn="base">
                        <a:lnSpc>
                          <a:spcPct val="107000"/>
                        </a:lnSpc>
                        <a:spcBef>
                          <a:spcPts val="0"/>
                        </a:spcBef>
                        <a:spcAft>
                          <a:spcPts val="0"/>
                        </a:spcAft>
                      </a:pPr>
                      <a:r>
                        <a:rPr lang="en-US" sz="1500" dirty="0">
                          <a:solidFill>
                            <a:srgbClr val="000000"/>
                          </a:solidFill>
                          <a:latin typeface="inherit"/>
                          <a:ea typeface="Times New Roman"/>
                          <a:cs typeface="Times New Roman"/>
                        </a:rPr>
                        <a:t> </a:t>
                      </a:r>
                      <a:r>
                        <a:rPr lang="en-US" sz="1500" dirty="0">
                          <a:latin typeface="inherit"/>
                          <a:ea typeface="Times New Roman"/>
                          <a:cs typeface="Times New Roman"/>
                        </a:rPr>
                        <a:t> 7.01–8</a:t>
                      </a:r>
                      <a:endParaRPr lang="en-US" sz="1600" dirty="0">
                        <a:latin typeface="Calibri"/>
                        <a:ea typeface="Calibri"/>
                        <a:cs typeface="Times New Roman"/>
                      </a:endParaRPr>
                    </a:p>
                    <a:p>
                      <a:pPr marL="0" marR="0" fontAlgn="base">
                        <a:lnSpc>
                          <a:spcPct val="107000"/>
                        </a:lnSpc>
                        <a:spcBef>
                          <a:spcPts val="0"/>
                        </a:spcBef>
                        <a:spcAft>
                          <a:spcPts val="0"/>
                        </a:spcAft>
                      </a:pPr>
                      <a:r>
                        <a:rPr lang="en-US" sz="1500" dirty="0">
                          <a:solidFill>
                            <a:srgbClr val="000000"/>
                          </a:solidFill>
                          <a:latin typeface="inherit"/>
                          <a:ea typeface="Times New Roman"/>
                          <a:cs typeface="Times New Roman"/>
                        </a:rPr>
                        <a:t> </a:t>
                      </a:r>
                      <a:r>
                        <a:rPr lang="en-US" sz="1500" dirty="0">
                          <a:latin typeface="inherit"/>
                          <a:ea typeface="Times New Roman"/>
                          <a:cs typeface="Times New Roman"/>
                        </a:rPr>
                        <a:t> 6.01–7</a:t>
                      </a:r>
                      <a:endParaRPr lang="en-US" sz="1600" dirty="0">
                        <a:latin typeface="Calibri"/>
                        <a:ea typeface="Calibri"/>
                        <a:cs typeface="Times New Roman"/>
                      </a:endParaRPr>
                    </a:p>
                  </a:txBody>
                  <a:tcPr marL="0" marR="0" marT="0" marB="0">
                    <a:lnL>
                      <a:noFill/>
                    </a:lnL>
                    <a:lnR>
                      <a:noFill/>
                    </a:lnR>
                    <a:lnT>
                      <a:noFill/>
                    </a:lnT>
                    <a:lnB>
                      <a:noFill/>
                    </a:lnB>
                  </a:tcPr>
                </a:tc>
                <a:tc>
                  <a:txBody>
                    <a:bodyPr/>
                    <a:lstStyle/>
                    <a:p>
                      <a:pPr marL="0" marR="0">
                        <a:lnSpc>
                          <a:spcPct val="107000"/>
                        </a:lnSpc>
                        <a:spcBef>
                          <a:spcPts val="0"/>
                        </a:spcBef>
                        <a:spcAft>
                          <a:spcPts val="0"/>
                        </a:spcAft>
                      </a:pPr>
                      <a:r>
                        <a:rPr lang="en-US" sz="1500" b="1" dirty="0">
                          <a:latin typeface="inherit"/>
                          <a:ea typeface="Times New Roman"/>
                          <a:cs typeface="Times New Roman"/>
                        </a:rPr>
                        <a:t>Hybrid regimes</a:t>
                      </a:r>
                      <a:endParaRPr lang="en-US" sz="1600" dirty="0">
                        <a:latin typeface="Calibri"/>
                        <a:ea typeface="Calibri"/>
                        <a:cs typeface="Times New Roman"/>
                      </a:endParaRPr>
                    </a:p>
                    <a:p>
                      <a:pPr marL="0" marR="0" fontAlgn="base">
                        <a:lnSpc>
                          <a:spcPct val="107000"/>
                        </a:lnSpc>
                        <a:spcBef>
                          <a:spcPts val="0"/>
                        </a:spcBef>
                        <a:spcAft>
                          <a:spcPts val="0"/>
                        </a:spcAft>
                      </a:pPr>
                      <a:r>
                        <a:rPr lang="en-US" sz="1500" dirty="0">
                          <a:solidFill>
                            <a:srgbClr val="000000"/>
                          </a:solidFill>
                          <a:latin typeface="inherit"/>
                          <a:ea typeface="Times New Roman"/>
                          <a:cs typeface="Times New Roman"/>
                        </a:rPr>
                        <a:t> </a:t>
                      </a:r>
                      <a:r>
                        <a:rPr lang="en-US" sz="1500" dirty="0">
                          <a:latin typeface="inherit"/>
                          <a:ea typeface="Times New Roman"/>
                          <a:cs typeface="Times New Roman"/>
                        </a:rPr>
                        <a:t> 5.01–6</a:t>
                      </a:r>
                      <a:endParaRPr lang="en-US" sz="1600" dirty="0">
                        <a:latin typeface="Calibri"/>
                        <a:ea typeface="Calibri"/>
                        <a:cs typeface="Times New Roman"/>
                      </a:endParaRPr>
                    </a:p>
                    <a:p>
                      <a:pPr marL="0" marR="0" fontAlgn="base">
                        <a:lnSpc>
                          <a:spcPct val="107000"/>
                        </a:lnSpc>
                        <a:spcBef>
                          <a:spcPts val="0"/>
                        </a:spcBef>
                        <a:spcAft>
                          <a:spcPts val="0"/>
                        </a:spcAft>
                      </a:pPr>
                      <a:r>
                        <a:rPr lang="en-US" sz="1500" dirty="0">
                          <a:solidFill>
                            <a:srgbClr val="000000"/>
                          </a:solidFill>
                          <a:latin typeface="inherit"/>
                          <a:ea typeface="Times New Roman"/>
                          <a:cs typeface="Times New Roman"/>
                        </a:rPr>
                        <a:t> </a:t>
                      </a:r>
                      <a:r>
                        <a:rPr lang="en-US" sz="1500" dirty="0">
                          <a:latin typeface="inherit"/>
                          <a:ea typeface="Times New Roman"/>
                          <a:cs typeface="Times New Roman"/>
                        </a:rPr>
                        <a:t> 4.01–5</a:t>
                      </a:r>
                      <a:endParaRPr lang="en-US" sz="1600" dirty="0">
                        <a:latin typeface="Calibri"/>
                        <a:ea typeface="Calibri"/>
                        <a:cs typeface="Times New Roman"/>
                      </a:endParaRPr>
                    </a:p>
                  </a:txBody>
                  <a:tcPr marL="0" marR="0" marT="0" marB="0">
                    <a:lnL>
                      <a:noFill/>
                    </a:lnL>
                    <a:lnR>
                      <a:noFill/>
                    </a:lnR>
                    <a:lnT>
                      <a:noFill/>
                    </a:lnT>
                    <a:lnB>
                      <a:noFill/>
                    </a:lnB>
                  </a:tcPr>
                </a:tc>
                <a:tc>
                  <a:txBody>
                    <a:bodyPr/>
                    <a:lstStyle/>
                    <a:p>
                      <a:pPr marL="0" marR="0">
                        <a:lnSpc>
                          <a:spcPct val="107000"/>
                        </a:lnSpc>
                        <a:spcBef>
                          <a:spcPts val="0"/>
                        </a:spcBef>
                        <a:spcAft>
                          <a:spcPts val="0"/>
                        </a:spcAft>
                      </a:pPr>
                      <a:r>
                        <a:rPr lang="en-US" sz="1400" b="1" dirty="0">
                          <a:latin typeface="inherit"/>
                          <a:ea typeface="Times New Roman"/>
                          <a:cs typeface="Times New Roman"/>
                        </a:rPr>
                        <a:t>Authoritarian regimes</a:t>
                      </a:r>
                      <a:endParaRPr lang="en-US" sz="1400" dirty="0">
                        <a:latin typeface="Calibri"/>
                        <a:ea typeface="Calibri"/>
                        <a:cs typeface="Times New Roman"/>
                      </a:endParaRPr>
                    </a:p>
                    <a:p>
                      <a:pPr marL="0" marR="0" fontAlgn="base">
                        <a:lnSpc>
                          <a:spcPct val="107000"/>
                        </a:lnSpc>
                        <a:spcBef>
                          <a:spcPts val="0"/>
                        </a:spcBef>
                        <a:spcAft>
                          <a:spcPts val="0"/>
                        </a:spcAft>
                      </a:pPr>
                      <a:r>
                        <a:rPr lang="en-US" sz="1500" dirty="0">
                          <a:solidFill>
                            <a:srgbClr val="000000"/>
                          </a:solidFill>
                          <a:latin typeface="inherit"/>
                          <a:ea typeface="Times New Roman"/>
                          <a:cs typeface="Times New Roman"/>
                        </a:rPr>
                        <a:t> </a:t>
                      </a:r>
                      <a:r>
                        <a:rPr lang="en-US" sz="1500" dirty="0">
                          <a:latin typeface="inherit"/>
                          <a:ea typeface="Times New Roman"/>
                          <a:cs typeface="Times New Roman"/>
                        </a:rPr>
                        <a:t> 3.01–4</a:t>
                      </a:r>
                      <a:endParaRPr lang="en-US" sz="1600" dirty="0">
                        <a:latin typeface="Calibri"/>
                        <a:ea typeface="Calibri"/>
                        <a:cs typeface="Times New Roman"/>
                      </a:endParaRPr>
                    </a:p>
                    <a:p>
                      <a:pPr marL="0" marR="0" fontAlgn="base">
                        <a:lnSpc>
                          <a:spcPct val="107000"/>
                        </a:lnSpc>
                        <a:spcBef>
                          <a:spcPts val="0"/>
                        </a:spcBef>
                        <a:spcAft>
                          <a:spcPts val="0"/>
                        </a:spcAft>
                      </a:pPr>
                      <a:r>
                        <a:rPr lang="en-US" sz="1500" dirty="0">
                          <a:solidFill>
                            <a:srgbClr val="000000"/>
                          </a:solidFill>
                          <a:latin typeface="inherit"/>
                          <a:ea typeface="Times New Roman"/>
                          <a:cs typeface="Times New Roman"/>
                        </a:rPr>
                        <a:t> </a:t>
                      </a:r>
                      <a:r>
                        <a:rPr lang="en-US" sz="1500" dirty="0">
                          <a:latin typeface="inherit"/>
                          <a:ea typeface="Times New Roman"/>
                          <a:cs typeface="Times New Roman"/>
                        </a:rPr>
                        <a:t> 2.01–3</a:t>
                      </a:r>
                      <a:endParaRPr lang="en-US" sz="1600" dirty="0">
                        <a:latin typeface="Calibri"/>
                        <a:ea typeface="Calibri"/>
                        <a:cs typeface="Times New Roman"/>
                      </a:endParaRPr>
                    </a:p>
                    <a:p>
                      <a:pPr marL="0" marR="0" fontAlgn="base">
                        <a:lnSpc>
                          <a:spcPct val="107000"/>
                        </a:lnSpc>
                        <a:spcBef>
                          <a:spcPts val="0"/>
                        </a:spcBef>
                        <a:spcAft>
                          <a:spcPts val="0"/>
                        </a:spcAft>
                      </a:pPr>
                      <a:r>
                        <a:rPr lang="en-US" sz="1500" dirty="0">
                          <a:solidFill>
                            <a:srgbClr val="000000"/>
                          </a:solidFill>
                          <a:latin typeface="inherit"/>
                          <a:ea typeface="Times New Roman"/>
                          <a:cs typeface="Times New Roman"/>
                        </a:rPr>
                        <a:t> </a:t>
                      </a:r>
                      <a:r>
                        <a:rPr lang="en-US" sz="1500" dirty="0">
                          <a:latin typeface="inherit"/>
                          <a:ea typeface="Times New Roman"/>
                          <a:cs typeface="Times New Roman"/>
                        </a:rPr>
                        <a:t> 0–2</a:t>
                      </a:r>
                      <a:endParaRPr lang="en-US" sz="1600" dirty="0">
                        <a:latin typeface="Calibri"/>
                        <a:ea typeface="Calibri"/>
                        <a:cs typeface="Times New Roman"/>
                      </a:endParaRPr>
                    </a:p>
                  </a:txBody>
                  <a:tcPr marL="0" marR="0" marT="0" marB="0">
                    <a:lnL>
                      <a:noFill/>
                    </a:lnL>
                    <a:lnR>
                      <a:noFill/>
                    </a:lnR>
                    <a:lnT>
                      <a:noFill/>
                    </a:lnT>
                    <a:lnB>
                      <a:noFill/>
                    </a:lnB>
                  </a:tcPr>
                </a:tc>
              </a:tr>
            </a:tbl>
          </a:graphicData>
        </a:graphic>
      </p:graphicFrame>
      <p:sp>
        <p:nvSpPr>
          <p:cNvPr id="9" name="Rectangle 8"/>
          <p:cNvSpPr/>
          <p:nvPr/>
        </p:nvSpPr>
        <p:spPr>
          <a:xfrm>
            <a:off x="2644775" y="5483225"/>
            <a:ext cx="76200" cy="152400"/>
          </a:xfrm>
          <a:prstGeom prst="rect">
            <a:avLst/>
          </a:prstGeom>
          <a:solidFill>
            <a:srgbClr val="0082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2644775" y="5695950"/>
            <a:ext cx="76200" cy="152400"/>
          </a:xfrm>
          <a:prstGeom prst="rect">
            <a:avLst/>
          </a:prstGeom>
          <a:solidFill>
            <a:srgbClr val="0DB3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4144963" y="5734050"/>
            <a:ext cx="76200" cy="152400"/>
          </a:xfrm>
          <a:prstGeom prst="rect">
            <a:avLst/>
          </a:prstGeom>
          <a:solidFill>
            <a:srgbClr val="0DB3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4144963" y="5946775"/>
            <a:ext cx="76200" cy="152400"/>
          </a:xfrm>
          <a:prstGeom prst="rect">
            <a:avLst/>
          </a:prstGeom>
          <a:solidFill>
            <a:srgbClr val="34B1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638800" y="5505450"/>
            <a:ext cx="76200" cy="152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5638800" y="5718175"/>
            <a:ext cx="76200" cy="152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7162800" y="5703888"/>
            <a:ext cx="76200" cy="152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7162800" y="5940425"/>
            <a:ext cx="76200" cy="152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7162800" y="6169025"/>
            <a:ext cx="76200" cy="152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Connector 20"/>
          <p:cNvCxnSpPr/>
          <p:nvPr/>
        </p:nvCxnSpPr>
        <p:spPr>
          <a:xfrm rot="5400000">
            <a:off x="3543301" y="5753100"/>
            <a:ext cx="9906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991894" y="5752306"/>
            <a:ext cx="990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439694" y="5828506"/>
            <a:ext cx="1143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05" name="TextBox 25"/>
          <p:cNvSpPr txBox="1">
            <a:spLocks noChangeArrowheads="1"/>
          </p:cNvSpPr>
          <p:nvPr/>
        </p:nvSpPr>
        <p:spPr bwMode="auto">
          <a:xfrm>
            <a:off x="2819400" y="4495800"/>
            <a:ext cx="5867400" cy="584200"/>
          </a:xfrm>
          <a:prstGeom prst="rect">
            <a:avLst/>
          </a:prstGeom>
          <a:noFill/>
          <a:ln w="9525">
            <a:noFill/>
            <a:miter lim="800000"/>
            <a:headEnd/>
            <a:tailEnd/>
          </a:ln>
        </p:spPr>
        <p:txBody>
          <a:bodyPr>
            <a:spAutoFit/>
          </a:bodyPr>
          <a:lstStyle/>
          <a:p>
            <a:r>
              <a:rPr lang="en-US" sz="1400" b="1"/>
              <a:t>The </a:t>
            </a:r>
            <a:r>
              <a:rPr lang="en-US" sz="1400" b="1">
                <a:hlinkClick r:id="rId4" tooltip="Economist Intelligence Unit"/>
              </a:rPr>
              <a:t>Economist Intelligence Unit</a:t>
            </a:r>
            <a:r>
              <a:rPr lang="en-US" sz="1400" b="1"/>
              <a:t> Democracy Index map for 2018.</a:t>
            </a:r>
            <a:endParaRPr lang="en-US" sz="1400"/>
          </a:p>
          <a:p>
            <a:endParaRPr lang="en-US"/>
          </a:p>
        </p:txBody>
      </p:sp>
    </p:spTree>
  </p:cSld>
  <p:clrMapOvr>
    <a:masterClrMapping/>
  </p:clrMapOvr>
  <p:transition>
    <p:zoom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Oriel</Template>
  <TotalTime>5030</TotalTime>
  <Words>696</Words>
  <Application>Microsoft Office PowerPoint</Application>
  <PresentationFormat>On-screen Show (4:3)</PresentationFormat>
  <Paragraphs>148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Oriel</vt:lpstr>
      <vt:lpstr>Slide 1</vt:lpstr>
      <vt:lpstr>Slide 2</vt:lpstr>
      <vt:lpstr>DEMOCRACY</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Computer Future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DEMOCRACY</dc:title>
  <dc:creator>pc</dc:creator>
  <cp:lastModifiedBy>pc</cp:lastModifiedBy>
  <cp:revision>69</cp:revision>
  <dcterms:created xsi:type="dcterms:W3CDTF">2019-11-02T16:09:56Z</dcterms:created>
  <dcterms:modified xsi:type="dcterms:W3CDTF">2020-05-02T04:21:36Z</dcterms:modified>
</cp:coreProperties>
</file>