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1" r:id="rId4"/>
    <p:sldId id="270" r:id="rId5"/>
    <p:sldId id="262" r:id="rId6"/>
    <p:sldId id="260" r:id="rId7"/>
    <p:sldId id="263" r:id="rId8"/>
    <p:sldId id="264" r:id="rId9"/>
    <p:sldId id="265" r:id="rId10"/>
    <p:sldId id="261" r:id="rId11"/>
    <p:sldId id="257" r:id="rId12"/>
    <p:sldId id="258" r:id="rId13"/>
    <p:sldId id="259" r:id="rId14"/>
    <p:sldId id="266" r:id="rId15"/>
    <p:sldId id="267"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11" autoAdjust="0"/>
    <p:restoredTop sz="94660"/>
  </p:normalViewPr>
  <p:slideViewPr>
    <p:cSldViewPr snapToGrid="0">
      <p:cViewPr varScale="1">
        <p:scale>
          <a:sx n="70" d="100"/>
          <a:sy n="70" d="100"/>
        </p:scale>
        <p:origin x="168" y="5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Frame 7"/>
          <p:cNvSpPr/>
          <p:nvPr userDrawn="1"/>
        </p:nvSpPr>
        <p:spPr>
          <a:xfrm>
            <a:off x="0" y="0"/>
            <a:ext cx="12192000" cy="6858000"/>
          </a:xfrm>
          <a:prstGeom prst="frame">
            <a:avLst>
              <a:gd name="adj1" fmla="val 5833"/>
            </a:avLst>
          </a:prstGeom>
          <a:solidFill>
            <a:srgbClr val="333300"/>
          </a:solidFill>
          <a:ln>
            <a:solidFill>
              <a:schemeClr val="accent5">
                <a:lumMod val="50000"/>
              </a:schemeClr>
            </a:solidFill>
            <a:prstDash val="dash"/>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902759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630E48-E102-45F7-A497-1B4E53FED7D3}"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1D114-A69D-453A-9E39-E1806F77416F}" type="slidenum">
              <a:rPr lang="en-US" smtClean="0"/>
              <a:t>‹#›</a:t>
            </a:fld>
            <a:endParaRPr lang="en-US"/>
          </a:p>
        </p:txBody>
      </p:sp>
    </p:spTree>
    <p:extLst>
      <p:ext uri="{BB962C8B-B14F-4D97-AF65-F5344CB8AC3E}">
        <p14:creationId xmlns:p14="http://schemas.microsoft.com/office/powerpoint/2010/main" val="506566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630E48-E102-45F7-A497-1B4E53FED7D3}"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1D114-A69D-453A-9E39-E1806F77416F}" type="slidenum">
              <a:rPr lang="en-US" smtClean="0"/>
              <a:t>‹#›</a:t>
            </a:fld>
            <a:endParaRPr lang="en-US"/>
          </a:p>
        </p:txBody>
      </p:sp>
    </p:spTree>
    <p:extLst>
      <p:ext uri="{BB962C8B-B14F-4D97-AF65-F5344CB8AC3E}">
        <p14:creationId xmlns:p14="http://schemas.microsoft.com/office/powerpoint/2010/main" val="192873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630E48-E102-45F7-A497-1B4E53FED7D3}"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1D114-A69D-453A-9E39-E1806F77416F}" type="slidenum">
              <a:rPr lang="en-US" smtClean="0"/>
              <a:t>‹#›</a:t>
            </a:fld>
            <a:endParaRPr lang="en-US"/>
          </a:p>
        </p:txBody>
      </p:sp>
    </p:spTree>
    <p:extLst>
      <p:ext uri="{BB962C8B-B14F-4D97-AF65-F5344CB8AC3E}">
        <p14:creationId xmlns:p14="http://schemas.microsoft.com/office/powerpoint/2010/main" val="644470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630E48-E102-45F7-A497-1B4E53FED7D3}"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1D114-A69D-453A-9E39-E1806F77416F}" type="slidenum">
              <a:rPr lang="en-US" smtClean="0"/>
              <a:t>‹#›</a:t>
            </a:fld>
            <a:endParaRPr lang="en-US"/>
          </a:p>
        </p:txBody>
      </p:sp>
    </p:spTree>
    <p:extLst>
      <p:ext uri="{BB962C8B-B14F-4D97-AF65-F5344CB8AC3E}">
        <p14:creationId xmlns:p14="http://schemas.microsoft.com/office/powerpoint/2010/main" val="2970000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630E48-E102-45F7-A497-1B4E53FED7D3}"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1D114-A69D-453A-9E39-E1806F77416F}" type="slidenum">
              <a:rPr lang="en-US" smtClean="0"/>
              <a:t>‹#›</a:t>
            </a:fld>
            <a:endParaRPr lang="en-US"/>
          </a:p>
        </p:txBody>
      </p:sp>
    </p:spTree>
    <p:extLst>
      <p:ext uri="{BB962C8B-B14F-4D97-AF65-F5344CB8AC3E}">
        <p14:creationId xmlns:p14="http://schemas.microsoft.com/office/powerpoint/2010/main" val="2991623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630E48-E102-45F7-A497-1B4E53FED7D3}" type="datetimeFigureOut">
              <a:rPr lang="en-US" smtClean="0"/>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31D114-A69D-453A-9E39-E1806F77416F}" type="slidenum">
              <a:rPr lang="en-US" smtClean="0"/>
              <a:t>‹#›</a:t>
            </a:fld>
            <a:endParaRPr lang="en-US"/>
          </a:p>
        </p:txBody>
      </p:sp>
    </p:spTree>
    <p:extLst>
      <p:ext uri="{BB962C8B-B14F-4D97-AF65-F5344CB8AC3E}">
        <p14:creationId xmlns:p14="http://schemas.microsoft.com/office/powerpoint/2010/main" val="1500393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630E48-E102-45F7-A497-1B4E53FED7D3}" type="datetimeFigureOut">
              <a:rPr lang="en-US" smtClean="0"/>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31D114-A69D-453A-9E39-E1806F77416F}" type="slidenum">
              <a:rPr lang="en-US" smtClean="0"/>
              <a:t>‹#›</a:t>
            </a:fld>
            <a:endParaRPr lang="en-US"/>
          </a:p>
        </p:txBody>
      </p:sp>
    </p:spTree>
    <p:extLst>
      <p:ext uri="{BB962C8B-B14F-4D97-AF65-F5344CB8AC3E}">
        <p14:creationId xmlns:p14="http://schemas.microsoft.com/office/powerpoint/2010/main" val="2800048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630E48-E102-45F7-A497-1B4E53FED7D3}" type="datetimeFigureOut">
              <a:rPr lang="en-US" smtClean="0"/>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1D114-A69D-453A-9E39-E1806F77416F}" type="slidenum">
              <a:rPr lang="en-US" smtClean="0"/>
              <a:t>‹#›</a:t>
            </a:fld>
            <a:endParaRPr lang="en-US"/>
          </a:p>
        </p:txBody>
      </p:sp>
    </p:spTree>
    <p:extLst>
      <p:ext uri="{BB962C8B-B14F-4D97-AF65-F5344CB8AC3E}">
        <p14:creationId xmlns:p14="http://schemas.microsoft.com/office/powerpoint/2010/main" val="3360104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630E48-E102-45F7-A497-1B4E53FED7D3}"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1D114-A69D-453A-9E39-E1806F77416F}" type="slidenum">
              <a:rPr lang="en-US" smtClean="0"/>
              <a:t>‹#›</a:t>
            </a:fld>
            <a:endParaRPr lang="en-US"/>
          </a:p>
        </p:txBody>
      </p:sp>
    </p:spTree>
    <p:extLst>
      <p:ext uri="{BB962C8B-B14F-4D97-AF65-F5344CB8AC3E}">
        <p14:creationId xmlns:p14="http://schemas.microsoft.com/office/powerpoint/2010/main" val="2275434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630E48-E102-45F7-A497-1B4E53FED7D3}"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1D114-A69D-453A-9E39-E1806F77416F}" type="slidenum">
              <a:rPr lang="en-US" smtClean="0"/>
              <a:t>‹#›</a:t>
            </a:fld>
            <a:endParaRPr lang="en-US"/>
          </a:p>
        </p:txBody>
      </p:sp>
    </p:spTree>
    <p:extLst>
      <p:ext uri="{BB962C8B-B14F-4D97-AF65-F5344CB8AC3E}">
        <p14:creationId xmlns:p14="http://schemas.microsoft.com/office/powerpoint/2010/main" val="415073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630E48-E102-45F7-A497-1B4E53FED7D3}" type="datetimeFigureOut">
              <a:rPr lang="en-US" smtClean="0"/>
              <a:t>5/20/2020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1D114-A69D-453A-9E39-E1806F77416F}" type="slidenum">
              <a:rPr lang="en-US" smtClean="0"/>
              <a:t>‹#›</a:t>
            </a:fld>
            <a:endParaRPr lang="en-US"/>
          </a:p>
        </p:txBody>
      </p:sp>
    </p:spTree>
    <p:extLst>
      <p:ext uri="{BB962C8B-B14F-4D97-AF65-F5344CB8AC3E}">
        <p14:creationId xmlns:p14="http://schemas.microsoft.com/office/powerpoint/2010/main" val="3394991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63909" y="6490741"/>
            <a:ext cx="7989758" cy="36725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Md.Alauddin,Assistsnt teacher,Pagla Govt.Model High School &amp; college,Sunamganj</a:t>
            </a:r>
            <a:endParaRPr lang="en-US" dirty="0"/>
          </a:p>
        </p:txBody>
      </p:sp>
      <p:sp>
        <p:nvSpPr>
          <p:cNvPr id="5" name="Left-Right Arrow 4"/>
          <p:cNvSpPr/>
          <p:nvPr/>
        </p:nvSpPr>
        <p:spPr>
          <a:xfrm>
            <a:off x="518616" y="504967"/>
            <a:ext cx="11109278" cy="256577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latin typeface="Times New Roman" panose="02020603050405020304" pitchFamily="18" charset="0"/>
                <a:cs typeface="Times New Roman" panose="02020603050405020304" pitchFamily="18" charset="0"/>
              </a:rPr>
              <a:t>WELCOME TO MULTIMEDIA CLASS</a:t>
            </a:r>
            <a:endParaRPr lang="en-US" sz="44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2448" y="2538485"/>
            <a:ext cx="8256895" cy="3616656"/>
          </a:xfrm>
          <a:prstGeom prst="rect">
            <a:avLst/>
          </a:prstGeom>
        </p:spPr>
      </p:pic>
    </p:spTree>
    <p:extLst>
      <p:ext uri="{BB962C8B-B14F-4D97-AF65-F5344CB8AC3E}">
        <p14:creationId xmlns:p14="http://schemas.microsoft.com/office/powerpoint/2010/main" val="174979039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63909" y="6490741"/>
            <a:ext cx="7989758" cy="36725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Md.Alauddin,Assistsnt teacher,Pagla Govt.Model High School &amp; college,Sunamganj</a:t>
            </a:r>
            <a:endParaRPr lang="en-US" dirty="0"/>
          </a:p>
        </p:txBody>
      </p:sp>
      <p:sp>
        <p:nvSpPr>
          <p:cNvPr id="5" name="Rectangle 4"/>
          <p:cNvSpPr/>
          <p:nvPr/>
        </p:nvSpPr>
        <p:spPr>
          <a:xfrm>
            <a:off x="580675" y="449704"/>
            <a:ext cx="10987789" cy="74950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smtClean="0">
                <a:solidFill>
                  <a:schemeClr val="tx1"/>
                </a:solidFill>
                <a:latin typeface="Times New Roman" panose="02020603050405020304" pitchFamily="18" charset="0"/>
                <a:cs typeface="Times New Roman" panose="02020603050405020304" pitchFamily="18" charset="0"/>
              </a:rPr>
              <a:t> </a:t>
            </a:r>
          </a:p>
          <a:p>
            <a:pPr algn="ctr"/>
            <a:r>
              <a:rPr lang="en-GB" sz="3200" b="1" dirty="0" smtClean="0">
                <a:solidFill>
                  <a:schemeClr val="tx1"/>
                </a:solidFill>
                <a:latin typeface="Times New Roman" panose="02020603050405020304" pitchFamily="18" charset="0"/>
                <a:cs typeface="Times New Roman" panose="02020603050405020304" pitchFamily="18" charset="0"/>
              </a:rPr>
              <a:t>A. Read </a:t>
            </a:r>
            <a:r>
              <a:rPr lang="en-GB" sz="3200" b="1" dirty="0">
                <a:solidFill>
                  <a:schemeClr val="tx1"/>
                </a:solidFill>
                <a:latin typeface="Times New Roman" panose="02020603050405020304" pitchFamily="18" charset="0"/>
                <a:cs typeface="Times New Roman" panose="02020603050405020304" pitchFamily="18" charset="0"/>
              </a:rPr>
              <a:t>the following </a:t>
            </a:r>
            <a:r>
              <a:rPr lang="en-GB" sz="3200" b="1" dirty="0" smtClean="0">
                <a:solidFill>
                  <a:schemeClr val="tx1"/>
                </a:solidFill>
                <a:latin typeface="Times New Roman" panose="02020603050405020304" pitchFamily="18" charset="0"/>
                <a:cs typeface="Times New Roman" panose="02020603050405020304" pitchFamily="18" charset="0"/>
              </a:rPr>
              <a:t>text silently </a:t>
            </a:r>
            <a:r>
              <a:rPr lang="en-GB" sz="3200" b="1" dirty="0">
                <a:solidFill>
                  <a:schemeClr val="tx1"/>
                </a:solidFill>
                <a:latin typeface="Times New Roman" panose="02020603050405020304" pitchFamily="18" charset="0"/>
                <a:cs typeface="Times New Roman" panose="02020603050405020304" pitchFamily="18" charset="0"/>
              </a:rPr>
              <a:t>and </a:t>
            </a:r>
            <a:r>
              <a:rPr lang="en-GB" sz="3200" b="1" dirty="0" smtClean="0">
                <a:solidFill>
                  <a:schemeClr val="tx1"/>
                </a:solidFill>
                <a:latin typeface="Times New Roman" panose="02020603050405020304" pitchFamily="18" charset="0"/>
                <a:cs typeface="Times New Roman" panose="02020603050405020304" pitchFamily="18" charset="0"/>
              </a:rPr>
              <a:t>take part in activities.    </a:t>
            </a:r>
            <a:endParaRPr lang="en-GB" sz="3200" dirty="0">
              <a:solidFill>
                <a:schemeClr val="tx1"/>
              </a:solidFill>
              <a:latin typeface="Times New Roman" panose="02020603050405020304" pitchFamily="18" charset="0"/>
              <a:cs typeface="Times New Roman" panose="02020603050405020304" pitchFamily="18" charset="0"/>
            </a:endParaRPr>
          </a:p>
          <a:p>
            <a:pPr algn="ctr"/>
            <a:endParaRPr lang="en-GB" sz="3200" dirty="0">
              <a:solidFill>
                <a:schemeClr val="tx1"/>
              </a:solidFill>
              <a:latin typeface="Times New Roman" panose="02020603050405020304" pitchFamily="18" charset="0"/>
              <a:cs typeface="Times New Roman" panose="02020603050405020304" pitchFamily="18" charset="0"/>
            </a:endParaRPr>
          </a:p>
        </p:txBody>
      </p:sp>
      <p:sp>
        <p:nvSpPr>
          <p:cNvPr id="6" name="Rectangle 5"/>
          <p:cNvSpPr/>
          <p:nvPr/>
        </p:nvSpPr>
        <p:spPr>
          <a:xfrm>
            <a:off x="580674" y="1281659"/>
            <a:ext cx="10987789" cy="512663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just"/>
            <a:r>
              <a:rPr lang="en-US" sz="2800" dirty="0">
                <a:solidFill>
                  <a:schemeClr val="tx1"/>
                </a:solidFill>
                <a:latin typeface="Times New Roman" panose="02020603050405020304" pitchFamily="18" charset="0"/>
                <a:cs typeface="Times New Roman" panose="02020603050405020304" pitchFamily="18" charset="0"/>
              </a:rPr>
              <a:t>Shamima started to tell us her story. Listening to her, we were stunned and at the same time our hearts were filled with admiration for her. It was 1995. Shamima was 15 years old. She got promoted to class 8. Shamima had all the dreams of an adolescent. She wanted to bring about a change in her life. She wanted to see happiness in her family too. She knew she could fulfill her dream by completing her education and getting a good </a:t>
            </a:r>
            <a:r>
              <a:rPr lang="en-US" sz="2800" dirty="0" smtClean="0">
                <a:solidFill>
                  <a:schemeClr val="tx1"/>
                </a:solidFill>
                <a:latin typeface="Times New Roman" panose="02020603050405020304" pitchFamily="18" charset="0"/>
                <a:cs typeface="Times New Roman" panose="02020603050405020304" pitchFamily="18" charset="0"/>
              </a:rPr>
              <a:t>job.</a:t>
            </a:r>
            <a:r>
              <a:rPr lang="en-GB" sz="2800" dirty="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Fifteen-year </a:t>
            </a:r>
            <a:r>
              <a:rPr lang="en-US" sz="2800" dirty="0">
                <a:solidFill>
                  <a:schemeClr val="tx1"/>
                </a:solidFill>
                <a:latin typeface="Times New Roman" panose="02020603050405020304" pitchFamily="18" charset="0"/>
                <a:cs typeface="Times New Roman" panose="02020603050405020304" pitchFamily="18" charset="0"/>
              </a:rPr>
              <a:t>old Shamima's dreams were nipped in the bud. Her father wanted to marry her off against her will. Marrying off a girl under 18 is against the law in Bangladesh. Shamima did not want to get married. But nobody paid any heed to her. They arranged her marriage with a man much older than her. All her tears and protests went in vain. Shamima was married off to Kamal Uddin </a:t>
            </a:r>
            <a:r>
              <a:rPr lang="en-US" sz="2800" dirty="0" err="1">
                <a:solidFill>
                  <a:schemeClr val="tx1"/>
                </a:solidFill>
                <a:latin typeface="Times New Roman" panose="02020603050405020304" pitchFamily="18" charset="0"/>
                <a:cs typeface="Times New Roman" panose="02020603050405020304" pitchFamily="18" charset="0"/>
              </a:rPr>
              <a:t>Joardar</a:t>
            </a:r>
            <a:r>
              <a:rPr lang="en-US" sz="2800" dirty="0">
                <a:solidFill>
                  <a:schemeClr val="tx1"/>
                </a:solidFill>
                <a:latin typeface="Times New Roman" panose="02020603050405020304" pitchFamily="18" charset="0"/>
                <a:cs typeface="Times New Roman" panose="02020603050405020304" pitchFamily="18" charset="0"/>
              </a:rPr>
              <a:t>.</a:t>
            </a:r>
            <a:endParaRPr lang="en-GB"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874695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63909" y="6490741"/>
            <a:ext cx="7989758" cy="36725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Md.Alauddin,Assistsnt teacher,Pagla Govt.Model High School &amp; college,Sunamganj</a:t>
            </a:r>
            <a:endParaRPr lang="en-US" dirty="0"/>
          </a:p>
        </p:txBody>
      </p:sp>
      <p:sp>
        <p:nvSpPr>
          <p:cNvPr id="5" name="Rectangle 4"/>
          <p:cNvSpPr/>
          <p:nvPr/>
        </p:nvSpPr>
        <p:spPr>
          <a:xfrm>
            <a:off x="730577" y="554636"/>
            <a:ext cx="10901789" cy="564358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endParaRPr lang="en-US" sz="2800" b="1" dirty="0" smtClean="0">
              <a:solidFill>
                <a:schemeClr val="tx1"/>
              </a:solidFill>
              <a:latin typeface="Times New Roman" panose="02020603050405020304" pitchFamily="18" charset="0"/>
              <a:cs typeface="Times New Roman" panose="02020603050405020304" pitchFamily="18" charset="0"/>
            </a:endParaRPr>
          </a:p>
          <a:p>
            <a:r>
              <a:rPr lang="en-US" sz="2800" b="1" dirty="0" smtClean="0">
                <a:solidFill>
                  <a:schemeClr val="tx1"/>
                </a:solidFill>
                <a:latin typeface="Times New Roman" panose="02020603050405020304" pitchFamily="18" charset="0"/>
                <a:cs typeface="Times New Roman" panose="02020603050405020304" pitchFamily="18" charset="0"/>
              </a:rPr>
              <a:t>B.  </a:t>
            </a:r>
            <a:r>
              <a:rPr lang="en-US" sz="2800" b="1" dirty="0">
                <a:solidFill>
                  <a:schemeClr val="tx1"/>
                </a:solidFill>
                <a:latin typeface="Times New Roman" panose="02020603050405020304" pitchFamily="18" charset="0"/>
                <a:cs typeface="Times New Roman" panose="02020603050405020304" pitchFamily="18" charset="0"/>
              </a:rPr>
              <a:t>Choose the best answer.</a:t>
            </a:r>
            <a:endParaRPr lang="en-GB" sz="2800" dirty="0">
              <a:solidFill>
                <a:schemeClr val="tx1"/>
              </a:solidFill>
              <a:latin typeface="Times New Roman" panose="02020603050405020304" pitchFamily="18" charset="0"/>
              <a:cs typeface="Times New Roman" panose="02020603050405020304" pitchFamily="18" charset="0"/>
            </a:endParaRPr>
          </a:p>
          <a:p>
            <a:r>
              <a:rPr lang="en-US" sz="2800" dirty="0" smtClean="0">
                <a:solidFill>
                  <a:schemeClr val="tx1"/>
                </a:solidFill>
                <a:latin typeface="Times New Roman" panose="02020603050405020304" pitchFamily="18" charset="0"/>
                <a:cs typeface="Times New Roman" panose="02020603050405020304" pitchFamily="18" charset="0"/>
              </a:rPr>
              <a:t>1</a:t>
            </a:r>
            <a:r>
              <a:rPr lang="en-GB" sz="2800" dirty="0" smtClean="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Shamima's </a:t>
            </a:r>
            <a:r>
              <a:rPr lang="en-US" sz="2800" dirty="0">
                <a:solidFill>
                  <a:schemeClr val="tx1"/>
                </a:solidFill>
                <a:latin typeface="Times New Roman" panose="02020603050405020304" pitchFamily="18" charset="0"/>
                <a:cs typeface="Times New Roman" panose="02020603050405020304" pitchFamily="18" charset="0"/>
              </a:rPr>
              <a:t>story ......... everyone.</a:t>
            </a:r>
            <a:endParaRPr lang="en-GB" sz="2800" dirty="0">
              <a:solidFill>
                <a:schemeClr val="tx1"/>
              </a:solidFill>
              <a:latin typeface="Times New Roman" panose="02020603050405020304" pitchFamily="18" charset="0"/>
              <a:cs typeface="Times New Roman" panose="02020603050405020304" pitchFamily="18" charset="0"/>
            </a:endParaRPr>
          </a:p>
          <a:p>
            <a:r>
              <a:rPr lang="en-US" sz="2800" dirty="0" smtClean="0">
                <a:solidFill>
                  <a:schemeClr val="tx1"/>
                </a:solidFill>
                <a:latin typeface="Times New Roman" panose="02020603050405020304" pitchFamily="18" charset="0"/>
                <a:cs typeface="Times New Roman" panose="02020603050405020304" pitchFamily="18" charset="0"/>
              </a:rPr>
              <a:t>a</a:t>
            </a:r>
            <a:r>
              <a:rPr lang="en-GB" sz="2800" dirty="0" smtClean="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Fascinated</a:t>
            </a:r>
            <a:r>
              <a:rPr lang="en-GB" sz="2800" dirty="0" smtClean="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b) Astonished</a:t>
            </a:r>
            <a:r>
              <a:rPr lang="en-GB" sz="2800" dirty="0" smtClean="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c) shocked</a:t>
            </a:r>
            <a:r>
              <a:rPr lang="en-GB" sz="2800" dirty="0">
                <a:solidFill>
                  <a:schemeClr val="tx1"/>
                </a:solidFill>
                <a:latin typeface="Times New Roman" panose="02020603050405020304" pitchFamily="18" charset="0"/>
                <a:cs typeface="Times New Roman" panose="02020603050405020304" pitchFamily="18" charset="0"/>
              </a:rPr>
              <a:t> </a:t>
            </a:r>
            <a:r>
              <a:rPr lang="en-GB" sz="2800" dirty="0" smtClean="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d</a:t>
            </a:r>
            <a:r>
              <a:rPr lang="en-GB" sz="2800" dirty="0" smtClean="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worried</a:t>
            </a:r>
            <a:endParaRPr lang="en-GB" sz="2800" dirty="0" smtClean="0">
              <a:solidFill>
                <a:schemeClr val="tx1"/>
              </a:solidFill>
              <a:latin typeface="Times New Roman" panose="02020603050405020304" pitchFamily="18" charset="0"/>
              <a:cs typeface="Times New Roman" panose="02020603050405020304" pitchFamily="18" charset="0"/>
            </a:endParaRPr>
          </a:p>
          <a:p>
            <a:r>
              <a:rPr lang="en-US" sz="2800" dirty="0" smtClean="0">
                <a:solidFill>
                  <a:schemeClr val="tx1"/>
                </a:solidFill>
                <a:latin typeface="Times New Roman" panose="02020603050405020304" pitchFamily="18" charset="0"/>
                <a:cs typeface="Times New Roman" panose="02020603050405020304" pitchFamily="18" charset="0"/>
              </a:rPr>
              <a:t>2. Shamima </a:t>
            </a:r>
            <a:r>
              <a:rPr lang="en-US" sz="2800" dirty="0">
                <a:solidFill>
                  <a:schemeClr val="tx1"/>
                </a:solidFill>
                <a:latin typeface="Times New Roman" panose="02020603050405020304" pitchFamily="18" charset="0"/>
                <a:cs typeface="Times New Roman" panose="02020603050405020304" pitchFamily="18" charset="0"/>
              </a:rPr>
              <a:t>thought about the welfare of her ...... </a:t>
            </a:r>
            <a:endParaRPr lang="en-US" sz="2800" dirty="0" smtClean="0">
              <a:solidFill>
                <a:schemeClr val="tx1"/>
              </a:solidFill>
              <a:latin typeface="Times New Roman" panose="02020603050405020304" pitchFamily="18" charset="0"/>
              <a:cs typeface="Times New Roman" panose="02020603050405020304" pitchFamily="18" charset="0"/>
            </a:endParaRPr>
          </a:p>
          <a:p>
            <a:r>
              <a:rPr lang="en-US" sz="2800" dirty="0" smtClean="0">
                <a:solidFill>
                  <a:schemeClr val="tx1"/>
                </a:solidFill>
                <a:latin typeface="Times New Roman" panose="02020603050405020304" pitchFamily="18" charset="0"/>
                <a:cs typeface="Times New Roman" panose="02020603050405020304" pitchFamily="18" charset="0"/>
              </a:rPr>
              <a:t>a) family.</a:t>
            </a:r>
            <a:r>
              <a:rPr lang="en-GB" sz="2800" dirty="0">
                <a:solidFill>
                  <a:schemeClr val="tx1"/>
                </a:solidFill>
                <a:latin typeface="Times New Roman" panose="02020603050405020304" pitchFamily="18" charset="0"/>
                <a:cs typeface="Times New Roman" panose="02020603050405020304" pitchFamily="18" charset="0"/>
              </a:rPr>
              <a:t> </a:t>
            </a:r>
            <a:r>
              <a:rPr lang="en-GB" sz="2800" dirty="0" smtClean="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b) friends</a:t>
            </a:r>
            <a:r>
              <a:rPr lang="en-US" sz="2800" dirty="0">
                <a:solidFill>
                  <a:schemeClr val="tx1"/>
                </a:solidFill>
                <a:latin typeface="Times New Roman" panose="02020603050405020304" pitchFamily="18" charset="0"/>
                <a:cs typeface="Times New Roman" panose="02020603050405020304" pitchFamily="18" charset="0"/>
              </a:rPr>
              <a:t>.</a:t>
            </a:r>
            <a:endParaRPr lang="en-GB" sz="2800" dirty="0">
              <a:solidFill>
                <a:schemeClr val="tx1"/>
              </a:solidFill>
              <a:latin typeface="Times New Roman" panose="02020603050405020304" pitchFamily="18" charset="0"/>
              <a:cs typeface="Times New Roman" panose="02020603050405020304" pitchFamily="18" charset="0"/>
            </a:endParaRPr>
          </a:p>
          <a:p>
            <a:r>
              <a:rPr lang="en-US" sz="2800" dirty="0" smtClean="0">
                <a:solidFill>
                  <a:schemeClr val="tx1"/>
                </a:solidFill>
                <a:latin typeface="Times New Roman" panose="02020603050405020304" pitchFamily="18" charset="0"/>
                <a:cs typeface="Times New Roman" panose="02020603050405020304" pitchFamily="18" charset="0"/>
              </a:rPr>
              <a:t>c) Cousins                                                     </a:t>
            </a:r>
            <a:r>
              <a:rPr lang="en-US" sz="2800" dirty="0">
                <a:solidFill>
                  <a:schemeClr val="tx1"/>
                </a:solidFill>
                <a:latin typeface="Times New Roman" panose="02020603050405020304" pitchFamily="18" charset="0"/>
                <a:cs typeface="Times New Roman" panose="02020603050405020304" pitchFamily="18" charset="0"/>
              </a:rPr>
              <a:t>d neighbours</a:t>
            </a:r>
            <a:r>
              <a:rPr lang="en-US" sz="2800" dirty="0" smtClean="0">
                <a:solidFill>
                  <a:schemeClr val="tx1"/>
                </a:solidFill>
                <a:latin typeface="Times New Roman" panose="02020603050405020304" pitchFamily="18" charset="0"/>
                <a:cs typeface="Times New Roman" panose="02020603050405020304" pitchFamily="18" charset="0"/>
              </a:rPr>
              <a:t>.</a:t>
            </a:r>
          </a:p>
          <a:p>
            <a:r>
              <a:rPr lang="en-US" sz="2800" dirty="0" smtClean="0">
                <a:solidFill>
                  <a:schemeClr val="tx1"/>
                </a:solidFill>
                <a:latin typeface="Times New Roman" panose="02020603050405020304" pitchFamily="18" charset="0"/>
                <a:cs typeface="Times New Roman" panose="02020603050405020304" pitchFamily="18" charset="0"/>
              </a:rPr>
              <a:t>3. </a:t>
            </a:r>
            <a:r>
              <a:rPr lang="en-US" sz="2800" dirty="0">
                <a:solidFill>
                  <a:schemeClr val="tx1"/>
                </a:solidFill>
                <a:latin typeface="Times New Roman" panose="02020603050405020304" pitchFamily="18" charset="0"/>
                <a:cs typeface="Times New Roman" panose="02020603050405020304" pitchFamily="18" charset="0"/>
              </a:rPr>
              <a:t>Shamima did not want to get married because she wanted to complete her education but nobody...... her.</a:t>
            </a:r>
            <a:endParaRPr lang="en-GB" sz="2800" dirty="0">
              <a:solidFill>
                <a:schemeClr val="tx1"/>
              </a:solidFill>
              <a:latin typeface="Times New Roman" panose="02020603050405020304" pitchFamily="18" charset="0"/>
              <a:cs typeface="Times New Roman" panose="02020603050405020304" pitchFamily="18" charset="0"/>
            </a:endParaRPr>
          </a:p>
          <a:p>
            <a:pPr marL="514350" indent="-514350">
              <a:buAutoNum type="alphaLcParenR"/>
            </a:pPr>
            <a:r>
              <a:rPr lang="en-US" sz="2800" dirty="0" smtClean="0">
                <a:solidFill>
                  <a:schemeClr val="tx1"/>
                </a:solidFill>
                <a:latin typeface="Times New Roman" panose="02020603050405020304" pitchFamily="18" charset="0"/>
                <a:cs typeface="Times New Roman" panose="02020603050405020304" pitchFamily="18" charset="0"/>
              </a:rPr>
              <a:t>talked to</a:t>
            </a:r>
            <a:r>
              <a:rPr lang="en-GB" sz="2800" dirty="0">
                <a:solidFill>
                  <a:schemeClr val="tx1"/>
                </a:solidFill>
                <a:latin typeface="Times New Roman" panose="02020603050405020304" pitchFamily="18" charset="0"/>
                <a:cs typeface="Times New Roman" panose="02020603050405020304" pitchFamily="18" charset="0"/>
              </a:rPr>
              <a:t>  </a:t>
            </a:r>
            <a:r>
              <a:rPr lang="en-GB" sz="2800" dirty="0" smtClean="0">
                <a:solidFill>
                  <a:schemeClr val="tx1"/>
                </a:solidFill>
                <a:latin typeface="Times New Roman" panose="02020603050405020304" pitchFamily="18" charset="0"/>
                <a:cs typeface="Times New Roman" panose="02020603050405020304" pitchFamily="18" charset="0"/>
              </a:rPr>
              <a:t>                                                  b) </a:t>
            </a:r>
            <a:r>
              <a:rPr lang="en-US" sz="2800" dirty="0" smtClean="0">
                <a:solidFill>
                  <a:schemeClr val="tx1"/>
                </a:solidFill>
                <a:latin typeface="Times New Roman" panose="02020603050405020304" pitchFamily="18" charset="0"/>
                <a:cs typeface="Times New Roman" panose="02020603050405020304" pitchFamily="18" charset="0"/>
              </a:rPr>
              <a:t>listened </a:t>
            </a:r>
            <a:r>
              <a:rPr lang="en-US" sz="2800" dirty="0">
                <a:solidFill>
                  <a:schemeClr val="tx1"/>
                </a:solidFill>
                <a:latin typeface="Times New Roman" panose="02020603050405020304" pitchFamily="18" charset="0"/>
                <a:cs typeface="Times New Roman" panose="02020603050405020304" pitchFamily="18" charset="0"/>
              </a:rPr>
              <a:t>to </a:t>
            </a:r>
            <a:r>
              <a:rPr lang="en-US" sz="2800" dirty="0" smtClean="0">
                <a:solidFill>
                  <a:schemeClr val="tx1"/>
                </a:solidFill>
                <a:latin typeface="Times New Roman" panose="02020603050405020304" pitchFamily="18" charset="0"/>
                <a:cs typeface="Times New Roman" panose="02020603050405020304" pitchFamily="18" charset="0"/>
              </a:rPr>
              <a:t> </a:t>
            </a:r>
          </a:p>
          <a:p>
            <a:r>
              <a:rPr lang="en-US" sz="2800" dirty="0" smtClean="0">
                <a:solidFill>
                  <a:schemeClr val="tx1"/>
                </a:solidFill>
                <a:latin typeface="Times New Roman" panose="02020603050405020304" pitchFamily="18" charset="0"/>
                <a:cs typeface="Times New Roman" panose="02020603050405020304" pitchFamily="18" charset="0"/>
              </a:rPr>
              <a:t>c)  </a:t>
            </a:r>
            <a:r>
              <a:rPr lang="en-US" sz="2800" dirty="0">
                <a:solidFill>
                  <a:schemeClr val="tx1"/>
                </a:solidFill>
                <a:latin typeface="Times New Roman" panose="02020603050405020304" pitchFamily="18" charset="0"/>
                <a:cs typeface="Times New Roman" panose="02020603050405020304" pitchFamily="18" charset="0"/>
              </a:rPr>
              <a:t>took care of </a:t>
            </a:r>
            <a:r>
              <a:rPr lang="en-US" sz="2800" dirty="0" smtClean="0">
                <a:solidFill>
                  <a:schemeClr val="tx1"/>
                </a:solidFill>
                <a:latin typeface="Times New Roman" panose="02020603050405020304" pitchFamily="18" charset="0"/>
                <a:cs typeface="Times New Roman" panose="02020603050405020304" pitchFamily="18" charset="0"/>
              </a:rPr>
              <a:t>                                             d)  </a:t>
            </a:r>
            <a:r>
              <a:rPr lang="en-US" sz="2800" dirty="0">
                <a:solidFill>
                  <a:schemeClr val="tx1"/>
                </a:solidFill>
                <a:latin typeface="Times New Roman" panose="02020603050405020304" pitchFamily="18" charset="0"/>
                <a:cs typeface="Times New Roman" panose="02020603050405020304" pitchFamily="18" charset="0"/>
              </a:rPr>
              <a:t>looked after</a:t>
            </a:r>
            <a:endParaRPr lang="en-GB" sz="2800" dirty="0">
              <a:solidFill>
                <a:schemeClr val="tx1"/>
              </a:solidFill>
              <a:latin typeface="Times New Roman" panose="02020603050405020304" pitchFamily="18" charset="0"/>
              <a:cs typeface="Times New Roman" panose="02020603050405020304" pitchFamily="18" charset="0"/>
            </a:endParaRPr>
          </a:p>
        </p:txBody>
      </p:sp>
      <p:sp>
        <p:nvSpPr>
          <p:cNvPr id="6" name="Oval Callout 5"/>
          <p:cNvSpPr/>
          <p:nvPr/>
        </p:nvSpPr>
        <p:spPr>
          <a:xfrm>
            <a:off x="8243247" y="663819"/>
            <a:ext cx="3539244" cy="1733266"/>
          </a:xfrm>
          <a:prstGeom prst="wedgeEllipse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smtClean="0">
                <a:latin typeface="Times New Roman" panose="02020603050405020304" pitchFamily="18" charset="0"/>
                <a:cs typeface="Times New Roman" panose="02020603050405020304" pitchFamily="18" charset="0"/>
              </a:rPr>
              <a:t>Individual work</a:t>
            </a:r>
          </a:p>
          <a:p>
            <a:pPr algn="ctr"/>
            <a:r>
              <a:rPr lang="en-US" sz="3200" dirty="0" smtClean="0">
                <a:latin typeface="Times New Roman" panose="02020603050405020304" pitchFamily="18" charset="0"/>
                <a:cs typeface="Times New Roman" panose="02020603050405020304" pitchFamily="18" charset="0"/>
              </a:rPr>
              <a:t>3 minute</a:t>
            </a:r>
            <a:endParaRPr lang="en-US" sz="3200" dirty="0">
              <a:latin typeface="Times New Roman" panose="02020603050405020304" pitchFamily="18" charset="0"/>
              <a:cs typeface="Times New Roman" panose="02020603050405020304" pitchFamily="18" charset="0"/>
            </a:endParaRPr>
          </a:p>
        </p:txBody>
      </p:sp>
      <p:sp>
        <p:nvSpPr>
          <p:cNvPr id="2" name="7-Point Star 1"/>
          <p:cNvSpPr/>
          <p:nvPr/>
        </p:nvSpPr>
        <p:spPr>
          <a:xfrm>
            <a:off x="6837527" y="2091913"/>
            <a:ext cx="436729" cy="341194"/>
          </a:xfrm>
          <a:prstGeom prst="star7">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3" name="Explosion 1 2"/>
          <p:cNvSpPr/>
          <p:nvPr/>
        </p:nvSpPr>
        <p:spPr>
          <a:xfrm>
            <a:off x="730577" y="3507476"/>
            <a:ext cx="450376" cy="341194"/>
          </a:xfrm>
          <a:prstGeom prst="irregularSeal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7" name="4-Point Star 6"/>
          <p:cNvSpPr/>
          <p:nvPr/>
        </p:nvSpPr>
        <p:spPr>
          <a:xfrm>
            <a:off x="7042243" y="5076968"/>
            <a:ext cx="600502" cy="477672"/>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467609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arn(inVertical)">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arn(inVertical)">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2" grpId="0" animBg="1"/>
      <p:bldP spid="3"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63909" y="6490741"/>
            <a:ext cx="7989758" cy="36725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Md.Alauddin,Assistsnt teacher,Pagla Govt.Model High School &amp; college,Sunamganj</a:t>
            </a:r>
            <a:endParaRPr lang="en-US" dirty="0"/>
          </a:p>
        </p:txBody>
      </p:sp>
      <p:sp>
        <p:nvSpPr>
          <p:cNvPr id="5" name="Rectangle 4"/>
          <p:cNvSpPr/>
          <p:nvPr/>
        </p:nvSpPr>
        <p:spPr>
          <a:xfrm>
            <a:off x="1049313" y="2690336"/>
            <a:ext cx="10508104" cy="2554545"/>
          </a:xfrm>
          <a:prstGeom prst="rect">
            <a:avLst/>
          </a:prstGeom>
        </p:spPr>
        <p:txBody>
          <a:bodyPr wrap="square">
            <a:spAutoFit/>
          </a:bodyPr>
          <a:lstStyle/>
          <a:p>
            <a:pPr algn="just"/>
            <a:r>
              <a:rPr lang="en-US" sz="3200" b="1" dirty="0" smtClean="0">
                <a:solidFill>
                  <a:schemeClr val="tx1"/>
                </a:solidFill>
                <a:latin typeface="Times New Roman" panose="02020603050405020304" pitchFamily="18" charset="0"/>
                <a:cs typeface="Times New Roman" panose="02020603050405020304" pitchFamily="18" charset="0"/>
              </a:rPr>
              <a:t>1.   How long ago did </a:t>
            </a:r>
            <a:r>
              <a:rPr lang="en-US" sz="3200" b="1" dirty="0" err="1" smtClean="0">
                <a:solidFill>
                  <a:schemeClr val="tx1"/>
                </a:solidFill>
                <a:latin typeface="Times New Roman" panose="02020603050405020304" pitchFamily="18" charset="0"/>
                <a:cs typeface="Times New Roman" panose="02020603050405020304" pitchFamily="18" charset="0"/>
              </a:rPr>
              <a:t>Shamima</a:t>
            </a:r>
            <a:r>
              <a:rPr lang="en-US" sz="3200" b="1" dirty="0" smtClean="0">
                <a:solidFill>
                  <a:schemeClr val="tx1"/>
                </a:solidFill>
                <a:latin typeface="Times New Roman" panose="02020603050405020304" pitchFamily="18" charset="0"/>
                <a:cs typeface="Times New Roman" panose="02020603050405020304" pitchFamily="18" charset="0"/>
              </a:rPr>
              <a:t> begin to tell her story?</a:t>
            </a:r>
            <a:endParaRPr lang="en-GB" sz="3200" b="1" dirty="0" smtClean="0">
              <a:solidFill>
                <a:schemeClr val="tx1"/>
              </a:solidFill>
              <a:latin typeface="Times New Roman" panose="02020603050405020304" pitchFamily="18" charset="0"/>
              <a:cs typeface="Times New Roman" panose="02020603050405020304" pitchFamily="18" charset="0"/>
            </a:endParaRPr>
          </a:p>
          <a:p>
            <a:pPr algn="just"/>
            <a:r>
              <a:rPr lang="en-US" sz="3200" b="1" dirty="0" smtClean="0">
                <a:solidFill>
                  <a:schemeClr val="tx1"/>
                </a:solidFill>
                <a:latin typeface="Times New Roman" panose="02020603050405020304" pitchFamily="18" charset="0"/>
                <a:cs typeface="Times New Roman" panose="02020603050405020304" pitchFamily="18" charset="0"/>
              </a:rPr>
              <a:t>2.   What did </a:t>
            </a:r>
            <a:r>
              <a:rPr lang="en-US" sz="3200" b="1" dirty="0" err="1" smtClean="0">
                <a:solidFill>
                  <a:schemeClr val="tx1"/>
                </a:solidFill>
                <a:latin typeface="Times New Roman" panose="02020603050405020304" pitchFamily="18" charset="0"/>
                <a:cs typeface="Times New Roman" panose="02020603050405020304" pitchFamily="18" charset="0"/>
              </a:rPr>
              <a:t>Shamima</a:t>
            </a:r>
            <a:r>
              <a:rPr lang="en-US" sz="3200" b="1" dirty="0" smtClean="0">
                <a:solidFill>
                  <a:schemeClr val="tx1"/>
                </a:solidFill>
                <a:latin typeface="Times New Roman" panose="02020603050405020304" pitchFamily="18" charset="0"/>
                <a:cs typeface="Times New Roman" panose="02020603050405020304" pitchFamily="18" charset="0"/>
              </a:rPr>
              <a:t> dream of? </a:t>
            </a:r>
          </a:p>
          <a:p>
            <a:pPr algn="just"/>
            <a:r>
              <a:rPr lang="en-US" sz="3200" b="1" dirty="0" smtClean="0">
                <a:solidFill>
                  <a:schemeClr val="tx1"/>
                </a:solidFill>
                <a:latin typeface="Times New Roman" panose="02020603050405020304" pitchFamily="18" charset="0"/>
                <a:cs typeface="Times New Roman" panose="02020603050405020304" pitchFamily="18" charset="0"/>
              </a:rPr>
              <a:t>3.  Did </a:t>
            </a:r>
            <a:r>
              <a:rPr lang="en-US" sz="3200" b="1" dirty="0" err="1" smtClean="0">
                <a:solidFill>
                  <a:schemeClr val="tx1"/>
                </a:solidFill>
                <a:latin typeface="Times New Roman" panose="02020603050405020304" pitchFamily="18" charset="0"/>
                <a:cs typeface="Times New Roman" panose="02020603050405020304" pitchFamily="18" charset="0"/>
              </a:rPr>
              <a:t>Shamima's</a:t>
            </a:r>
            <a:r>
              <a:rPr lang="en-US" sz="3200" b="1" dirty="0" smtClean="0">
                <a:solidFill>
                  <a:schemeClr val="tx1"/>
                </a:solidFill>
                <a:latin typeface="Times New Roman" panose="02020603050405020304" pitchFamily="18" charset="0"/>
                <a:cs typeface="Times New Roman" panose="02020603050405020304" pitchFamily="18" charset="0"/>
              </a:rPr>
              <a:t> dream come true? What happened?</a:t>
            </a:r>
          </a:p>
          <a:p>
            <a:pPr marL="742950" indent="-742950">
              <a:buAutoNum type="arabicPeriod" startAt="4"/>
            </a:pPr>
            <a:r>
              <a:rPr lang="en-US" sz="3200" b="1" dirty="0" smtClean="0">
                <a:solidFill>
                  <a:schemeClr val="tx1"/>
                </a:solidFill>
                <a:latin typeface="Times New Roman" panose="02020603050405020304" pitchFamily="18" charset="0"/>
                <a:cs typeface="Times New Roman" panose="02020603050405020304" pitchFamily="18" charset="0"/>
              </a:rPr>
              <a:t>How old is </a:t>
            </a:r>
            <a:r>
              <a:rPr lang="en-US" sz="3200" b="1" dirty="0" err="1" smtClean="0">
                <a:solidFill>
                  <a:schemeClr val="tx1"/>
                </a:solidFill>
                <a:latin typeface="Times New Roman" panose="02020603050405020304" pitchFamily="18" charset="0"/>
                <a:cs typeface="Times New Roman" panose="02020603050405020304" pitchFamily="18" charset="0"/>
              </a:rPr>
              <a:t>Shamima</a:t>
            </a:r>
            <a:r>
              <a:rPr lang="en-US" sz="3200" b="1" dirty="0" smtClean="0">
                <a:solidFill>
                  <a:schemeClr val="tx1"/>
                </a:solidFill>
                <a:latin typeface="Times New Roman" panose="02020603050405020304" pitchFamily="18" charset="0"/>
                <a:cs typeface="Times New Roman" panose="02020603050405020304" pitchFamily="18" charset="0"/>
              </a:rPr>
              <a:t> now? </a:t>
            </a:r>
          </a:p>
          <a:p>
            <a:r>
              <a:rPr lang="en-US" sz="3200" b="1" dirty="0" smtClean="0">
                <a:solidFill>
                  <a:schemeClr val="tx1"/>
                </a:solidFill>
                <a:latin typeface="Times New Roman" panose="02020603050405020304" pitchFamily="18" charset="0"/>
                <a:cs typeface="Times New Roman" panose="02020603050405020304" pitchFamily="18" charset="0"/>
              </a:rPr>
              <a:t>5.   As an adolescent, what are your dreams?</a:t>
            </a:r>
            <a:endParaRPr lang="en-GB" sz="3200" b="1" dirty="0">
              <a:solidFill>
                <a:schemeClr val="tx1"/>
              </a:solidFill>
              <a:latin typeface="Times New Roman" panose="02020603050405020304" pitchFamily="18" charset="0"/>
              <a:cs typeface="Times New Roman" panose="02020603050405020304" pitchFamily="18" charset="0"/>
            </a:endParaRPr>
          </a:p>
        </p:txBody>
      </p:sp>
      <p:sp>
        <p:nvSpPr>
          <p:cNvPr id="6" name="Down Arrow 5"/>
          <p:cNvSpPr/>
          <p:nvPr/>
        </p:nvSpPr>
        <p:spPr>
          <a:xfrm>
            <a:off x="734518" y="614597"/>
            <a:ext cx="10822899" cy="1723869"/>
          </a:xfrm>
          <a:prstGeom prst="downArrow">
            <a:avLst>
              <a:gd name="adj1" fmla="val 50000"/>
              <a:gd name="adj2" fmla="val 45050"/>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dirty="0" err="1" smtClean="0">
                <a:latin typeface="Times New Roman" panose="02020603050405020304" pitchFamily="18" charset="0"/>
                <a:cs typeface="Times New Roman" panose="02020603050405020304" pitchFamily="18" charset="0"/>
              </a:rPr>
              <a:t>C.Read</a:t>
            </a:r>
            <a:r>
              <a:rPr lang="en-US" sz="2800" dirty="0" smtClean="0">
                <a:latin typeface="Times New Roman" panose="02020603050405020304" pitchFamily="18" charset="0"/>
                <a:cs typeface="Times New Roman" panose="02020603050405020304" pitchFamily="18" charset="0"/>
              </a:rPr>
              <a:t> the text  again and answer the following  questions</a:t>
            </a:r>
            <a:endParaRPr lang="en-US" sz="2800" dirty="0">
              <a:latin typeface="Times New Roman" panose="02020603050405020304" pitchFamily="18" charset="0"/>
              <a:cs typeface="Times New Roman" panose="02020603050405020304" pitchFamily="18" charset="0"/>
            </a:endParaRPr>
          </a:p>
        </p:txBody>
      </p:sp>
      <p:sp>
        <p:nvSpPr>
          <p:cNvPr id="2" name="Horizontal Scroll 1"/>
          <p:cNvSpPr/>
          <p:nvPr/>
        </p:nvSpPr>
        <p:spPr>
          <a:xfrm>
            <a:off x="9021170" y="4585649"/>
            <a:ext cx="2536247" cy="1801504"/>
          </a:xfrm>
          <a:prstGeom prst="horizontalScroll">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smtClean="0">
                <a:latin typeface="Times New Roman" panose="02020603050405020304" pitchFamily="18" charset="0"/>
                <a:cs typeface="Times New Roman" panose="02020603050405020304" pitchFamily="18" charset="0"/>
              </a:rPr>
              <a:t>Pair work</a:t>
            </a:r>
          </a:p>
          <a:p>
            <a:pPr algn="ctr"/>
            <a:r>
              <a:rPr lang="en-US" sz="3200" dirty="0" smtClean="0">
                <a:latin typeface="Times New Roman" panose="02020603050405020304" pitchFamily="18" charset="0"/>
                <a:cs typeface="Times New Roman" panose="02020603050405020304" pitchFamily="18" charset="0"/>
              </a:rPr>
              <a:t>10 minute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725043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63909" y="6490741"/>
            <a:ext cx="7989758" cy="36725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Md.Alauddin,Assistsnt teacher,Pagla Govt.Model High School &amp; college,Sunamganj</a:t>
            </a:r>
            <a:endParaRPr lang="en-US" dirty="0"/>
          </a:p>
        </p:txBody>
      </p:sp>
      <p:sp>
        <p:nvSpPr>
          <p:cNvPr id="5" name="Down Arrow Callout 4"/>
          <p:cNvSpPr/>
          <p:nvPr/>
        </p:nvSpPr>
        <p:spPr>
          <a:xfrm>
            <a:off x="629588" y="599606"/>
            <a:ext cx="10942820" cy="2473377"/>
          </a:xfrm>
          <a:prstGeom prst="downArrow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800" dirty="0" smtClean="0">
                <a:solidFill>
                  <a:schemeClr val="tx1"/>
                </a:solidFill>
                <a:latin typeface="Times New Roman" panose="02020603050405020304" pitchFamily="18" charset="0"/>
                <a:cs typeface="Times New Roman" panose="02020603050405020304" pitchFamily="18" charset="0"/>
              </a:rPr>
              <a:t>D. Write about a person who has suffered or struggled like </a:t>
            </a:r>
            <a:r>
              <a:rPr lang="en-US" sz="2800" dirty="0" err="1" smtClean="0">
                <a:solidFill>
                  <a:schemeClr val="tx1"/>
                </a:solidFill>
                <a:latin typeface="Times New Roman" panose="02020603050405020304" pitchFamily="18" charset="0"/>
                <a:cs typeface="Times New Roman" panose="02020603050405020304" pitchFamily="18" charset="0"/>
              </a:rPr>
              <a:t>Shamima</a:t>
            </a:r>
            <a:r>
              <a:rPr lang="en-US" sz="3200" dirty="0" smtClean="0">
                <a:solidFill>
                  <a:schemeClr val="tx1"/>
                </a:solidFill>
                <a:latin typeface="Times New Roman" panose="02020603050405020304" pitchFamily="18" charset="0"/>
                <a:cs typeface="Times New Roman" panose="02020603050405020304" pitchFamily="18" charset="0"/>
              </a:rPr>
              <a:t>.</a:t>
            </a:r>
            <a:endParaRPr lang="en-GB" sz="3200" dirty="0">
              <a:solidFill>
                <a:schemeClr val="tx1"/>
              </a:solidFill>
              <a:latin typeface="Times New Roman" panose="02020603050405020304" pitchFamily="18" charset="0"/>
              <a:cs typeface="Times New Roman" panose="02020603050405020304" pitchFamily="18" charset="0"/>
            </a:endParaRPr>
          </a:p>
        </p:txBody>
      </p:sp>
      <p:sp>
        <p:nvSpPr>
          <p:cNvPr id="6" name="Rectangle 5"/>
          <p:cNvSpPr/>
          <p:nvPr/>
        </p:nvSpPr>
        <p:spPr>
          <a:xfrm>
            <a:off x="740379" y="2819426"/>
            <a:ext cx="5468164" cy="646331"/>
          </a:xfrm>
          <a:prstGeom prst="rect">
            <a:avLst/>
          </a:prstGeom>
        </p:spPr>
        <p:txBody>
          <a:bodyPr wrap="none">
            <a:spAutoFit/>
          </a:bodyPr>
          <a:lstStyle/>
          <a:p>
            <a:r>
              <a:rPr lang="en-US" sz="3600" b="1" dirty="0" smtClean="0">
                <a:solidFill>
                  <a:schemeClr val="tx1"/>
                </a:solidFill>
                <a:latin typeface="Times New Roman" panose="02020603050405020304" pitchFamily="18" charset="0"/>
                <a:cs typeface="Times New Roman" panose="02020603050405020304" pitchFamily="18" charset="0"/>
              </a:rPr>
              <a:t>Use the following phrases :</a:t>
            </a:r>
            <a:endParaRPr lang="en-US" sz="3600" dirty="0"/>
          </a:p>
        </p:txBody>
      </p:sp>
      <p:sp>
        <p:nvSpPr>
          <p:cNvPr id="7" name="Rectangle 6"/>
          <p:cNvSpPr/>
          <p:nvPr/>
        </p:nvSpPr>
        <p:spPr>
          <a:xfrm>
            <a:off x="1069298" y="3858532"/>
            <a:ext cx="6096000" cy="1938992"/>
          </a:xfrm>
          <a:prstGeom prst="rect">
            <a:avLst/>
          </a:prstGeom>
        </p:spPr>
        <p:txBody>
          <a:bodyPr>
            <a:spAutoFit/>
          </a:bodyPr>
          <a:lstStyle/>
          <a:p>
            <a:pPr marL="857250" indent="-857250">
              <a:buAutoNum type="romanUcPeriod"/>
            </a:pPr>
            <a:r>
              <a:rPr lang="en-US" sz="4000" dirty="0" smtClean="0">
                <a:solidFill>
                  <a:schemeClr val="tx1"/>
                </a:solidFill>
                <a:latin typeface="Times New Roman" panose="02020603050405020304" pitchFamily="18" charset="0"/>
                <a:cs typeface="Times New Roman" panose="02020603050405020304" pitchFamily="18" charset="0"/>
              </a:rPr>
              <a:t>pay heed to </a:t>
            </a:r>
          </a:p>
          <a:p>
            <a:pPr marL="857250" indent="-857250">
              <a:buAutoNum type="romanUcPeriod"/>
            </a:pPr>
            <a:r>
              <a:rPr lang="en-US" sz="4000" dirty="0" smtClean="0">
                <a:solidFill>
                  <a:schemeClr val="tx1"/>
                </a:solidFill>
                <a:latin typeface="Times New Roman" panose="02020603050405020304" pitchFamily="18" charset="0"/>
                <a:cs typeface="Times New Roman" panose="02020603050405020304" pitchFamily="18" charset="0"/>
              </a:rPr>
              <a:t> nip in the bud</a:t>
            </a:r>
          </a:p>
          <a:p>
            <a:pPr marL="857250" indent="-857250">
              <a:buAutoNum type="romanUcPeriod"/>
            </a:pPr>
            <a:r>
              <a:rPr lang="en-US" sz="4000" dirty="0" smtClean="0">
                <a:solidFill>
                  <a:schemeClr val="tx1"/>
                </a:solidFill>
                <a:latin typeface="Times New Roman" panose="02020603050405020304" pitchFamily="18" charset="0"/>
                <a:cs typeface="Times New Roman" panose="02020603050405020304" pitchFamily="18" charset="0"/>
              </a:rPr>
              <a:t>in vain</a:t>
            </a:r>
            <a:endParaRPr lang="en-GB" sz="4000" dirty="0">
              <a:solidFill>
                <a:schemeClr val="tx1"/>
              </a:solidFill>
              <a:latin typeface="Times New Roman" panose="02020603050405020304" pitchFamily="18" charset="0"/>
              <a:cs typeface="Times New Roman" panose="02020603050405020304" pitchFamily="18" charset="0"/>
            </a:endParaRPr>
          </a:p>
        </p:txBody>
      </p:sp>
      <p:sp>
        <p:nvSpPr>
          <p:cNvPr id="2" name="Horizontal Scroll 1"/>
          <p:cNvSpPr/>
          <p:nvPr/>
        </p:nvSpPr>
        <p:spPr>
          <a:xfrm>
            <a:off x="7642747" y="3603008"/>
            <a:ext cx="3425588" cy="2033517"/>
          </a:xfrm>
          <a:prstGeom prst="horizontalScroll">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smtClean="0">
                <a:latin typeface="Times New Roman" panose="02020603050405020304" pitchFamily="18" charset="0"/>
                <a:cs typeface="Times New Roman" panose="02020603050405020304" pitchFamily="18" charset="0"/>
              </a:rPr>
              <a:t>Group work</a:t>
            </a:r>
          </a:p>
          <a:p>
            <a:pPr algn="ctr"/>
            <a:r>
              <a:rPr lang="en-US" sz="3200" dirty="0" smtClean="0">
                <a:latin typeface="Times New Roman" panose="02020603050405020304" pitchFamily="18" charset="0"/>
                <a:cs typeface="Times New Roman" panose="02020603050405020304" pitchFamily="18" charset="0"/>
              </a:rPr>
              <a:t>10 minute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244590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circle(in)">
                                      <p:cBhvr>
                                        <p:cTn id="2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63909" y="6490741"/>
            <a:ext cx="7989758" cy="36725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Md.Alauddin,Assistsnt teacher,Pagla Govt.Model High School &amp; college,Sunamganj</a:t>
            </a:r>
            <a:endParaRPr lang="en-US" dirty="0"/>
          </a:p>
        </p:txBody>
      </p:sp>
      <p:sp>
        <p:nvSpPr>
          <p:cNvPr id="5" name="Double Wave 4"/>
          <p:cNvSpPr/>
          <p:nvPr/>
        </p:nvSpPr>
        <p:spPr>
          <a:xfrm>
            <a:off x="3057099" y="379597"/>
            <a:ext cx="5554638" cy="1883391"/>
          </a:xfrm>
          <a:prstGeom prst="doubleWav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3200" dirty="0" smtClean="0">
                <a:latin typeface="Times New Roman" panose="02020603050405020304" pitchFamily="18" charset="0"/>
                <a:cs typeface="Times New Roman" panose="02020603050405020304" pitchFamily="18" charset="0"/>
              </a:rPr>
              <a:t>Evaluation</a:t>
            </a:r>
            <a:endParaRPr lang="en-US" sz="3200" dirty="0">
              <a:latin typeface="Times New Roman" panose="02020603050405020304" pitchFamily="18" charset="0"/>
              <a:cs typeface="Times New Roman" panose="02020603050405020304" pitchFamily="18" charset="0"/>
            </a:endParaRPr>
          </a:p>
        </p:txBody>
      </p:sp>
      <p:sp>
        <p:nvSpPr>
          <p:cNvPr id="6" name="Rectangle 5"/>
          <p:cNvSpPr/>
          <p:nvPr/>
        </p:nvSpPr>
        <p:spPr>
          <a:xfrm>
            <a:off x="1259175" y="2402151"/>
            <a:ext cx="9247031" cy="378565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endParaRPr lang="en-US" sz="4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sz="4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What was her dream?</a:t>
            </a:r>
            <a:endParaRPr lang="en-US" sz="40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sz="4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What is the cause of her dream breaking?</a:t>
            </a:r>
            <a:endParaRPr lang="en-US" sz="40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sz="4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Who is </a:t>
            </a:r>
            <a:r>
              <a:rPr lang="en-US" sz="40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Shamima</a:t>
            </a:r>
            <a:r>
              <a:rPr lang="en-US" sz="4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en-US" sz="4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When she was married off ?</a:t>
            </a:r>
            <a:endParaRPr lang="en-US" sz="40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sz="40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What </a:t>
            </a:r>
            <a:r>
              <a:rPr lang="en-US" sz="4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did she want to see ?</a:t>
            </a:r>
            <a:endParaRPr lang="en-US" sz="40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283518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63909" y="6490741"/>
            <a:ext cx="7989758" cy="36725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Md.Alauddin,Assistsnt teacher,Pagla Govt.Model High School &amp; college,Sunamganj</a:t>
            </a:r>
            <a:endParaRPr lang="en-US" dirty="0"/>
          </a:p>
        </p:txBody>
      </p:sp>
      <p:sp>
        <p:nvSpPr>
          <p:cNvPr id="6" name="Down Ribbon 5"/>
          <p:cNvSpPr/>
          <p:nvPr/>
        </p:nvSpPr>
        <p:spPr>
          <a:xfrm>
            <a:off x="1405719" y="955344"/>
            <a:ext cx="8775511" cy="1705970"/>
          </a:xfrm>
          <a:prstGeom prst="ribb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400" dirty="0">
                <a:latin typeface="Times New Roman" panose="02020603050405020304" pitchFamily="18" charset="0"/>
                <a:cs typeface="Times New Roman" panose="02020603050405020304" pitchFamily="18" charset="0"/>
              </a:rPr>
              <a:t>Home work</a:t>
            </a:r>
          </a:p>
        </p:txBody>
      </p:sp>
      <p:sp>
        <p:nvSpPr>
          <p:cNvPr id="7" name="Down Arrow 6"/>
          <p:cNvSpPr/>
          <p:nvPr/>
        </p:nvSpPr>
        <p:spPr>
          <a:xfrm>
            <a:off x="491320" y="3289111"/>
            <a:ext cx="11122926" cy="2947916"/>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Write ten sentences about Shamima”masires.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77068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63909" y="6490741"/>
            <a:ext cx="7989758" cy="36725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Md.Alauddin,Assistsnt teacher,Pagla Govt.Model High School &amp; college,Sunamganj</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866" y="876568"/>
            <a:ext cx="6496334" cy="552724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508" y="876568"/>
            <a:ext cx="2804911" cy="2804911"/>
          </a:xfrm>
          <a:prstGeom prst="rect">
            <a:avLst/>
          </a:prstGeom>
        </p:spPr>
      </p:pic>
    </p:spTree>
    <p:extLst>
      <p:ext uri="{BB962C8B-B14F-4D97-AF65-F5344CB8AC3E}">
        <p14:creationId xmlns:p14="http://schemas.microsoft.com/office/powerpoint/2010/main" val="265163037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63909" y="6490741"/>
            <a:ext cx="7989758" cy="36725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Md.Alauddin,Assistsnt teacher,Pagla Govt.Model High School &amp; college,Sunamganj</a:t>
            </a:r>
            <a:endParaRPr lang="en-US" dirty="0"/>
          </a:p>
        </p:txBody>
      </p:sp>
      <p:sp>
        <p:nvSpPr>
          <p:cNvPr id="5" name="TextBox 4"/>
          <p:cNvSpPr txBox="1"/>
          <p:nvPr/>
        </p:nvSpPr>
        <p:spPr>
          <a:xfrm>
            <a:off x="1800175" y="647791"/>
            <a:ext cx="8686800" cy="923330"/>
          </a:xfrm>
          <a:prstGeom prst="rect">
            <a:avLst/>
          </a:prstGeom>
          <a:noFill/>
          <a:ln>
            <a:solidFill>
              <a:schemeClr val="tx1"/>
            </a:solidFill>
          </a:ln>
        </p:spPr>
        <p:txBody>
          <a:bodyPr wrap="square" rtlCol="0">
            <a:spAutoFit/>
          </a:bodyPr>
          <a:lstStyle/>
          <a:p>
            <a:pPr algn="ctr"/>
            <a:r>
              <a:rPr lang="en-US" sz="5400" b="1" dirty="0" smtClean="0">
                <a:latin typeface="Andalus" pitchFamily="18" charset="-78"/>
                <a:cs typeface="Andalus" pitchFamily="18" charset="-78"/>
              </a:rPr>
              <a:t>Introduction</a:t>
            </a:r>
            <a:endParaRPr lang="en-US" sz="5400" b="1" dirty="0">
              <a:latin typeface="Andalus" pitchFamily="18" charset="-78"/>
              <a:cs typeface="Andalus" pitchFamily="18" charset="-78"/>
            </a:endParaRPr>
          </a:p>
        </p:txBody>
      </p:sp>
      <p:sp>
        <p:nvSpPr>
          <p:cNvPr id="6" name="TextBox 5"/>
          <p:cNvSpPr txBox="1"/>
          <p:nvPr/>
        </p:nvSpPr>
        <p:spPr>
          <a:xfrm>
            <a:off x="1800175" y="1923388"/>
            <a:ext cx="8686800" cy="830997"/>
          </a:xfrm>
          <a:prstGeom prst="rect">
            <a:avLst/>
          </a:prstGeom>
          <a:noFill/>
          <a:ln>
            <a:solidFill>
              <a:schemeClr val="tx1"/>
            </a:solidFill>
          </a:ln>
        </p:spPr>
        <p:txBody>
          <a:bodyPr wrap="square" rtlCol="0">
            <a:spAutoFit/>
          </a:bodyPr>
          <a:lstStyle/>
          <a:p>
            <a:pPr algn="ctr"/>
            <a:r>
              <a:rPr lang="en-US" sz="4800" b="1" dirty="0" smtClean="0">
                <a:latin typeface="Andalus" pitchFamily="18" charset="-78"/>
                <a:cs typeface="Andalus" pitchFamily="18" charset="-78"/>
              </a:rPr>
              <a:t>Md. </a:t>
            </a:r>
            <a:r>
              <a:rPr lang="en-US" sz="4800" b="1" dirty="0" err="1" smtClean="0">
                <a:latin typeface="Andalus" pitchFamily="18" charset="-78"/>
                <a:cs typeface="Andalus" pitchFamily="18" charset="-78"/>
              </a:rPr>
              <a:t>Alauddin</a:t>
            </a:r>
            <a:endParaRPr lang="en-US" sz="4800" b="1" dirty="0">
              <a:latin typeface="Andalus" pitchFamily="18" charset="-78"/>
              <a:cs typeface="Andalus" pitchFamily="18" charset="-78"/>
            </a:endParaRPr>
          </a:p>
        </p:txBody>
      </p:sp>
      <p:graphicFrame>
        <p:nvGraphicFramePr>
          <p:cNvPr id="7" name="Table 6"/>
          <p:cNvGraphicFramePr>
            <a:graphicFrameLocks noGrp="1"/>
          </p:cNvGraphicFramePr>
          <p:nvPr>
            <p:extLst>
              <p:ext uri="{D42A27DB-BD31-4B8C-83A1-F6EECF244321}">
                <p14:modId xmlns:p14="http://schemas.microsoft.com/office/powerpoint/2010/main" val="329671911"/>
              </p:ext>
            </p:extLst>
          </p:nvPr>
        </p:nvGraphicFramePr>
        <p:xfrm>
          <a:off x="1663909" y="3007337"/>
          <a:ext cx="9272325" cy="2874848"/>
        </p:xfrm>
        <a:graphic>
          <a:graphicData uri="http://schemas.openxmlformats.org/drawingml/2006/table">
            <a:tbl>
              <a:tblPr firstRow="1" bandRow="1">
                <a:tableStyleId>{5940675A-B579-460E-94D1-54222C63F5DA}</a:tableStyleId>
              </a:tblPr>
              <a:tblGrid>
                <a:gridCol w="4593629"/>
                <a:gridCol w="4678696"/>
              </a:tblGrid>
              <a:tr h="2874848">
                <a:tc>
                  <a:txBody>
                    <a:bodyPr/>
                    <a:lstStyle/>
                    <a:p>
                      <a:r>
                        <a:rPr lang="en-US" sz="2800" dirty="0" smtClean="0">
                          <a:latin typeface="Times New Roman" panose="02020603050405020304" pitchFamily="18" charset="0"/>
                          <a:cs typeface="Times New Roman" panose="02020603050405020304" pitchFamily="18" charset="0"/>
                        </a:rPr>
                        <a:t>Assistant</a:t>
                      </a:r>
                      <a:r>
                        <a:rPr lang="en-US" sz="2800" baseline="0" dirty="0" smtClean="0">
                          <a:latin typeface="Times New Roman" panose="02020603050405020304" pitchFamily="18" charset="0"/>
                          <a:cs typeface="Times New Roman" panose="02020603050405020304" pitchFamily="18" charset="0"/>
                        </a:rPr>
                        <a:t> teacher</a:t>
                      </a:r>
                      <a:endParaRPr lang="en-US" sz="2800" dirty="0" smtClean="0">
                        <a:latin typeface="Times New Roman" panose="02020603050405020304" pitchFamily="18" charset="0"/>
                        <a:cs typeface="Times New Roman" panose="02020603050405020304" pitchFamily="18" charset="0"/>
                      </a:endParaRPr>
                    </a:p>
                    <a:p>
                      <a:r>
                        <a:rPr lang="en-US" sz="2800" dirty="0" err="1" smtClean="0">
                          <a:latin typeface="Times New Roman" panose="02020603050405020304" pitchFamily="18" charset="0"/>
                          <a:cs typeface="Times New Roman" panose="02020603050405020304" pitchFamily="18" charset="0"/>
                        </a:rPr>
                        <a:t>Pagla</a:t>
                      </a:r>
                      <a:r>
                        <a:rPr lang="en-US" sz="2800" dirty="0" smtClean="0">
                          <a:latin typeface="Times New Roman" panose="02020603050405020304" pitchFamily="18" charset="0"/>
                          <a:cs typeface="Times New Roman" panose="02020603050405020304" pitchFamily="18" charset="0"/>
                        </a:rPr>
                        <a:t> Govt. Model</a:t>
                      </a:r>
                      <a:r>
                        <a:rPr lang="en-US" sz="2800" baseline="0" dirty="0" smtClean="0">
                          <a:latin typeface="Times New Roman" panose="02020603050405020304" pitchFamily="18" charset="0"/>
                          <a:cs typeface="Times New Roman" panose="02020603050405020304" pitchFamily="18" charset="0"/>
                        </a:rPr>
                        <a:t> High School and College</a:t>
                      </a:r>
                    </a:p>
                    <a:p>
                      <a:r>
                        <a:rPr lang="en-US" sz="2800" baseline="0" dirty="0" err="1" smtClean="0">
                          <a:latin typeface="Times New Roman" panose="02020603050405020304" pitchFamily="18" charset="0"/>
                          <a:cs typeface="Times New Roman" panose="02020603050405020304" pitchFamily="18" charset="0"/>
                        </a:rPr>
                        <a:t>SouthSunamgonj,Sunamgonj</a:t>
                      </a:r>
                      <a:endParaRPr lang="en-US" sz="2800" baseline="0" dirty="0" smtClean="0">
                        <a:latin typeface="Times New Roman" panose="02020603050405020304" pitchFamily="18" charset="0"/>
                        <a:cs typeface="Times New Roman" panose="02020603050405020304" pitchFamily="18" charset="0"/>
                      </a:endParaRPr>
                    </a:p>
                    <a:p>
                      <a:r>
                        <a:rPr lang="en-US" sz="2800" baseline="0" dirty="0" smtClean="0">
                          <a:latin typeface="Times New Roman" panose="02020603050405020304" pitchFamily="18" charset="0"/>
                          <a:cs typeface="Times New Roman" panose="02020603050405020304" pitchFamily="18" charset="0"/>
                        </a:rPr>
                        <a:t>Mob.01765740395</a:t>
                      </a:r>
                      <a:endParaRPr lang="en-US" sz="2800" dirty="0" smtClean="0">
                        <a:latin typeface="Times New Roman" panose="02020603050405020304" pitchFamily="18" charset="0"/>
                        <a:cs typeface="Times New Roman" panose="02020603050405020304" pitchFamily="18" charset="0"/>
                      </a:endParaRPr>
                    </a:p>
                  </a:txBody>
                  <a:tcPr/>
                </a:tc>
                <a:tc>
                  <a:txBody>
                    <a:bodyPr/>
                    <a:lstStyle/>
                    <a:p>
                      <a:r>
                        <a:rPr lang="en-US" sz="2800" dirty="0" smtClean="0">
                          <a:latin typeface="Times New Roman" panose="02020603050405020304" pitchFamily="18" charset="0"/>
                          <a:cs typeface="Times New Roman" panose="02020603050405020304" pitchFamily="18" charset="0"/>
                        </a:rPr>
                        <a:t>Class-8 </a:t>
                      </a:r>
                    </a:p>
                    <a:p>
                      <a:r>
                        <a:rPr lang="en-US" sz="2800" dirty="0" smtClean="0">
                          <a:latin typeface="Times New Roman" panose="02020603050405020304" pitchFamily="18" charset="0"/>
                          <a:cs typeface="Times New Roman" panose="02020603050405020304" pitchFamily="18" charset="0"/>
                        </a:rPr>
                        <a:t>English First Paper</a:t>
                      </a:r>
                    </a:p>
                    <a:p>
                      <a:r>
                        <a:rPr lang="en-US" sz="2800" dirty="0" smtClean="0">
                          <a:latin typeface="Times New Roman" panose="02020603050405020304" pitchFamily="18" charset="0"/>
                          <a:cs typeface="Times New Roman" panose="02020603050405020304" pitchFamily="18" charset="0"/>
                        </a:rPr>
                        <a:t>Unit-5,lesson-2</a:t>
                      </a:r>
                    </a:p>
                    <a:p>
                      <a:r>
                        <a:rPr lang="en-US" sz="2800" smtClean="0">
                          <a:latin typeface="Times New Roman" panose="02020603050405020304" pitchFamily="18" charset="0"/>
                          <a:cs typeface="Times New Roman" panose="02020603050405020304" pitchFamily="18" charset="0"/>
                        </a:rPr>
                        <a:t>Date-00-05-2020</a:t>
                      </a:r>
                      <a:endParaRPr lang="en-US" sz="28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70106873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63909" y="6490741"/>
            <a:ext cx="7989758" cy="36725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Md.Alauddin,Assistsnt teacher,Pagla Govt.Model High School &amp; college,Sunamganj</a:t>
            </a: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024" y="1517091"/>
            <a:ext cx="11218459" cy="4774527"/>
          </a:xfrm>
          <a:prstGeom prst="rect">
            <a:avLst/>
          </a:prstGeom>
        </p:spPr>
      </p:pic>
      <p:sp>
        <p:nvSpPr>
          <p:cNvPr id="3" name="TextBox 2"/>
          <p:cNvSpPr txBox="1"/>
          <p:nvPr/>
        </p:nvSpPr>
        <p:spPr>
          <a:xfrm>
            <a:off x="2047163" y="654586"/>
            <a:ext cx="8557147" cy="646331"/>
          </a:xfrm>
          <a:prstGeom prst="rect">
            <a:avLst/>
          </a:prstGeom>
          <a:noFill/>
          <a:ln w="9525">
            <a:solidFill>
              <a:schemeClr val="tx1"/>
            </a:solidFill>
          </a:ln>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Can you guess what is  the  picture about?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45696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63909" y="6490741"/>
            <a:ext cx="7989758" cy="36725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Md.Alauddin,Assistsnt teacher,Pagla Govt.Model High School &amp; college,Sunamganj</a:t>
            </a:r>
            <a:endParaRPr lang="en-US" dirty="0"/>
          </a:p>
        </p:txBody>
      </p:sp>
      <p:sp>
        <p:nvSpPr>
          <p:cNvPr id="5" name="TextBox 4"/>
          <p:cNvSpPr txBox="1"/>
          <p:nvPr/>
        </p:nvSpPr>
        <p:spPr>
          <a:xfrm>
            <a:off x="1924988" y="1454007"/>
            <a:ext cx="7467600" cy="2862322"/>
          </a:xfrm>
          <a:prstGeom prst="rect">
            <a:avLst/>
          </a:prstGeom>
          <a:noFill/>
        </p:spPr>
        <p:txBody>
          <a:bodyPr wrap="square" rtlCol="0">
            <a:spAutoFit/>
          </a:bodyPr>
          <a:lstStyle/>
          <a:p>
            <a:pPr algn="ctr"/>
            <a:r>
              <a:rPr lang="en-US" sz="6000" b="1" dirty="0" smtClean="0">
                <a:latin typeface="Andalus" pitchFamily="18" charset="-78"/>
                <a:cs typeface="Andalus" pitchFamily="18" charset="-78"/>
              </a:rPr>
              <a:t>Our Today’s Lesson is-</a:t>
            </a:r>
          </a:p>
          <a:p>
            <a:pPr algn="ctr"/>
            <a:r>
              <a:rPr lang="en-US" sz="6000" b="1" dirty="0" smtClean="0">
                <a:solidFill>
                  <a:srgbClr val="00B0F0"/>
                </a:solidFill>
                <a:latin typeface="Andalus" pitchFamily="18" charset="-78"/>
                <a:cs typeface="Andalus" pitchFamily="18" charset="-78"/>
              </a:rPr>
              <a:t>Flash Back</a:t>
            </a:r>
            <a:endParaRPr lang="en-US" sz="6000" b="1" dirty="0">
              <a:solidFill>
                <a:srgbClr val="00B0F0"/>
              </a:solidFill>
              <a:latin typeface="Andalus" pitchFamily="18" charset="-78"/>
              <a:cs typeface="Andalus" pitchFamily="18" charset="-78"/>
            </a:endParaRPr>
          </a:p>
        </p:txBody>
      </p:sp>
    </p:spTree>
    <p:extLst>
      <p:ext uri="{BB962C8B-B14F-4D97-AF65-F5344CB8AC3E}">
        <p14:creationId xmlns:p14="http://schemas.microsoft.com/office/powerpoint/2010/main" val="428181802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63909" y="6490741"/>
            <a:ext cx="7989758" cy="36725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Md.Alauddin,Assistsnt teacher,Pagla Govt.Model High School &amp; college,Sunamganj</a:t>
            </a:r>
            <a:endParaRPr lang="en-US" dirty="0"/>
          </a:p>
        </p:txBody>
      </p:sp>
      <p:sp>
        <p:nvSpPr>
          <p:cNvPr id="5" name="Flowchart: Alternate Process 4"/>
          <p:cNvSpPr/>
          <p:nvPr/>
        </p:nvSpPr>
        <p:spPr>
          <a:xfrm>
            <a:off x="2534588" y="666497"/>
            <a:ext cx="6248400" cy="1492087"/>
          </a:xfrm>
          <a:prstGeom prst="flowChartAlternateProcess">
            <a:avLst/>
          </a:prstGeom>
        </p:spPr>
        <p:style>
          <a:lnRef idx="2">
            <a:schemeClr val="accent3"/>
          </a:lnRef>
          <a:fillRef idx="1">
            <a:schemeClr val="lt1"/>
          </a:fillRef>
          <a:effectRef idx="0">
            <a:schemeClr val="accent3"/>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400" b="1" dirty="0" smtClean="0">
                <a:solidFill>
                  <a:schemeClr val="tx1">
                    <a:lumMod val="95000"/>
                    <a:lumOff val="5000"/>
                  </a:schemeClr>
                </a:solidFill>
              </a:rPr>
              <a:t>Learning Outcome…</a:t>
            </a:r>
            <a:endParaRPr lang="en-US" sz="4400" b="1" dirty="0">
              <a:solidFill>
                <a:schemeClr val="tx1">
                  <a:lumMod val="95000"/>
                  <a:lumOff val="5000"/>
                </a:schemeClr>
              </a:solidFill>
            </a:endParaRPr>
          </a:p>
        </p:txBody>
      </p:sp>
      <p:sp>
        <p:nvSpPr>
          <p:cNvPr id="6" name="Rectangle 5"/>
          <p:cNvSpPr/>
          <p:nvPr/>
        </p:nvSpPr>
        <p:spPr>
          <a:xfrm>
            <a:off x="704538" y="2551199"/>
            <a:ext cx="10538085" cy="646331"/>
          </a:xfrm>
          <a:prstGeom prst="rect">
            <a:avLst/>
          </a:prstGeom>
        </p:spPr>
        <p:txBody>
          <a:bodyPr wrap="square">
            <a:spAutoFit/>
          </a:bodyPr>
          <a:lstStyle/>
          <a:p>
            <a:r>
              <a:rPr lang="en-US" sz="36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After the end of the lesson the </a:t>
            </a:r>
            <a:r>
              <a:rPr lang="en-US" sz="36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Ss</a:t>
            </a:r>
            <a:r>
              <a:rPr lang="en-US" sz="36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will be  able to –</a:t>
            </a:r>
            <a:endParaRPr lang="en-US" sz="36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929390" y="3567659"/>
            <a:ext cx="7644984" cy="58477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1.Read and understand through silent reading</a:t>
            </a:r>
            <a:endParaRPr lang="en-US" sz="32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929390" y="4257207"/>
            <a:ext cx="8023541" cy="58477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2.Infer meaning through silent reading</a:t>
            </a:r>
            <a:endParaRPr lang="en-US" sz="32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929390" y="4844534"/>
            <a:ext cx="7644984" cy="58477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3.Ask and answer the questions</a:t>
            </a:r>
            <a:endParaRPr lang="en-US" sz="32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929390" y="5426439"/>
            <a:ext cx="6413106" cy="58477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4.Discribe a struggled person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167810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down)">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63909" y="6490741"/>
            <a:ext cx="7989758" cy="36725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Md.Alauddin,Assistsnt teacher,Pagla Govt.Model High School &amp; college,Sunamganj</a:t>
            </a:r>
            <a:endParaRPr lang="en-US" dirty="0"/>
          </a:p>
        </p:txBody>
      </p:sp>
      <p:sp>
        <p:nvSpPr>
          <p:cNvPr id="5" name="Rounded Rectangle 4"/>
          <p:cNvSpPr/>
          <p:nvPr/>
        </p:nvSpPr>
        <p:spPr>
          <a:xfrm>
            <a:off x="3466428" y="625870"/>
            <a:ext cx="4384720" cy="996287"/>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96819" tIns="48409" rIns="96819" bIns="48409" rtlCol="0" anchor="ctr"/>
          <a:lstStyle/>
          <a:p>
            <a:pPr algn="ctr"/>
            <a:r>
              <a:rPr lang="en-US" sz="5118" b="1" dirty="0" smtClean="0">
                <a:latin typeface="Times New Roman" panose="02020603050405020304" pitchFamily="18" charset="0"/>
                <a:cs typeface="Times New Roman" panose="02020603050405020304" pitchFamily="18" charset="0"/>
              </a:rPr>
              <a:t>Key Words</a:t>
            </a:r>
            <a:endParaRPr lang="en-US" sz="5118" b="1" dirty="0">
              <a:latin typeface="Times New Roman" panose="02020603050405020304" pitchFamily="18" charset="0"/>
              <a:cs typeface="Times New Roman" panose="02020603050405020304" pitchFamily="18" charset="0"/>
            </a:endParaRPr>
          </a:p>
        </p:txBody>
      </p:sp>
      <p:sp>
        <p:nvSpPr>
          <p:cNvPr id="6" name="Notched Right Arrow 5"/>
          <p:cNvSpPr/>
          <p:nvPr/>
        </p:nvSpPr>
        <p:spPr>
          <a:xfrm>
            <a:off x="477673" y="1828800"/>
            <a:ext cx="3343700" cy="2398426"/>
          </a:xfrm>
          <a:prstGeom prst="notched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Stunned</a:t>
            </a:r>
            <a:endParaRPr lang="en-US" sz="3600" dirty="0">
              <a:latin typeface="Times New Roman" panose="02020603050405020304" pitchFamily="18" charset="0"/>
              <a:cs typeface="Times New Roman" panose="02020603050405020304" pitchFamily="18" charset="0"/>
            </a:endParaRPr>
          </a:p>
        </p:txBody>
      </p:sp>
      <p:sp>
        <p:nvSpPr>
          <p:cNvPr id="7" name="Left Arrow 6"/>
          <p:cNvSpPr/>
          <p:nvPr/>
        </p:nvSpPr>
        <p:spPr>
          <a:xfrm>
            <a:off x="7346076" y="1828800"/>
            <a:ext cx="4336408" cy="2038663"/>
          </a:xfrm>
          <a:prstGeom prst="lef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Stopped/motionless</a:t>
            </a:r>
            <a:endParaRPr lang="en-US" sz="3600" dirty="0">
              <a:latin typeface="Times New Roman" panose="02020603050405020304" pitchFamily="18" charset="0"/>
              <a:cs typeface="Times New Roman" panose="02020603050405020304" pitchFamily="18" charset="0"/>
            </a:endParaRPr>
          </a:p>
        </p:txBody>
      </p:sp>
      <p:sp>
        <p:nvSpPr>
          <p:cNvPr id="8" name="Left-Right Arrow 7"/>
          <p:cNvSpPr/>
          <p:nvPr/>
        </p:nvSpPr>
        <p:spPr>
          <a:xfrm>
            <a:off x="2510852" y="4656055"/>
            <a:ext cx="7142815" cy="1424066"/>
          </a:xfrm>
          <a:prstGeom prst="leftRight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smtClean="0">
                <a:latin typeface="Times New Roman" panose="02020603050405020304" pitchFamily="18" charset="0"/>
                <a:cs typeface="Times New Roman" panose="02020603050405020304" pitchFamily="18" charset="0"/>
              </a:rPr>
              <a:t>Listening to her, we were stunned</a:t>
            </a:r>
            <a:endParaRPr lang="en-US" sz="3200" dirty="0">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7181" y="1847904"/>
            <a:ext cx="3253087" cy="2789941"/>
          </a:xfrm>
          <a:prstGeom prst="rect">
            <a:avLst/>
          </a:prstGeom>
        </p:spPr>
      </p:pic>
    </p:spTree>
    <p:extLst>
      <p:ext uri="{BB962C8B-B14F-4D97-AF65-F5344CB8AC3E}">
        <p14:creationId xmlns:p14="http://schemas.microsoft.com/office/powerpoint/2010/main" val="296626991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fltVal val="0"/>
                                          </p:val>
                                        </p:tav>
                                        <p:tav tm="100000">
                                          <p:val>
                                            <p:strVal val="#ppt_w"/>
                                          </p:val>
                                        </p:tav>
                                      </p:tavLst>
                                    </p:anim>
                                    <p:anim calcmode="lin" valueType="num">
                                      <p:cBhvr>
                                        <p:cTn id="31" dur="500" fill="hold"/>
                                        <p:tgtEl>
                                          <p:spTgt spid="8"/>
                                        </p:tgtEl>
                                        <p:attrNameLst>
                                          <p:attrName>ppt_h</p:attrName>
                                        </p:attrNameLst>
                                      </p:cBhvr>
                                      <p:tavLst>
                                        <p:tav tm="0">
                                          <p:val>
                                            <p:fltVal val="0"/>
                                          </p:val>
                                        </p:tav>
                                        <p:tav tm="100000">
                                          <p:val>
                                            <p:strVal val="#ppt_h"/>
                                          </p:val>
                                        </p:tav>
                                      </p:tavLst>
                                    </p:anim>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63909" y="6490741"/>
            <a:ext cx="7989758" cy="36725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Md.Alauddin,Assistsnt teacher,Pagla Govt.Model High School &amp; college,Sunamganj</a:t>
            </a:r>
            <a:endParaRPr lang="en-US" dirty="0"/>
          </a:p>
        </p:txBody>
      </p:sp>
      <p:sp>
        <p:nvSpPr>
          <p:cNvPr id="5" name="Rounded Rectangle 4"/>
          <p:cNvSpPr/>
          <p:nvPr/>
        </p:nvSpPr>
        <p:spPr>
          <a:xfrm>
            <a:off x="3856173" y="550920"/>
            <a:ext cx="4384720" cy="996287"/>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96819" tIns="48409" rIns="96819" bIns="48409" rtlCol="0" anchor="ctr"/>
          <a:lstStyle/>
          <a:p>
            <a:pPr algn="ctr"/>
            <a:r>
              <a:rPr lang="en-US" sz="5118" b="1" dirty="0" smtClean="0">
                <a:latin typeface="Times New Roman" panose="02020603050405020304" pitchFamily="18" charset="0"/>
                <a:cs typeface="Times New Roman" panose="02020603050405020304" pitchFamily="18" charset="0"/>
              </a:rPr>
              <a:t>Key Words</a:t>
            </a:r>
            <a:endParaRPr lang="en-US" sz="5118" b="1" dirty="0">
              <a:latin typeface="Times New Roman" panose="02020603050405020304" pitchFamily="18" charset="0"/>
              <a:cs typeface="Times New Roman" panose="02020603050405020304" pitchFamily="18" charset="0"/>
            </a:endParaRPr>
          </a:p>
        </p:txBody>
      </p:sp>
      <p:sp>
        <p:nvSpPr>
          <p:cNvPr id="6" name="Right Arrow 5"/>
          <p:cNvSpPr/>
          <p:nvPr/>
        </p:nvSpPr>
        <p:spPr>
          <a:xfrm>
            <a:off x="584616" y="2413417"/>
            <a:ext cx="3387777" cy="1813810"/>
          </a:xfrm>
          <a:prstGeom prst="righ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3200" dirty="0" smtClean="0">
                <a:latin typeface="Times New Roman" panose="02020603050405020304" pitchFamily="18" charset="0"/>
                <a:cs typeface="Times New Roman" panose="02020603050405020304" pitchFamily="18" charset="0"/>
              </a:rPr>
              <a:t>Admiration</a:t>
            </a:r>
            <a:endParaRPr lang="en-US" sz="3200" dirty="0">
              <a:latin typeface="Times New Roman" panose="02020603050405020304" pitchFamily="18" charset="0"/>
              <a:cs typeface="Times New Roman" panose="02020603050405020304" pitchFamily="18" charset="0"/>
            </a:endParaRPr>
          </a:p>
        </p:txBody>
      </p:sp>
      <p:sp>
        <p:nvSpPr>
          <p:cNvPr id="7" name="Left Arrow 6"/>
          <p:cNvSpPr/>
          <p:nvPr/>
        </p:nvSpPr>
        <p:spPr>
          <a:xfrm>
            <a:off x="7929798" y="2413417"/>
            <a:ext cx="3447741" cy="1813809"/>
          </a:xfrm>
          <a:prstGeom prst="lef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3200" dirty="0" smtClean="0">
                <a:latin typeface="Times New Roman" panose="02020603050405020304" pitchFamily="18" charset="0"/>
                <a:cs typeface="Times New Roman" panose="02020603050405020304" pitchFamily="18" charset="0"/>
              </a:rPr>
              <a:t>Praise/Delight</a:t>
            </a:r>
            <a:endParaRPr lang="en-US" sz="3200" dirty="0">
              <a:latin typeface="Times New Roman" panose="02020603050405020304" pitchFamily="18" charset="0"/>
              <a:cs typeface="Times New Roman" panose="02020603050405020304" pitchFamily="18" charset="0"/>
            </a:endParaRPr>
          </a:p>
        </p:txBody>
      </p:sp>
      <p:sp>
        <p:nvSpPr>
          <p:cNvPr id="8" name="Left-Right Arrow 7"/>
          <p:cNvSpPr/>
          <p:nvPr/>
        </p:nvSpPr>
        <p:spPr>
          <a:xfrm>
            <a:off x="2128603" y="4512039"/>
            <a:ext cx="8034728" cy="1543987"/>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00" dirty="0" smtClean="0">
                <a:latin typeface="Times New Roman" panose="02020603050405020304" pitchFamily="18" charset="0"/>
                <a:cs typeface="Times New Roman" panose="02020603050405020304" pitchFamily="18" charset="0"/>
              </a:rPr>
              <a:t>Our hearts were filled with admiration</a:t>
            </a:r>
            <a:endParaRPr lang="en-US" sz="3200" dirty="0">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7268" y="1832019"/>
            <a:ext cx="3762530" cy="2985641"/>
          </a:xfrm>
          <a:prstGeom prst="rect">
            <a:avLst/>
          </a:prstGeom>
        </p:spPr>
      </p:pic>
    </p:spTree>
    <p:extLst>
      <p:ext uri="{BB962C8B-B14F-4D97-AF65-F5344CB8AC3E}">
        <p14:creationId xmlns:p14="http://schemas.microsoft.com/office/powerpoint/2010/main" val="29628728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63909" y="6490741"/>
            <a:ext cx="7989758" cy="36725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Md.Alauddin,Assistsnt teacher,Pagla Govt.Model High School &amp; college,Sunamganj</a:t>
            </a:r>
            <a:endParaRPr lang="en-US" dirty="0"/>
          </a:p>
        </p:txBody>
      </p:sp>
      <p:sp>
        <p:nvSpPr>
          <p:cNvPr id="5" name="Rounded Rectangle 4"/>
          <p:cNvSpPr/>
          <p:nvPr/>
        </p:nvSpPr>
        <p:spPr>
          <a:xfrm>
            <a:off x="3466428" y="625870"/>
            <a:ext cx="4384720" cy="996287"/>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96819" tIns="48409" rIns="96819" bIns="48409" rtlCol="0" anchor="ctr"/>
          <a:lstStyle/>
          <a:p>
            <a:pPr algn="ctr"/>
            <a:r>
              <a:rPr lang="en-US" sz="5118" b="1" dirty="0" smtClean="0">
                <a:latin typeface="Times New Roman" panose="02020603050405020304" pitchFamily="18" charset="0"/>
                <a:cs typeface="Times New Roman" panose="02020603050405020304" pitchFamily="18" charset="0"/>
              </a:rPr>
              <a:t>Key Words</a:t>
            </a:r>
            <a:endParaRPr lang="en-US" sz="5118" b="1" dirty="0">
              <a:latin typeface="Times New Roman" panose="02020603050405020304" pitchFamily="18" charset="0"/>
              <a:cs typeface="Times New Roman" panose="02020603050405020304" pitchFamily="18" charset="0"/>
            </a:endParaRPr>
          </a:p>
        </p:txBody>
      </p:sp>
      <p:sp>
        <p:nvSpPr>
          <p:cNvPr id="6" name="Right Arrow 5"/>
          <p:cNvSpPr/>
          <p:nvPr/>
        </p:nvSpPr>
        <p:spPr>
          <a:xfrm>
            <a:off x="599606" y="2852382"/>
            <a:ext cx="2746900" cy="1494766"/>
          </a:xfrm>
          <a:prstGeom prst="right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600" dirty="0" smtClean="0">
                <a:solidFill>
                  <a:schemeClr val="tx1"/>
                </a:solidFill>
                <a:latin typeface="Times New Roman" panose="02020603050405020304" pitchFamily="18" charset="0"/>
                <a:cs typeface="Times New Roman" panose="02020603050405020304" pitchFamily="18" charset="0"/>
              </a:rPr>
              <a:t> adolescent </a:t>
            </a:r>
            <a:endParaRPr lang="en-US" sz="3600" dirty="0">
              <a:latin typeface="Times New Roman" panose="02020603050405020304" pitchFamily="18" charset="0"/>
              <a:cs typeface="Times New Roman" panose="02020603050405020304" pitchFamily="18" charset="0"/>
            </a:endParaRPr>
          </a:p>
        </p:txBody>
      </p:sp>
      <p:sp>
        <p:nvSpPr>
          <p:cNvPr id="7" name="Left Arrow 6"/>
          <p:cNvSpPr/>
          <p:nvPr/>
        </p:nvSpPr>
        <p:spPr>
          <a:xfrm>
            <a:off x="7847352" y="2573998"/>
            <a:ext cx="3612630" cy="1469035"/>
          </a:xfrm>
          <a:prstGeom prst="left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smtClean="0">
                <a:solidFill>
                  <a:schemeClr val="tx1"/>
                </a:solidFill>
                <a:latin typeface="Times New Roman" panose="02020603050405020304" pitchFamily="18" charset="0"/>
                <a:cs typeface="Times New Roman" panose="02020603050405020304" pitchFamily="18" charset="0"/>
              </a:rPr>
              <a:t>Young/ preadult</a:t>
            </a:r>
            <a:endParaRPr lang="en-GB" sz="3200" dirty="0">
              <a:solidFill>
                <a:schemeClr val="tx1"/>
              </a:solidFill>
              <a:latin typeface="Times New Roman" panose="02020603050405020304" pitchFamily="18" charset="0"/>
              <a:cs typeface="Times New Roman" panose="02020603050405020304" pitchFamily="18" charset="0"/>
            </a:endParaRPr>
          </a:p>
        </p:txBody>
      </p:sp>
      <p:sp>
        <p:nvSpPr>
          <p:cNvPr id="8" name="Rectangle 7"/>
          <p:cNvSpPr/>
          <p:nvPr/>
        </p:nvSpPr>
        <p:spPr>
          <a:xfrm flipH="1">
            <a:off x="1973056" y="4842817"/>
            <a:ext cx="8538694" cy="8481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anose="02020603050405020304" pitchFamily="18" charset="0"/>
                <a:cs typeface="Times New Roman" panose="02020603050405020304" pitchFamily="18" charset="0"/>
              </a:rPr>
              <a:t>Shamima had all dreams of an adolescent.  </a:t>
            </a:r>
            <a:endParaRPr lang="en-GB" sz="3600" dirty="0">
              <a:solidFill>
                <a:schemeClr val="tx1"/>
              </a:solidFill>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6467" y="1831485"/>
            <a:ext cx="4380924" cy="3163595"/>
          </a:xfrm>
          <a:prstGeom prst="rect">
            <a:avLst/>
          </a:prstGeom>
        </p:spPr>
      </p:pic>
    </p:spTree>
    <p:extLst>
      <p:ext uri="{BB962C8B-B14F-4D97-AF65-F5344CB8AC3E}">
        <p14:creationId xmlns:p14="http://schemas.microsoft.com/office/powerpoint/2010/main" val="394304480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circle(in)">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arn(inVertical)">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63909" y="6490741"/>
            <a:ext cx="7989758" cy="36725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Md.Alauddin,Assistsnt teacher,Pagla Govt.Model High School &amp; college,Sunamganj</a:t>
            </a:r>
            <a:endParaRPr lang="en-US" dirty="0"/>
          </a:p>
        </p:txBody>
      </p:sp>
      <p:sp>
        <p:nvSpPr>
          <p:cNvPr id="5" name="Rounded Rectangle 4"/>
          <p:cNvSpPr/>
          <p:nvPr/>
        </p:nvSpPr>
        <p:spPr>
          <a:xfrm>
            <a:off x="3466428" y="625870"/>
            <a:ext cx="4384720" cy="996287"/>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96819" tIns="48409" rIns="96819" bIns="48409" rtlCol="0" anchor="ctr"/>
          <a:lstStyle/>
          <a:p>
            <a:pPr algn="ctr"/>
            <a:r>
              <a:rPr lang="en-US" sz="5118" b="1" dirty="0" smtClean="0">
                <a:latin typeface="Times New Roman" panose="02020603050405020304" pitchFamily="18" charset="0"/>
                <a:cs typeface="Times New Roman" panose="02020603050405020304" pitchFamily="18" charset="0"/>
              </a:rPr>
              <a:t>Key Words</a:t>
            </a:r>
            <a:endParaRPr lang="en-US" sz="5118" b="1" dirty="0">
              <a:latin typeface="Times New Roman" panose="02020603050405020304" pitchFamily="18" charset="0"/>
              <a:cs typeface="Times New Roman" panose="02020603050405020304" pitchFamily="18" charset="0"/>
            </a:endParaRPr>
          </a:p>
        </p:txBody>
      </p:sp>
      <p:sp>
        <p:nvSpPr>
          <p:cNvPr id="6" name="Right Arrow 5"/>
          <p:cNvSpPr/>
          <p:nvPr/>
        </p:nvSpPr>
        <p:spPr>
          <a:xfrm>
            <a:off x="599607" y="2683239"/>
            <a:ext cx="2537038" cy="1798819"/>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3600" dirty="0" smtClean="0">
                <a:solidFill>
                  <a:schemeClr val="tx1"/>
                </a:solidFill>
                <a:latin typeface="Times New Roman" panose="02020603050405020304" pitchFamily="18" charset="0"/>
                <a:cs typeface="Times New Roman" panose="02020603050405020304" pitchFamily="18" charset="0"/>
              </a:rPr>
              <a:t>heed</a:t>
            </a:r>
            <a:endParaRPr lang="en-US" sz="3600" dirty="0">
              <a:latin typeface="Times New Roman" panose="02020603050405020304" pitchFamily="18" charset="0"/>
              <a:cs typeface="Times New Roman" panose="02020603050405020304" pitchFamily="18" charset="0"/>
            </a:endParaRPr>
          </a:p>
        </p:txBody>
      </p:sp>
      <p:sp>
        <p:nvSpPr>
          <p:cNvPr id="7" name="Left Arrow 6"/>
          <p:cNvSpPr/>
          <p:nvPr/>
        </p:nvSpPr>
        <p:spPr>
          <a:xfrm>
            <a:off x="7521908" y="2311235"/>
            <a:ext cx="3372787" cy="2098623"/>
          </a:xfrm>
          <a:prstGeom prst="left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3200" dirty="0" smtClean="0">
                <a:latin typeface="Times New Roman" panose="02020603050405020304" pitchFamily="18" charset="0"/>
                <a:cs typeface="Times New Roman" panose="02020603050405020304" pitchFamily="18" charset="0"/>
              </a:rPr>
              <a:t>Attention</a:t>
            </a:r>
            <a:endParaRPr lang="en-US" sz="3200" dirty="0">
              <a:latin typeface="Times New Roman" panose="02020603050405020304" pitchFamily="18" charset="0"/>
              <a:cs typeface="Times New Roman" panose="02020603050405020304" pitchFamily="18" charset="0"/>
            </a:endParaRPr>
          </a:p>
        </p:txBody>
      </p:sp>
      <p:sp>
        <p:nvSpPr>
          <p:cNvPr id="8" name="Rectangle 7"/>
          <p:cNvSpPr/>
          <p:nvPr/>
        </p:nvSpPr>
        <p:spPr>
          <a:xfrm flipH="1">
            <a:off x="1218001" y="4631960"/>
            <a:ext cx="10264461" cy="1414577"/>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just"/>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a:solidFill>
                  <a:schemeClr val="tx1"/>
                </a:solidFill>
                <a:latin typeface="Times New Roman" panose="02020603050405020304" pitchFamily="18" charset="0"/>
                <a:cs typeface="Times New Roman" panose="02020603050405020304" pitchFamily="18" charset="0"/>
              </a:rPr>
              <a:t>Shamima did not want to get married. But nobody paid any heed to her.</a:t>
            </a:r>
            <a:endParaRPr lang="en-GB" sz="3600" dirty="0">
              <a:solidFill>
                <a:schemeClr val="tx1"/>
              </a:solidFill>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2866" y="1844259"/>
            <a:ext cx="4152821" cy="2637799"/>
          </a:xfrm>
          <a:prstGeom prst="rect">
            <a:avLst/>
          </a:prstGeom>
        </p:spPr>
      </p:pic>
    </p:spTree>
    <p:extLst>
      <p:ext uri="{BB962C8B-B14F-4D97-AF65-F5344CB8AC3E}">
        <p14:creationId xmlns:p14="http://schemas.microsoft.com/office/powerpoint/2010/main" val="245634054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down)">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658</Words>
  <Application>Microsoft Office PowerPoint</Application>
  <PresentationFormat>Widescreen</PresentationFormat>
  <Paragraphs>91</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Andalus</vt: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ALAUDDIN</dc:creator>
  <cp:lastModifiedBy>MOHAMMAD ALAUDDIN</cp:lastModifiedBy>
  <cp:revision>35</cp:revision>
  <dcterms:created xsi:type="dcterms:W3CDTF">2020-05-18T17:07:41Z</dcterms:created>
  <dcterms:modified xsi:type="dcterms:W3CDTF">2020-05-20T13:13:40Z</dcterms:modified>
</cp:coreProperties>
</file>