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28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0EDECA-98AF-4FB4-9BB2-64AEC8F910FA}"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E40E7-6E7A-423F-A688-198A38A5031E}" type="slidenum">
              <a:rPr lang="en-US" smtClean="0"/>
              <a:t>‹#›</a:t>
            </a:fld>
            <a:endParaRPr lang="en-US"/>
          </a:p>
        </p:txBody>
      </p:sp>
    </p:spTree>
    <p:extLst>
      <p:ext uri="{BB962C8B-B14F-4D97-AF65-F5344CB8AC3E}">
        <p14:creationId xmlns:p14="http://schemas.microsoft.com/office/powerpoint/2010/main" val="4100795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EDECA-98AF-4FB4-9BB2-64AEC8F910FA}"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E40E7-6E7A-423F-A688-198A38A5031E}" type="slidenum">
              <a:rPr lang="en-US" smtClean="0"/>
              <a:t>‹#›</a:t>
            </a:fld>
            <a:endParaRPr lang="en-US"/>
          </a:p>
        </p:txBody>
      </p:sp>
    </p:spTree>
    <p:extLst>
      <p:ext uri="{BB962C8B-B14F-4D97-AF65-F5344CB8AC3E}">
        <p14:creationId xmlns:p14="http://schemas.microsoft.com/office/powerpoint/2010/main" val="3632366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EDECA-98AF-4FB4-9BB2-64AEC8F910FA}"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E40E7-6E7A-423F-A688-198A38A5031E}" type="slidenum">
              <a:rPr lang="en-US" smtClean="0"/>
              <a:t>‹#›</a:t>
            </a:fld>
            <a:endParaRPr lang="en-US"/>
          </a:p>
        </p:txBody>
      </p:sp>
    </p:spTree>
    <p:extLst>
      <p:ext uri="{BB962C8B-B14F-4D97-AF65-F5344CB8AC3E}">
        <p14:creationId xmlns:p14="http://schemas.microsoft.com/office/powerpoint/2010/main" val="702456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EDECA-98AF-4FB4-9BB2-64AEC8F910FA}"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E40E7-6E7A-423F-A688-198A38A5031E}" type="slidenum">
              <a:rPr lang="en-US" smtClean="0"/>
              <a:t>‹#›</a:t>
            </a:fld>
            <a:endParaRPr lang="en-US"/>
          </a:p>
        </p:txBody>
      </p:sp>
    </p:spTree>
    <p:extLst>
      <p:ext uri="{BB962C8B-B14F-4D97-AF65-F5344CB8AC3E}">
        <p14:creationId xmlns:p14="http://schemas.microsoft.com/office/powerpoint/2010/main" val="1428329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0EDECA-98AF-4FB4-9BB2-64AEC8F910FA}"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E40E7-6E7A-423F-A688-198A38A5031E}" type="slidenum">
              <a:rPr lang="en-US" smtClean="0"/>
              <a:t>‹#›</a:t>
            </a:fld>
            <a:endParaRPr lang="en-US"/>
          </a:p>
        </p:txBody>
      </p:sp>
    </p:spTree>
    <p:extLst>
      <p:ext uri="{BB962C8B-B14F-4D97-AF65-F5344CB8AC3E}">
        <p14:creationId xmlns:p14="http://schemas.microsoft.com/office/powerpoint/2010/main" val="397571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0EDECA-98AF-4FB4-9BB2-64AEC8F910FA}"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E40E7-6E7A-423F-A688-198A38A5031E}" type="slidenum">
              <a:rPr lang="en-US" smtClean="0"/>
              <a:t>‹#›</a:t>
            </a:fld>
            <a:endParaRPr lang="en-US"/>
          </a:p>
        </p:txBody>
      </p:sp>
    </p:spTree>
    <p:extLst>
      <p:ext uri="{BB962C8B-B14F-4D97-AF65-F5344CB8AC3E}">
        <p14:creationId xmlns:p14="http://schemas.microsoft.com/office/powerpoint/2010/main" val="2535429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0EDECA-98AF-4FB4-9BB2-64AEC8F910FA}"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E40E7-6E7A-423F-A688-198A38A5031E}" type="slidenum">
              <a:rPr lang="en-US" smtClean="0"/>
              <a:t>‹#›</a:t>
            </a:fld>
            <a:endParaRPr lang="en-US"/>
          </a:p>
        </p:txBody>
      </p:sp>
    </p:spTree>
    <p:extLst>
      <p:ext uri="{BB962C8B-B14F-4D97-AF65-F5344CB8AC3E}">
        <p14:creationId xmlns:p14="http://schemas.microsoft.com/office/powerpoint/2010/main" val="2263419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0EDECA-98AF-4FB4-9BB2-64AEC8F910FA}"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E40E7-6E7A-423F-A688-198A38A5031E}" type="slidenum">
              <a:rPr lang="en-US" smtClean="0"/>
              <a:t>‹#›</a:t>
            </a:fld>
            <a:endParaRPr lang="en-US"/>
          </a:p>
        </p:txBody>
      </p:sp>
    </p:spTree>
    <p:extLst>
      <p:ext uri="{BB962C8B-B14F-4D97-AF65-F5344CB8AC3E}">
        <p14:creationId xmlns:p14="http://schemas.microsoft.com/office/powerpoint/2010/main" val="185625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EDECA-98AF-4FB4-9BB2-64AEC8F910FA}"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E40E7-6E7A-423F-A688-198A38A5031E}" type="slidenum">
              <a:rPr lang="en-US" smtClean="0"/>
              <a:t>‹#›</a:t>
            </a:fld>
            <a:endParaRPr lang="en-US"/>
          </a:p>
        </p:txBody>
      </p:sp>
    </p:spTree>
    <p:extLst>
      <p:ext uri="{BB962C8B-B14F-4D97-AF65-F5344CB8AC3E}">
        <p14:creationId xmlns:p14="http://schemas.microsoft.com/office/powerpoint/2010/main" val="3716536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EDECA-98AF-4FB4-9BB2-64AEC8F910FA}"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E40E7-6E7A-423F-A688-198A38A5031E}" type="slidenum">
              <a:rPr lang="en-US" smtClean="0"/>
              <a:t>‹#›</a:t>
            </a:fld>
            <a:endParaRPr lang="en-US"/>
          </a:p>
        </p:txBody>
      </p:sp>
    </p:spTree>
    <p:extLst>
      <p:ext uri="{BB962C8B-B14F-4D97-AF65-F5344CB8AC3E}">
        <p14:creationId xmlns:p14="http://schemas.microsoft.com/office/powerpoint/2010/main" val="316722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EDECA-98AF-4FB4-9BB2-64AEC8F910FA}"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E40E7-6E7A-423F-A688-198A38A5031E}" type="slidenum">
              <a:rPr lang="en-US" smtClean="0"/>
              <a:t>‹#›</a:t>
            </a:fld>
            <a:endParaRPr lang="en-US"/>
          </a:p>
        </p:txBody>
      </p:sp>
    </p:spTree>
    <p:extLst>
      <p:ext uri="{BB962C8B-B14F-4D97-AF65-F5344CB8AC3E}">
        <p14:creationId xmlns:p14="http://schemas.microsoft.com/office/powerpoint/2010/main" val="206614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EDECA-98AF-4FB4-9BB2-64AEC8F910FA}" type="datetimeFigureOut">
              <a:rPr lang="en-US" smtClean="0"/>
              <a:t>5/20/2020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E40E7-6E7A-423F-A688-198A38A5031E}" type="slidenum">
              <a:rPr lang="en-US" smtClean="0"/>
              <a:t>‹#›</a:t>
            </a:fld>
            <a:endParaRPr lang="en-US"/>
          </a:p>
        </p:txBody>
      </p:sp>
    </p:spTree>
    <p:extLst>
      <p:ext uri="{BB962C8B-B14F-4D97-AF65-F5344CB8AC3E}">
        <p14:creationId xmlns:p14="http://schemas.microsoft.com/office/powerpoint/2010/main" val="4021772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461665"/>
          </a:xfrm>
          <a:prstGeom prst="rect">
            <a:avLst/>
          </a:prstGeom>
        </p:spPr>
        <p:txBody>
          <a:bodyPr wrap="square">
            <a:spAutoFit/>
          </a:bodyPr>
          <a:lstStyle/>
          <a:p>
            <a:pPr algn="ctr"/>
            <a:r>
              <a:rPr lang="bn-IN" sz="2400" b="1" i="0" dirty="0" smtClean="0">
                <a:solidFill>
                  <a:srgbClr val="7030A0"/>
                </a:solidFill>
                <a:effectLst/>
                <a:latin typeface="siyamrupali"/>
              </a:rPr>
              <a:t>নিউইয়র্কে নতুন রোগে মারা যাচ্ছে স্কুল শিক্ষার্থীরা</a:t>
            </a:r>
            <a:endParaRPr lang="bn-IN" sz="2400" b="1" i="0" dirty="0">
              <a:solidFill>
                <a:srgbClr val="7030A0"/>
              </a:solidFill>
              <a:effectLst/>
              <a:latin typeface="siyamrupali"/>
            </a:endParaRPr>
          </a:p>
        </p:txBody>
      </p:sp>
      <p:sp>
        <p:nvSpPr>
          <p:cNvPr id="5" name="Rectangle 4"/>
          <p:cNvSpPr/>
          <p:nvPr/>
        </p:nvSpPr>
        <p:spPr>
          <a:xfrm>
            <a:off x="0" y="461665"/>
            <a:ext cx="12192000" cy="12557284"/>
          </a:xfrm>
          <a:prstGeom prst="rect">
            <a:avLst/>
          </a:prstGeom>
        </p:spPr>
        <p:txBody>
          <a:bodyPr wrap="square">
            <a:spAutoFit/>
          </a:bodyPr>
          <a:lstStyle/>
          <a:p>
            <a:pPr algn="just"/>
            <a:r>
              <a:rPr lang="bn-IN" b="0" i="0" dirty="0" smtClean="0">
                <a:solidFill>
                  <a:srgbClr val="000000"/>
                </a:solidFill>
                <a:effectLst/>
                <a:latin typeface="siyamrupali"/>
              </a:rPr>
              <a:t>নিউইয়র্ক শহরে করোনা আক্রান্ত হয়ে বা করোনার লক্ষণ নিয়ে শিশু ও কিশোর কিশোরীদের মারা যাওয়ার খবর না থাকলেও গত দুই সপ্তাহে ৫ জন স্কুল পড়ুয়া ছেলে-মেয়ে অজ্ঞাত রোগ আক্রান্ত হয়ে নিউইয়র্কের বিভিন্ন হাসপাতালে মৃত্যুবরণ করে। আরও ১১৯ জন বিভিন্ন হাসপাতালে ভর্তি রয়েছে।</a:t>
            </a:r>
          </a:p>
          <a:p>
            <a:r>
              <a:rPr lang="bn-IN" b="0" i="0" dirty="0" smtClean="0">
                <a:solidFill>
                  <a:srgbClr val="000000"/>
                </a:solidFill>
                <a:effectLst/>
                <a:latin typeface="siyamrupali"/>
              </a:rPr>
              <a:t>মারা যাওয়াদের মধ্যে ২ জন দ্বিতীয় শ্রেণির ছাত্র। বাকিরাও ১৩ থেকে ১৯ বছরের মধ্যে। আক্রান্ত হয়ে হাসপাতালে ভর্তি হওয়া সকলের বয়স ২১ বছরের নিচে।</a:t>
            </a:r>
            <a:r>
              <a:rPr lang="bn-IN" dirty="0"/>
              <a:t>বিশ্বব্যাপী করোনা মহামারীর কেন্দ্রবিন্দু হয়ে ওঠা নিউইয়র্ক শহর বিশ্বের যেকোন শহরের চেয়ে কয়েক গুণ বেশি করোনা আক্রান্ত ও মৃত্যুর মিছিল দেখে সার্বিক দিক খেতে থমকে গেছে। এর মধ্যে এপ্রিলের শেষের দিকে পরিস্থিতির উল্লেখযোগ্য হারে উন্নতি হলেও নিউইয়র্কবাসীর আতঙ্ক যেন কিছুতেই পিছু হটছে না। হঠাৎ করেই এপ্রিলের মাঝামাঝি সময়ে দুই তিন জন স্কুল বয়সী শিশু অসুস্থ হয়ে নিউইয়র্ক এর বিভিন্ন হাসপাতালে ভর্তি হয়। কিন্তু তাদের অসুস্থতার লক্ষণগুলো হাসপাতালের ডাক্তারদের কাছে একেবারেই নতুন ও খুবই ভীতিকর মনে হয়। নতুন ধরনের এই রোগের অনুসন্ধান করতে ও আক্রান্ত শিশুদের বাঁচিয়ে রাখতে নিউইয়র্ক স্বাস্থ্য বিভাগের সিনিয়র চিকিৎসা বিজ্ঞানীরা আবারো এক চ্যালেঞ্জের মুখে পড়ে যায়। কোন কিছু বুঝে ওঠা বা সিদ্ধান্তে পৌঁছানোর মধ্যেই একেক করে বহু শিশু একই রোগের উপসর্গ নিয়ে হাসপাতালে ভর্তি হতে থাকে</a:t>
            </a:r>
            <a:r>
              <a:rPr lang="bn-IN" dirty="0" smtClean="0"/>
              <a:t>।</a:t>
            </a:r>
            <a:r>
              <a:rPr lang="bn-IN" dirty="0"/>
              <a:t>আক্রান্ত শিশুদের বেশির ভাগই কয়েকদিন ধরে ক্রমাগত উচ্চমাত্রার মাত্রার জ্বরে ভোগে তার সাথে পেটে ব্যথা ও শারীরিক অস্থিরতা প্রবলভাবে দেখা যায়।  তাদের ডায়রিয়া ও বমি হয়। গায়ে রোদি ও র‌্যাস হয়। চোখ খুব লাল বা গোলাপী হয়ে যায়। গলার এক পাশের গ্রন্থি টনসিলের মতো ফুলে ওঠে। ঠোট ফেটে লাল ও রক্তমুখী হয়ে যায়। জিহ্বা গোলাপের মতো লাল হয়ে যায়। হাত ও পা ফুলে লাল হয়ে যায়। এই ধরনের লক্ষণ সাধারণত ‘কাওয়াসাকি’ (</a:t>
            </a:r>
            <a:r>
              <a:rPr lang="en-US" dirty="0"/>
              <a:t>Kawasaki) </a:t>
            </a:r>
            <a:r>
              <a:rPr lang="bn-IN" dirty="0"/>
              <a:t>রোগী ও টকসিক শক (</a:t>
            </a:r>
            <a:r>
              <a:rPr lang="en-US" dirty="0"/>
              <a:t>toxic shock) </a:t>
            </a:r>
            <a:r>
              <a:rPr lang="bn-IN" dirty="0"/>
              <a:t>রোগীদের মধ্যে দেখা যায়। হাসপাতালে ভর্তি হওয়া শিশুদের শরীরের বিভিন্ন অঙ্গ প্রতঙ্গ ফুলে যায়। শরীরে রক্ত চলাচল বাধাপ্রাপ্ত হয়। এই রোগ সম্পর্কে সিদ্ধান্ত গ্রহণ ও চিকিৎসায় সিটি কতৃপক্ষ যেন কোনো অস্ত্র ছাড়াই যুদ্ধে ঝাপিয়ে পরার মতো পরিস্থিতিতে পড়ে গেছে।</a:t>
            </a:r>
          </a:p>
          <a:p>
            <a:r>
              <a:rPr lang="bn-IN" dirty="0"/>
              <a:t>করোনা আক্রান্ত রোগীদের মধ্যে এই লক্ষণগুলোর অনেকটাই দেখা না গেলেও অনেক চিকিৎসকরাই একে করোনা আক্রান্ত পরবর্তী কোনো জটিলতা বলে মনে করছেন। তবে এ বিষয়ে এখনো চিকিৎসকই নিশ্চিত করে কিছুই বলতে পারছেন না। করোনার সাথে এর সংশ্লিষ্টতা থাকার ধারণার কারণ হলো, গবেষণায় দেখা গেছে যে, এই নতুন লক্ষণ নিয়ে যারা হাসপাতালে ভর্তি হয়েছে তাদের অধিকাংশই করোনায় আক্রান্ত হয়েছে আর যারা করোনা হয় নাই তাদের শরীরে করোনার এন্টিবডি বা করোনা প্রতিরোধক পাওয়া গেছে। আর চিকিৎসা বিজ্ঞান অনুযায়ী কেউ করোনায় আক্রান্ত না হলে তার শরীরে করোনার এন্টিবডি বা করোনা প্রতিরোধক থাকার কথা না।</a:t>
            </a:r>
          </a:p>
          <a:p>
            <a:r>
              <a:rPr lang="bn-IN" dirty="0"/>
              <a:t>নিউইয়কের্র গভর্নর এন্ড্রিউ এম কুমো (</a:t>
            </a:r>
            <a:r>
              <a:rPr lang="en-US" dirty="0"/>
              <a:t>Andrew M. Cuomo) </a:t>
            </a:r>
            <a:r>
              <a:rPr lang="bn-IN" dirty="0"/>
              <a:t>বলেন, স্টেটের এক গবেষণায় দেখা গেছে যে, আক্রান্ত ব্যক্তিদের ১০২ জনের মধ্যে ৬০ শতাংশ কোভিড-১৯ পজিটিভ; ৪০ শতাংশের শরীরে করোনা ভাইরাসে এন্টিবডি রয়েছে। আবার ১৪ শতাংশের শরীরে করোনা ভাইরাস ও এন্টিবডি দুইটাই পাওয়া গেছে</a:t>
            </a:r>
            <a:r>
              <a:rPr lang="bn-IN" dirty="0" smtClean="0"/>
              <a:t>।</a:t>
            </a:r>
            <a:r>
              <a:rPr lang="bn-IN" dirty="0"/>
              <a:t>নিউইর্য়ক স্বাস্থ্য বিভাগ এই রহস্যজনক রোগের নামকরণ করেছে পেডিয়াট্রিক মাল্টিসিস্টেম ইনফ্লোমেটরি সিনোড্রম (</a:t>
            </a:r>
            <a:r>
              <a:rPr lang="en-US" dirty="0"/>
              <a:t>Pediatric Multi-System Inflammatory Syndrome-PMI) </a:t>
            </a:r>
            <a:r>
              <a:rPr lang="bn-IN" dirty="0"/>
              <a:t>এই রোগ বিরল হলেও এটা যে এক ব্যক্তি থেকে আর এক ব্যক্তির শরীরে ছড়ায় না তা মোটামুটি নিশ্চিত হওয়া গেছে। তবুও যেহেতু এটি একটি মরণঘাতী রোগ। তাই এই এর লক্ষণ সম্পর্কে জানা ও সচেতন হওয়া বিষয়ে ভীষণ গুরুত্ব দেয়া হচ্ছে।</a:t>
            </a:r>
          </a:p>
          <a:p>
            <a:r>
              <a:rPr lang="bn-IN" dirty="0"/>
              <a:t>নিউইয়র্ক স্টেট হেলথ ডিপার্টমেন্ট ও সেন্টার ফর ডিসেজ কন্ট্রোল দেশের স্বাস্থ্য বিভাগ ও হাসপাতাল ব্যবস্থা ও অন্যান্য এস্টেট সমূহকে এই রোগ চিহ্নিত করা, তদারকি করা ও এ সম্পর্কে করণীয় বিষয়ে নীতিমালা তৈরিতে কাজ করে যাচ্ছে। এক বিবৃতিতে সিডিসি জানায়, যে, ‘পিএমআইএস’ কে তদারকির আওতায় রাখতে, আরও ভালোভাবে লক্ষণ বুঝতে ও এর একটা সংজ্ঞা তৈরি করতে তারা কাউন্সিল আব স্টেট (</a:t>
            </a:r>
            <a:r>
              <a:rPr lang="en-US" dirty="0"/>
              <a:t>Council of Stat), </a:t>
            </a:r>
            <a:r>
              <a:rPr lang="bn-IN" dirty="0"/>
              <a:t>টেরিটরিয়াল ইপিডেমিওলজিস্ট (</a:t>
            </a:r>
            <a:r>
              <a:rPr lang="en-US" dirty="0"/>
              <a:t>Territorial Epidemiologists) </a:t>
            </a:r>
            <a:r>
              <a:rPr lang="bn-IN" dirty="0"/>
              <a:t>ও দেশি-বিদেশি বিশেষজ্ঞদের নিয়ে কাজ করছে</a:t>
            </a:r>
            <a:r>
              <a:rPr lang="bn-IN" dirty="0" smtClean="0"/>
              <a:t>।</a:t>
            </a:r>
            <a:r>
              <a:rPr lang="bn-IN" dirty="0"/>
              <a:t>নিউইর্য়ক স্বাস্থ্য বিভাগ এই রহস্যজনক রোগের নামকরণ করেছে পেডিয়াট্রিক মাল্টিসিস্টেম ইনফ্লোমেটরি সিনোড্রম (</a:t>
            </a:r>
            <a:r>
              <a:rPr lang="en-US" dirty="0"/>
              <a:t>Pediatric Multi-System Inflammatory Syndrome-PMI) </a:t>
            </a:r>
            <a:r>
              <a:rPr lang="bn-IN" dirty="0"/>
              <a:t>এই রোগ বিরল হলেও এটা যে এক ব্যক্তি থেকে আর এক ব্যক্তির শরীরে ছড়ায় না তা মোটামুটি নিশ্চিত হওয়া গেছে। তবুও যেহেতু এটি একটি মরণঘাতী রোগ। তাই এই এর লক্ষণ সম্পর্কে জানা ও সচেতন হওয়া বিষয়ে ভীষণ গুরুত্ব দেয়া হচ্ছে।</a:t>
            </a:r>
          </a:p>
          <a:p>
            <a:r>
              <a:rPr lang="bn-IN" dirty="0"/>
              <a:t>নিউইয়র্ক স্টেট হেলথ ডিপার্টমেন্ট ও সেন্টার ফর ডিসেজ কন্ট্রোল দেশের স্বাস্থ্য বিভাগ ও হাসপাতাল ব্যবস্থা ও অন্যান্য এস্টেট সমূহকে এই রোগ চিহ্নিত করা, তদারকি করা ও এ সম্পর্কে করণীয় বিষয়ে নীতিমালা তৈরিতে কাজ করে যাচ্ছে। এক বিবৃতিতে সিডিসি জানায়, যে, ‘পিএমআইএস’ কে তদারকির আওতায় রাখতে, আরও ভালোভাবে লক্ষণ বুঝতে ও এর একটা সংজ্ঞা তৈরি করতে তারা কাউন্সিল আব স্টেট (</a:t>
            </a:r>
            <a:r>
              <a:rPr lang="en-US" dirty="0"/>
              <a:t>Council of Stat), </a:t>
            </a:r>
            <a:r>
              <a:rPr lang="bn-IN" dirty="0"/>
              <a:t>টেরিটরিয়াল ইপিডেমিওলজিস্ট (</a:t>
            </a:r>
            <a:r>
              <a:rPr lang="en-US" dirty="0"/>
              <a:t>Territorial Epidemiologists) </a:t>
            </a:r>
            <a:r>
              <a:rPr lang="bn-IN" dirty="0"/>
              <a:t>ও দেশি-বিদেশি বিশেষজ্ঞদের নিয়ে কাজ করছে।</a:t>
            </a:r>
          </a:p>
          <a:p>
            <a:r>
              <a:rPr lang="bn-IN" smtClean="0"/>
              <a:t>  </a:t>
            </a:r>
            <a:endParaRPr lang="bn-IN" dirty="0"/>
          </a:p>
          <a:p>
            <a:pPr algn="just"/>
            <a:endParaRPr lang="bn-IN" b="0" i="0" dirty="0">
              <a:solidFill>
                <a:srgbClr val="000000"/>
              </a:solidFill>
              <a:effectLst/>
              <a:latin typeface="siyamrupali"/>
            </a:endParaRPr>
          </a:p>
        </p:txBody>
      </p:sp>
    </p:spTree>
    <p:extLst>
      <p:ext uri="{BB962C8B-B14F-4D97-AF65-F5344CB8AC3E}">
        <p14:creationId xmlns:p14="http://schemas.microsoft.com/office/powerpoint/2010/main" val="2215517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225</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siyamrupali</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cp:revision>
  <dcterms:created xsi:type="dcterms:W3CDTF">2020-05-20T07:36:15Z</dcterms:created>
  <dcterms:modified xsi:type="dcterms:W3CDTF">2020-05-20T07:39:22Z</dcterms:modified>
</cp:coreProperties>
</file>