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58" r:id="rId4"/>
    <p:sldId id="270" r:id="rId5"/>
    <p:sldId id="266" r:id="rId6"/>
    <p:sldId id="265" r:id="rId7"/>
    <p:sldId id="260" r:id="rId8"/>
    <p:sldId id="261" r:id="rId9"/>
    <p:sldId id="275" r:id="rId10"/>
    <p:sldId id="272" r:id="rId11"/>
    <p:sldId id="271" r:id="rId12"/>
    <p:sldId id="281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F1C04-F992-4E0D-989D-0CA9529C459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CA8A4-46AB-49A8-96AF-595A4A4F3F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75823-BF4D-499E-AC80-0D133084F3D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CA8A4-46AB-49A8-96AF-595A4A4F3F4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533400"/>
            <a:ext cx="7848600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আজকের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ক্লাশে</a:t>
            </a:r>
            <a:r>
              <a:rPr lang="en-US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48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স্বাগতম</a:t>
            </a:r>
            <a:endParaRPr lang="en-US" sz="6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47800" y="6096000"/>
            <a:ext cx="7162800" cy="381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অধ্যাপক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বিজ্ঞানী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জর্জ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সাইমন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ওহম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 descr="234451Kalerkantho_17-10-03-2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05000"/>
            <a:ext cx="6705600" cy="4048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533400"/>
            <a:ext cx="3429000" cy="838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দলগত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কাজ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Sun 2"/>
          <p:cNvSpPr/>
          <p:nvPr/>
        </p:nvSpPr>
        <p:spPr>
          <a:xfrm>
            <a:off x="609600" y="4267200"/>
            <a:ext cx="1828800" cy="685800"/>
          </a:xfrm>
          <a:prstGeom prst="sun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দল-১</a:t>
            </a:r>
            <a:endParaRPr lang="en-US" sz="20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2362200" y="4267200"/>
            <a:ext cx="5638800" cy="1143000"/>
          </a:xfrm>
          <a:prstGeom prst="round2DiagRect">
            <a:avLst>
              <a:gd name="adj1" fmla="val 34524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৫৫ 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ওহম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বিশিস্ট্য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রেজিস্ট্যান্সের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মধ্যে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দিয়ে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২ 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এ্যাম্পিয়ার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কারেন্ট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প্রবাহেরজন্য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কত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ভোল্টেজ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চাপের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দরকার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হবে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সমাধান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কর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।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6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0999" y="0"/>
            <a:ext cx="1524000" cy="6705600"/>
          </a:xfrm>
          <a:prstGeom prst="rect">
            <a:avLst/>
          </a:prstGeom>
        </p:spPr>
      </p:pic>
      <p:pic>
        <p:nvPicPr>
          <p:cNvPr id="9" name="Picture 8" descr="6d3387b9c1d64bf3b9a103201db7d43e_28-collection-of-group-work-school-clipart-high-quality-free-_2500-1986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524000"/>
            <a:ext cx="3352800" cy="26634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200" y="457200"/>
            <a:ext cx="3200400" cy="838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একক</a:t>
            </a: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কাজ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066800" y="1600200"/>
            <a:ext cx="4953000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কত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ক্রিস্টাব্দে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ওহমের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সুত্র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আবিস্কৃত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হয়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6172200" y="1600200"/>
            <a:ext cx="2514600" cy="914400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ক) 1820  খ) 1821 গ)1825   ঘ) 1826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9" descr="Alpona6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0999" y="0"/>
            <a:ext cx="1524000" cy="67056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315200" y="2057400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>
            <a:off x="838200" y="3276600"/>
            <a:ext cx="4953000" cy="9144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V =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6248400" y="3276600"/>
            <a:ext cx="2514600" cy="914400"/>
          </a:xfrm>
          <a:prstGeom prst="round2DiagRect">
            <a:avLst>
              <a:gd name="adj1" fmla="val 50000"/>
              <a:gd name="adj2" fmla="val 0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ক) IR     খ) I/R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গ)R/I     ঘ) I+R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06660" y="3457136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-1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800448" cy="4800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43200" y="457200"/>
            <a:ext cx="3124200" cy="914400"/>
          </a:xfrm>
          <a:prstGeom prst="ellips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বাড়ীর</a:t>
            </a:r>
            <a:r>
              <a:rPr lang="en-US" sz="28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কাজ</a:t>
            </a:r>
            <a:endParaRPr lang="en-US" sz="28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 descr="Alpona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0999" y="0"/>
            <a:ext cx="1524000" cy="6705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76400" y="5257800"/>
            <a:ext cx="5562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তোমার</a:t>
            </a:r>
            <a:r>
              <a:rPr lang="en-US" dirty="0" smtClean="0"/>
              <a:t> </a:t>
            </a:r>
            <a:r>
              <a:rPr lang="en-US" dirty="0" err="1" smtClean="0"/>
              <a:t>জানা</a:t>
            </a:r>
            <a:r>
              <a:rPr lang="en-US" dirty="0" smtClean="0"/>
              <a:t> </a:t>
            </a:r>
            <a:r>
              <a:rPr lang="en-US" dirty="0" err="1" smtClean="0"/>
              <a:t>মতে</a:t>
            </a:r>
            <a:r>
              <a:rPr lang="en-US" dirty="0" smtClean="0"/>
              <a:t> </a:t>
            </a:r>
            <a:r>
              <a:rPr lang="en-US" dirty="0" err="1" smtClean="0"/>
              <a:t>ওহমের</a:t>
            </a:r>
            <a:r>
              <a:rPr lang="en-US" dirty="0" smtClean="0"/>
              <a:t> </a:t>
            </a:r>
            <a:r>
              <a:rPr lang="en-US" dirty="0" err="1" smtClean="0"/>
              <a:t>সুত্র</a:t>
            </a:r>
            <a:r>
              <a:rPr lang="en-US" dirty="0" smtClean="0"/>
              <a:t> </a:t>
            </a:r>
            <a:r>
              <a:rPr lang="en-US" dirty="0" err="1" smtClean="0"/>
              <a:t>কোথায়</a:t>
            </a:r>
            <a:r>
              <a:rPr lang="en-US" dirty="0" smtClean="0"/>
              <a:t> </a:t>
            </a:r>
            <a:r>
              <a:rPr lang="en-US" dirty="0" err="1" smtClean="0"/>
              <a:t>কোথায়</a:t>
            </a:r>
            <a:r>
              <a:rPr lang="en-US" dirty="0" smtClean="0"/>
              <a:t> </a:t>
            </a:r>
            <a:r>
              <a:rPr lang="en-US" dirty="0" err="1" smtClean="0"/>
              <a:t>ব্যবহৃত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তা</a:t>
            </a:r>
            <a:r>
              <a:rPr lang="en-US" dirty="0" smtClean="0"/>
              <a:t> </a:t>
            </a:r>
            <a:r>
              <a:rPr lang="en-US" dirty="0" err="1" smtClean="0"/>
              <a:t>খাতায়</a:t>
            </a:r>
            <a:r>
              <a:rPr lang="en-US" dirty="0" smtClean="0"/>
              <a:t> </a:t>
            </a:r>
            <a:r>
              <a:rPr lang="en-US" dirty="0" err="1" smtClean="0"/>
              <a:t>লিপিবদ্ধ</a:t>
            </a:r>
            <a:r>
              <a:rPr lang="en-US" dirty="0" smtClean="0"/>
              <a:t> </a:t>
            </a:r>
            <a:r>
              <a:rPr lang="en-US" dirty="0" err="1" smtClean="0"/>
              <a:t>করবে</a:t>
            </a:r>
            <a:r>
              <a:rPr lang="en-US" dirty="0" smtClean="0"/>
              <a:t> ।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152400"/>
            <a:ext cx="1143000" cy="6858000"/>
          </a:xfrm>
          <a:prstGeom prst="rect">
            <a:avLst/>
          </a:prstGeom>
        </p:spPr>
      </p:pic>
      <p:pic>
        <p:nvPicPr>
          <p:cNvPr id="8" name="Picture 7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077200" y="-228600"/>
            <a:ext cx="8382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5909846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ইঞ্জিঃ</a:t>
            </a:r>
            <a:r>
              <a:rPr lang="en-US" sz="1600" dirty="0" smtClean="0"/>
              <a:t> </a:t>
            </a:r>
            <a:r>
              <a:rPr lang="en-US" sz="1600" dirty="0" err="1" smtClean="0"/>
              <a:t>মোঃ</a:t>
            </a:r>
            <a:r>
              <a:rPr lang="en-US" sz="1600" dirty="0" smtClean="0"/>
              <a:t> </a:t>
            </a:r>
            <a:r>
              <a:rPr lang="en-US" sz="1600" dirty="0" err="1" smtClean="0"/>
              <a:t>আতিকুর</a:t>
            </a:r>
            <a:r>
              <a:rPr lang="en-US" sz="1600" dirty="0" smtClean="0"/>
              <a:t> </a:t>
            </a:r>
            <a:r>
              <a:rPr lang="en-US" sz="1600" dirty="0" err="1" smtClean="0"/>
              <a:t>রহমান,ট্রেড</a:t>
            </a:r>
            <a:r>
              <a:rPr lang="en-US" sz="1600" dirty="0" smtClean="0"/>
              <a:t> </a:t>
            </a:r>
            <a:r>
              <a:rPr lang="en-US" sz="1600" dirty="0" err="1" smtClean="0"/>
              <a:t>ইন্সট্রাক্টর,ফুলকোট</a:t>
            </a:r>
            <a:r>
              <a:rPr lang="en-US" sz="1600" dirty="0" smtClean="0"/>
              <a:t> </a:t>
            </a:r>
            <a:r>
              <a:rPr lang="en-US" sz="1600" dirty="0" err="1" smtClean="0"/>
              <a:t>নবোদয়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কারি</a:t>
            </a:r>
            <a:r>
              <a:rPr lang="en-US" sz="1600" dirty="0" smtClean="0"/>
              <a:t> </a:t>
            </a:r>
            <a:r>
              <a:rPr lang="en-US" sz="1600" dirty="0" err="1" smtClean="0"/>
              <a:t>উচ্চ</a:t>
            </a:r>
            <a:r>
              <a:rPr lang="en-US" sz="1600" dirty="0" smtClean="0"/>
              <a:t> </a:t>
            </a:r>
            <a:r>
              <a:rPr lang="en-US" sz="1600" dirty="0" err="1" smtClean="0"/>
              <a:t>বিদ্যালয়</a:t>
            </a:r>
            <a:endParaRPr lang="en-US" sz="1600" dirty="0"/>
          </a:p>
        </p:txBody>
      </p:sp>
      <p:pic>
        <p:nvPicPr>
          <p:cNvPr id="7" name="Picture 6" descr="71dBLAU0c5L._SX425_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57200"/>
            <a:ext cx="6934199" cy="5416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-76200"/>
            <a:ext cx="19812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67000" y="152400"/>
            <a:ext cx="41148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শিক্ষক</a:t>
            </a:r>
            <a:r>
              <a:rPr lang="en-US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পরিচিতি</a:t>
            </a:r>
            <a:endParaRPr lang="en-US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0" y="1524000"/>
            <a:ext cx="3505200" cy="4898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90600" y="1524000"/>
            <a:ext cx="3505200" cy="487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20190805_152234 copy=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2632" y="1828800"/>
            <a:ext cx="3297836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20191125_0815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31370" y="22860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67000" y="228600"/>
            <a:ext cx="4114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পরিচিতি</a:t>
            </a:r>
            <a:endParaRPr lang="en-US" sz="3200" dirty="0"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ounded Rectangle 4"/>
          <p:cNvSpPr/>
          <p:nvPr/>
        </p:nvSpPr>
        <p:spPr>
          <a:xfrm>
            <a:off x="992462" y="2003252"/>
            <a:ext cx="7159075" cy="285149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just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 kern="1200" dirty="0" smtClean="0">
              <a:solidFill>
                <a:schemeClr val="accent3"/>
              </a:solidFill>
            </a:endParaRPr>
          </a:p>
          <a:p>
            <a:pPr lvl="0" algn="just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b="1" kern="1200" dirty="0" smtClean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  <a:p>
            <a:pPr lvl="0" algn="just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700" b="1" kern="1200" dirty="0" smtClean="0">
                <a:solidFill>
                  <a:schemeClr val="accent3"/>
                </a:solidFill>
              </a:rPr>
              <a:t/>
            </a:r>
            <a:br>
              <a:rPr lang="bn-BD" sz="700" b="1" kern="1200" dirty="0" smtClean="0">
                <a:solidFill>
                  <a:schemeClr val="accent3"/>
                </a:solidFill>
              </a:rPr>
            </a:br>
            <a:r>
              <a:rPr lang="bn-BD" sz="700" b="1" kern="1200" dirty="0" smtClean="0">
                <a:solidFill>
                  <a:schemeClr val="accent3"/>
                </a:solidFill>
              </a:rPr>
              <a:t/>
            </a:r>
            <a:br>
              <a:rPr lang="bn-BD" sz="700" b="1" kern="1200" dirty="0" smtClean="0">
                <a:solidFill>
                  <a:schemeClr val="accent3"/>
                </a:solidFill>
              </a:rPr>
            </a:br>
            <a:r>
              <a:rPr lang="bn-BD" sz="700" b="1" kern="1200" dirty="0" smtClean="0"/>
              <a:t/>
            </a:r>
            <a:br>
              <a:rPr lang="bn-BD" sz="700" b="1" kern="1200" dirty="0" smtClean="0"/>
            </a:br>
            <a:r>
              <a:rPr lang="bn-BD" sz="700" b="1" kern="1200" dirty="0" smtClean="0"/>
              <a:t/>
            </a:r>
            <a:br>
              <a:rPr lang="bn-BD" sz="700" b="1" kern="1200" dirty="0" smtClean="0"/>
            </a:br>
            <a:r>
              <a:rPr lang="bn-BD" sz="700" b="1" kern="1200" dirty="0" smtClean="0"/>
              <a:t/>
            </a:r>
            <a:br>
              <a:rPr lang="bn-BD" sz="700" b="1" kern="1200" dirty="0" smtClean="0"/>
            </a:br>
            <a:endParaRPr lang="en-US" sz="700" kern="1200" dirty="0"/>
          </a:p>
        </p:txBody>
      </p:sp>
      <p:sp>
        <p:nvSpPr>
          <p:cNvPr id="10" name="Rectangle 9"/>
          <p:cNvSpPr/>
          <p:nvPr/>
        </p:nvSpPr>
        <p:spPr>
          <a:xfrm>
            <a:off x="1371600" y="438495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শ্রেণী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0" y="4384956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নবম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1600" y="476595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বিষয়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3200" y="4765956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জেনারেল</a:t>
            </a:r>
            <a:r>
              <a:rPr lang="en-US" sz="2400" b="1" dirty="0" smtClean="0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ইলেকট্রিক্যাল</a:t>
            </a:r>
            <a:r>
              <a:rPr lang="en-US" sz="2400" b="1" dirty="0" smtClean="0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 ওযার্কস-১</a:t>
            </a:r>
            <a:endParaRPr lang="en-US" sz="2400" dirty="0" smtClean="0">
              <a:solidFill>
                <a:srgbClr val="00B050"/>
              </a:solidFill>
              <a:latin typeface="Times New Roman"/>
              <a:ea typeface="SimSun"/>
              <a:cs typeface="NikoshBAN"/>
            </a:endParaRPr>
          </a:p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71600" y="514695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অধ্যায়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5146956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৭ম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71600" y="552795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পাঠ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43200" y="5527956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ওহমের</a:t>
            </a:r>
            <a:r>
              <a:rPr lang="en-US" sz="2400" b="1" dirty="0" smtClean="0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/>
                <a:ea typeface="SimSun"/>
                <a:cs typeface="NikoshBAN"/>
              </a:rPr>
              <a:t>সুত্র</a:t>
            </a:r>
            <a:endParaRPr lang="en-US" sz="2400" dirty="0" smtClean="0">
              <a:solidFill>
                <a:srgbClr val="00B050"/>
              </a:solidFill>
              <a:latin typeface="Times New Roman"/>
              <a:ea typeface="SimSun"/>
              <a:cs typeface="NikoshBAN"/>
            </a:endParaRPr>
          </a:p>
          <a:p>
            <a:pPr algn="ctr"/>
            <a:r>
              <a:rPr lang="en-US" dirty="0" smtClean="0"/>
              <a:t>৭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371600" y="587893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সময়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43200" y="5878936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৫০ </a:t>
            </a:r>
            <a:r>
              <a:rPr lang="en-US" b="1" dirty="0" err="1" smtClean="0">
                <a:solidFill>
                  <a:srgbClr val="0070C0"/>
                </a:solidFill>
              </a:rPr>
              <a:t>মিনিট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371600" y="6289956"/>
            <a:ext cx="1219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</a:rPr>
              <a:t>তারিখ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43200" y="6289956"/>
            <a:ext cx="48006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২৬-০২-২০২০</a:t>
            </a:r>
            <a:endParaRPr lang="en-US" b="1" dirty="0"/>
          </a:p>
        </p:txBody>
      </p:sp>
      <p:pic>
        <p:nvPicPr>
          <p:cNvPr id="23" name="Picture 22" descr="Alpona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-152400"/>
            <a:ext cx="1447800" cy="6858000"/>
          </a:xfrm>
          <a:prstGeom prst="rect">
            <a:avLst/>
          </a:prstGeom>
        </p:spPr>
      </p:pic>
      <p:pic>
        <p:nvPicPr>
          <p:cNvPr id="27" name="Picture 26" descr="800px-Ohms_law_voltage_sour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143000"/>
            <a:ext cx="7010400" cy="30340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819400" y="381000"/>
            <a:ext cx="41148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শিখনফল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133600" y="2057400"/>
            <a:ext cx="6019800" cy="609600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2133600" y="3200400"/>
            <a:ext cx="6019800" cy="838200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ভোল্টেড়জ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2133600" y="4343400"/>
            <a:ext cx="6019800" cy="685800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সুত্রের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ব্যবহারজানতে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/>
          </a:p>
        </p:txBody>
      </p:sp>
      <p:sp>
        <p:nvSpPr>
          <p:cNvPr id="14" name="Heptagon 13"/>
          <p:cNvSpPr/>
          <p:nvPr/>
        </p:nvSpPr>
        <p:spPr>
          <a:xfrm>
            <a:off x="1219200" y="2057400"/>
            <a:ext cx="685800" cy="533400"/>
          </a:xfrm>
          <a:prstGeom prst="heptag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১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Heptagon 15"/>
          <p:cNvSpPr/>
          <p:nvPr/>
        </p:nvSpPr>
        <p:spPr>
          <a:xfrm>
            <a:off x="1219200" y="3167744"/>
            <a:ext cx="685800" cy="533400"/>
          </a:xfrm>
          <a:prstGeom prst="heptag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২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Heptagon 16"/>
          <p:cNvSpPr/>
          <p:nvPr/>
        </p:nvSpPr>
        <p:spPr>
          <a:xfrm>
            <a:off x="1219200" y="4343400"/>
            <a:ext cx="685800" cy="533400"/>
          </a:xfrm>
          <a:prstGeom prst="heptag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৩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Alpona6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" y="0"/>
            <a:ext cx="1447800" cy="68580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pona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152400"/>
            <a:ext cx="10668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60600" y="88900"/>
            <a:ext cx="4191000" cy="45720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আমরা</a:t>
            </a:r>
            <a:r>
              <a:rPr lang="en-US" b="1" dirty="0" smtClean="0"/>
              <a:t> </a:t>
            </a:r>
            <a:r>
              <a:rPr lang="en-US" b="1" dirty="0" err="1" smtClean="0"/>
              <a:t>একটি</a:t>
            </a:r>
            <a:r>
              <a:rPr lang="en-US" b="1" dirty="0" smtClean="0"/>
              <a:t>  </a:t>
            </a:r>
            <a:r>
              <a:rPr lang="en-US" b="1" dirty="0" err="1" smtClean="0"/>
              <a:t>ভিডিও</a:t>
            </a:r>
            <a:r>
              <a:rPr lang="en-US" b="1" dirty="0" smtClean="0"/>
              <a:t> </a:t>
            </a:r>
            <a:r>
              <a:rPr lang="en-US" b="1" dirty="0" err="1" smtClean="0"/>
              <a:t>দেখি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6248400"/>
            <a:ext cx="81534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ইঞ্জি</a:t>
            </a:r>
            <a:r>
              <a:rPr lang="en-US" b="1" dirty="0" smtClean="0"/>
              <a:t> ঃ </a:t>
            </a:r>
            <a:r>
              <a:rPr lang="en-US" b="1" dirty="0" err="1" smtClean="0"/>
              <a:t>মোঃ</a:t>
            </a:r>
            <a:r>
              <a:rPr lang="en-US" b="1" dirty="0" smtClean="0"/>
              <a:t> </a:t>
            </a:r>
            <a:r>
              <a:rPr lang="en-US" b="1" dirty="0" err="1" smtClean="0"/>
              <a:t>আতিকুর</a:t>
            </a:r>
            <a:r>
              <a:rPr lang="en-US" b="1" dirty="0" smtClean="0"/>
              <a:t> </a:t>
            </a:r>
            <a:r>
              <a:rPr lang="en-US" b="1" dirty="0" err="1" smtClean="0"/>
              <a:t>রহমান,ট্রেড</a:t>
            </a:r>
            <a:r>
              <a:rPr lang="en-US" b="1" dirty="0" smtClean="0"/>
              <a:t> </a:t>
            </a:r>
            <a:r>
              <a:rPr lang="en-US" b="1" dirty="0" err="1" smtClean="0"/>
              <a:t>ইন্সট্রাক্টর</a:t>
            </a:r>
            <a:r>
              <a:rPr lang="en-US" b="1" dirty="0" smtClean="0"/>
              <a:t> ( </a:t>
            </a:r>
            <a:r>
              <a:rPr lang="en-US" b="1" dirty="0" err="1" smtClean="0"/>
              <a:t>ইলেক</a:t>
            </a:r>
            <a:r>
              <a:rPr lang="en-US" b="1" dirty="0" smtClean="0"/>
              <a:t>)</a:t>
            </a:r>
            <a:endParaRPr lang="en-US" b="1" dirty="0"/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17925" y="3136900"/>
          <a:ext cx="1706563" cy="582613"/>
        </p:xfrm>
        <a:graphic>
          <a:graphicData uri="http://schemas.openxmlformats.org/presentationml/2006/ole">
            <p:oleObj spid="_x0000_s17414" name="Packager Shell Object" showAsIcon="1" r:id="rId5" imgW="1707120" imgH="582120" progId="Package">
              <p:embed/>
            </p:oleObj>
          </a:graphicData>
        </a:graphic>
      </p:graphicFrame>
    </p:spTree>
  </p:cSld>
  <p:clrMapOvr>
    <a:masterClrMapping/>
  </p:clrMapOvr>
  <p:transition advTm="2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152400"/>
            <a:ext cx="1143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667000" y="457200"/>
            <a:ext cx="4495800" cy="6096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ওহমের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সুত্র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38200" y="2124670"/>
            <a:ext cx="7848600" cy="178510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000" b="1" dirty="0" smtClean="0">
                <a:solidFill>
                  <a:srgbClr val="002060"/>
                </a:solidFill>
              </a:rPr>
              <a:t>ও’মের সূত্র: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as-IN" dirty="0" smtClean="0">
                <a:solidFill>
                  <a:srgbClr val="002060"/>
                </a:solidFill>
              </a:rPr>
              <a:t>1826 সালে জার্মান বিজ্ঞানী ড: জর্জ সাইমন ওহম কারেন্ট, ভোল্টেজ এবং রেজিস্ট্যান্সের মধ্যে সম্পর্ক নির্ণয় করেন, এ সম্পর্কই ওহমের সূত্র নামে পরিচিত। কোন পরিবাহীর মধ্য দিয়ে সুষম উষ্ণতায় প্রবাহিত কারেন্ট ঐ পরিবাহীর দুপ্রান্তের ভোল্টেজের  সমানুপাতিক। অথবা কোন পরিবাহির ভিতর দিয়ে স্থির তাপমাত্রায় প্রবাহিত কারেন্ট ঐ পরিবাহির দুপ্রান্তের বিভব পার্থক্যের  সমানপাতিক</a:t>
            </a:r>
            <a:r>
              <a:rPr lang="as-IN" b="1" dirty="0" smtClean="0">
                <a:solidFill>
                  <a:srgbClr val="002060"/>
                </a:solidFill>
              </a:rPr>
              <a:t> </a:t>
            </a:r>
            <a:r>
              <a:rPr lang="as-IN" dirty="0" smtClean="0">
                <a:solidFill>
                  <a:srgbClr val="002060"/>
                </a:solidFill>
              </a:rPr>
              <a:t>রেজিস্ট্যান্সের ব্যস্তানুপাতিক ।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563070"/>
            <a:ext cx="411480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 smtClean="0"/>
              <a:t>ব্যাখ্যা: কোন পরিবাহীর মধ্যদিয়ে যদি </a:t>
            </a:r>
            <a:r>
              <a:rPr lang="en-US" b="1" dirty="0" smtClean="0"/>
              <a:t>I</a:t>
            </a:r>
            <a:r>
              <a:rPr lang="en-US" dirty="0" smtClean="0"/>
              <a:t> amp </a:t>
            </a:r>
            <a:r>
              <a:rPr lang="as-IN" dirty="0" smtClean="0"/>
              <a:t>কারেন্ট প্রবাহিত হয় , উক্ত পরিবাহীর দুপ্রান্তের বিভব পার্থক্য (ভোল্টেজ) </a:t>
            </a:r>
            <a:r>
              <a:rPr lang="en-US" b="1" dirty="0" smtClean="0"/>
              <a:t>V</a:t>
            </a:r>
            <a:r>
              <a:rPr lang="en-US" dirty="0" smtClean="0"/>
              <a:t> volts </a:t>
            </a:r>
            <a:r>
              <a:rPr lang="as-IN" dirty="0" smtClean="0"/>
              <a:t>হলে এবং রেজিস্ট্যান্স </a:t>
            </a:r>
            <a:r>
              <a:rPr lang="en-US" b="1" dirty="0" smtClean="0"/>
              <a:t>R</a:t>
            </a:r>
            <a:r>
              <a:rPr lang="en-US" dirty="0" smtClean="0"/>
              <a:t> ohm </a:t>
            </a:r>
            <a:r>
              <a:rPr lang="as-IN" dirty="0" smtClean="0"/>
              <a:t>হলে ওহমের সূত্রানুসারে, </a:t>
            </a:r>
            <a:r>
              <a:rPr lang="en-US" b="1" dirty="0" smtClean="0"/>
              <a:t>I=V/R</a:t>
            </a:r>
            <a:r>
              <a:rPr lang="en-US" dirty="0" smtClean="0"/>
              <a:t> </a:t>
            </a:r>
            <a:r>
              <a:rPr lang="as-IN" dirty="0" smtClean="0"/>
              <a:t>অর্থ্যাৎ </a:t>
            </a:r>
            <a:r>
              <a:rPr lang="en-US" b="1" dirty="0" smtClean="0"/>
              <a:t>V=IR</a:t>
            </a:r>
            <a:r>
              <a:rPr lang="en-US" dirty="0" smtClean="0"/>
              <a:t> । </a:t>
            </a:r>
            <a:endParaRPr lang="en-US" dirty="0"/>
          </a:p>
        </p:txBody>
      </p:sp>
      <p:pic>
        <p:nvPicPr>
          <p:cNvPr id="11" name="Picture 10" descr="220px-OhmsLaw.svg6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114800"/>
            <a:ext cx="2400300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81200" y="381000"/>
            <a:ext cx="60198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800" b="1" dirty="0" smtClean="0"/>
              <a:t>ওহমের সূত্রের সীমাবদ্ধতাঃ</a:t>
            </a:r>
          </a:p>
        </p:txBody>
      </p:sp>
      <p:pic>
        <p:nvPicPr>
          <p:cNvPr id="4" name="Picture 3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0999" y="0"/>
            <a:ext cx="1524000" cy="6705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19812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dirty="0" smtClean="0"/>
              <a:t>সার্কিটের বা পরিবাহীর তাপমাত্রা পরিবর্তন হলে ওহমের সূত্র প্রযোজ্য হবে না।</a:t>
            </a:r>
            <a:endParaRPr lang="as-IN" b="1" dirty="0" smtClean="0"/>
          </a:p>
        </p:txBody>
      </p:sp>
      <p:sp>
        <p:nvSpPr>
          <p:cNvPr id="10" name="Rectangle 9"/>
          <p:cNvSpPr/>
          <p:nvPr/>
        </p:nvSpPr>
        <p:spPr>
          <a:xfrm>
            <a:off x="838200" y="24384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 smtClean="0"/>
              <a:t>ডিসি এর ক্ষেত্রে ফলাফল ভালো পাওয়া গেলেও এসি এর ক্ষেত্রে ভালো ফল পাওয়া যাবে না।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8200" y="31242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 smtClean="0"/>
              <a:t>বৈদ্যুতিক হিটার চালু করলে প্রাথমিক পর্যায়ে এর তাপমাত্রা স্থির থাকে না তাই এতে ওহমের সূত্র কার্যকরী নয়।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38100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 smtClean="0"/>
              <a:t>ট্রেটোড টিউবে একটি পর্যায়ে প্লেট ভোল্টেজ বৃদ্ধি করলেও প্লেট কারেন্ট কমে। সুতরাং ট্রটোড টিউবে ওহমের সূত্র কার্যকরী নয়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90600" y="47244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dirty="0" smtClean="0"/>
              <a:t>তাপমাত্রা স্থির থাকলেও সিলিকন কার্বাইডে কারেন্ট প্রবাহিত করলে রেজিস্ট্যান্স পরিবর্তন হয়। সুতরাং এক্ষেত্রেও ওহমের সূত্র কার্যকরী হবে না।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800" y="381000"/>
            <a:ext cx="7391400" cy="457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 smtClean="0"/>
              <a:t>ওহমের সূত্রের ব্যবহারঃ</a:t>
            </a:r>
            <a:endParaRPr lang="as-IN" sz="3200" b="1" dirty="0"/>
          </a:p>
        </p:txBody>
      </p:sp>
      <p:pic>
        <p:nvPicPr>
          <p:cNvPr id="4" name="Picture 3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152400"/>
            <a:ext cx="152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1752600"/>
            <a:ext cx="7467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 smtClean="0"/>
              <a:t>ওহমের সূত্রের সাহায্যে সার্কিটের কারেন্ট নির্ণয় করে তারের সাইজ নির্ণয় করা যায়।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2754868"/>
            <a:ext cx="7467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 smtClean="0"/>
              <a:t>ডিসি সার্কিটে ব্যবহার করা হয়।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3429000"/>
            <a:ext cx="7467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 smtClean="0"/>
              <a:t>সরল বর্তনীতে বেশি ব্যবহৃত হয়।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" y="4114800"/>
            <a:ext cx="7467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dirty="0" smtClean="0"/>
              <a:t>রেজিস্টিভ লোড অর্থাৎ হিটার, বাল্ব, ইলেক্ট্রিক আয়রন ইত্যাদিতে ওহমের সূত্র ব্যবহার করা চলে।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67000" y="457200"/>
            <a:ext cx="358303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 smtClean="0"/>
              <a:t>ওহমের</a:t>
            </a:r>
            <a:r>
              <a:rPr lang="en-US" b="1" dirty="0" smtClean="0"/>
              <a:t>  </a:t>
            </a:r>
            <a:r>
              <a:rPr lang="en-US" b="1" dirty="0" err="1" smtClean="0"/>
              <a:t>সুত্রের</a:t>
            </a:r>
            <a:r>
              <a:rPr lang="en-US" b="1" dirty="0" smtClean="0"/>
              <a:t> </a:t>
            </a:r>
            <a:r>
              <a:rPr lang="en-US" b="1" dirty="0" err="1" smtClean="0"/>
              <a:t>গানিতিক</a:t>
            </a:r>
            <a:r>
              <a:rPr lang="en-US" b="1" dirty="0" smtClean="0"/>
              <a:t> </a:t>
            </a:r>
            <a:r>
              <a:rPr lang="en-US" b="1" dirty="0" err="1" smtClean="0"/>
              <a:t>সমধান</a:t>
            </a:r>
            <a:endParaRPr lang="as-IN" b="1" dirty="0"/>
          </a:p>
        </p:txBody>
      </p:sp>
      <p:pic>
        <p:nvPicPr>
          <p:cNvPr id="6" name="Picture 5" descr="Alpona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0" y="-304800"/>
            <a:ext cx="1447800" cy="6858000"/>
          </a:xfrm>
          <a:prstGeom prst="rect">
            <a:avLst/>
          </a:prstGeom>
        </p:spPr>
      </p:pic>
      <p:pic>
        <p:nvPicPr>
          <p:cNvPr id="9" name="Picture 8" descr="Capture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990600"/>
            <a:ext cx="6400800" cy="55213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ustom 2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AAC7AC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732</TotalTime>
  <Words>359</Words>
  <Application>Microsoft Office PowerPoint</Application>
  <PresentationFormat>On-screen Show (4:3)</PresentationFormat>
  <Paragraphs>63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Foundry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Atik</dc:creator>
  <cp:lastModifiedBy>Windows User</cp:lastModifiedBy>
  <cp:revision>107</cp:revision>
  <dcterms:created xsi:type="dcterms:W3CDTF">2006-08-16T00:00:00Z</dcterms:created>
  <dcterms:modified xsi:type="dcterms:W3CDTF">2020-05-20T07:56:44Z</dcterms:modified>
</cp:coreProperties>
</file>