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57" r:id="rId4"/>
    <p:sldId id="314" r:id="rId5"/>
    <p:sldId id="306" r:id="rId6"/>
    <p:sldId id="307" r:id="rId7"/>
    <p:sldId id="312" r:id="rId8"/>
    <p:sldId id="266" r:id="rId9"/>
    <p:sldId id="273" r:id="rId10"/>
    <p:sldId id="298" r:id="rId11"/>
    <p:sldId id="305" r:id="rId12"/>
    <p:sldId id="292" r:id="rId13"/>
    <p:sldId id="286" r:id="rId14"/>
    <p:sldId id="258" r:id="rId15"/>
    <p:sldId id="308" r:id="rId16"/>
    <p:sldId id="300" r:id="rId17"/>
    <p:sldId id="309" r:id="rId18"/>
    <p:sldId id="301" r:id="rId19"/>
    <p:sldId id="311" r:id="rId20"/>
    <p:sldId id="282" r:id="rId21"/>
    <p:sldId id="268" r:id="rId22"/>
    <p:sldId id="269"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8" autoAdjust="0"/>
  </p:normalViewPr>
  <p:slideViewPr>
    <p:cSldViewPr>
      <p:cViewPr varScale="1">
        <p:scale>
          <a:sx n="65" d="100"/>
          <a:sy n="65" d="100"/>
        </p:scale>
        <p:origin x="15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9F4638C3-D4DD-4101-8206-371F73C150B0}">
      <dgm:prSet phldrT="[Text]"/>
      <dgm:spPr/>
      <dgm:t>
        <a:bodyPr/>
        <a:lstStyle/>
        <a:p>
          <a:r>
            <a:rPr lang="bn-BD" dirty="0" smtClean="0">
              <a:latin typeface="NikoshBAN" pitchFamily="2" charset="0"/>
              <a:cs typeface="NikoshBAN" pitchFamily="2" charset="0"/>
              <a:sym typeface="Wingdings 2" pitchFamily="18" charset="2"/>
            </a:rPr>
            <a:t>ওয়ার্ড প্রসেসরের কাজ</a:t>
          </a:r>
          <a:endParaRPr lang="en-US"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dgm:t>
        <a:bodyPr/>
        <a:lstStyle/>
        <a:p>
          <a:r>
            <a:rPr lang="bn-BD" sz="2800" dirty="0" smtClean="0">
              <a:latin typeface="NikoshBAN" pitchFamily="2" charset="0"/>
              <a:cs typeface="NikoshBAN" pitchFamily="2" charset="0"/>
              <a:sym typeface="Wingdings 2" pitchFamily="18" charset="2"/>
            </a:rPr>
            <a:t>নতুন ফাইল তৈরি করা যায়</a:t>
          </a:r>
          <a:endParaRPr lang="en-US" sz="2800" dirty="0"/>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dgm:t>
        <a:bodyPr/>
        <a:lstStyle/>
        <a:p>
          <a:r>
            <a:rPr lang="bn-BD" sz="2800" dirty="0" smtClean="0">
              <a:latin typeface="NikoshBAN" pitchFamily="2" charset="0"/>
              <a:cs typeface="NikoshBAN" pitchFamily="2" charset="0"/>
              <a:sym typeface="Wingdings 2" pitchFamily="18" charset="2"/>
            </a:rPr>
            <a:t>এডিটিং বা পরিবর্তন করা যায়</a:t>
          </a:r>
          <a:endParaRPr lang="en-US" sz="2800" dirty="0"/>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dgm:t>
        <a:bodyPr/>
        <a:lstStyle/>
        <a:p>
          <a:r>
            <a:rPr lang="bn-BD" sz="2800" dirty="0" smtClean="0">
              <a:latin typeface="NikoshBAN" pitchFamily="2" charset="0"/>
              <a:cs typeface="NikoshBAN" pitchFamily="2" charset="0"/>
              <a:sym typeface="Wingdings 2" pitchFamily="18" charset="2"/>
            </a:rPr>
            <a:t>লেখা দীর্ঘ দিন সংরক্ষণ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রাখা যায়</a:t>
          </a:r>
          <a:endParaRPr lang="en-US" sz="2800" dirty="0"/>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dgm:t>
        <a:bodyPr/>
        <a:lstStyle/>
        <a:p>
          <a:r>
            <a:rPr lang="bn-BD" sz="2800" dirty="0" smtClean="0">
              <a:latin typeface="NikoshBAN" pitchFamily="2" charset="0"/>
              <a:cs typeface="NikoshBAN" pitchFamily="2" charset="0"/>
              <a:sym typeface="Wingdings 2" pitchFamily="18" charset="2"/>
            </a:rPr>
            <a:t>কপি করা</a:t>
          </a:r>
          <a:r>
            <a:rPr lang="en-US" sz="2800" dirty="0" smtClean="0">
              <a:latin typeface="NikoshBAN" pitchFamily="2" charset="0"/>
              <a:cs typeface="NikoshBAN" pitchFamily="2" charset="0"/>
              <a:sym typeface="Wingdings 2" pitchFamily="18" charset="2"/>
            </a:rPr>
            <a:t> </a:t>
          </a:r>
          <a:r>
            <a:rPr lang="bn-BD" sz="2800" dirty="0" smtClean="0">
              <a:latin typeface="NikoshBAN" pitchFamily="2" charset="0"/>
              <a:cs typeface="NikoshBAN" pitchFamily="2" charset="0"/>
              <a:sym typeface="Wingdings 2" pitchFamily="18" charset="2"/>
            </a:rPr>
            <a:t> যায়</a:t>
          </a:r>
          <a:endParaRPr lang="en-US" sz="2800" dirty="0"/>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dgm:t>
        <a:bodyPr/>
        <a:lstStyle/>
        <a:p>
          <a:r>
            <a:rPr lang="bn-BD" sz="2800" dirty="0" smtClean="0">
              <a:latin typeface="NikoshBAN" pitchFamily="2" charset="0"/>
              <a:cs typeface="NikoshBAN" pitchFamily="2" charset="0"/>
              <a:sym typeface="Wingdings 2" pitchFamily="18" charset="2"/>
            </a:rPr>
            <a:t>ভুল শুদ্ধ করা যায়</a:t>
          </a:r>
          <a:endParaRPr lang="en-US" sz="2800" dirty="0"/>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t>
        <a:bodyPr/>
        <a:lstStyle/>
        <a:p>
          <a:endParaRPr lang="en-US"/>
        </a:p>
      </dgm:t>
    </dgm:pt>
    <dgm:pt modelId="{C48D4510-C8A3-4499-9ACE-50B948B23FDC}" type="pres">
      <dgm:prSet presAssocID="{9F4638C3-D4DD-4101-8206-371F73C150B0}" presName="centerShape" presStyleLbl="node0" presStyleIdx="0" presStyleCnt="1"/>
      <dgm:spPr/>
      <dgm:t>
        <a:bodyPr/>
        <a:lstStyle/>
        <a:p>
          <a:endParaRPr lang="en-US"/>
        </a:p>
      </dgm:t>
    </dgm:pt>
    <dgm:pt modelId="{F3BE6BC3-0FD5-4C50-BBE2-32537CCA587E}" type="pres">
      <dgm:prSet presAssocID="{2DF22997-7514-4468-8BB7-012C1B6FA90B}" presName="parTrans" presStyleLbl="sibTrans2D1" presStyleIdx="0" presStyleCnt="5" custScaleX="173631"/>
      <dgm:spPr/>
      <dgm:t>
        <a:bodyPr/>
        <a:lstStyle/>
        <a:p>
          <a:endParaRPr lang="en-US"/>
        </a:p>
      </dgm:t>
    </dgm:pt>
    <dgm:pt modelId="{2DAAE949-9B53-4F4E-B7EB-F0214E7A4363}" type="pres">
      <dgm:prSet presAssocID="{2DF22997-7514-4468-8BB7-012C1B6FA90B}" presName="connectorText" presStyleLbl="sibTrans2D1" presStyleIdx="0" presStyleCnt="5"/>
      <dgm:spPr/>
      <dgm:t>
        <a:bodyPr/>
        <a:lstStyle/>
        <a:p>
          <a:endParaRPr lang="en-US"/>
        </a:p>
      </dgm:t>
    </dgm:pt>
    <dgm:pt modelId="{70C7336F-61D4-4D76-BD80-12EB1D463B72}" type="pres">
      <dgm:prSet presAssocID="{A58FCD28-5419-497B-8F00-2830F75B0E2C}" presName="node" presStyleLbl="node1" presStyleIdx="0" presStyleCnt="5" custScaleX="204837">
        <dgm:presLayoutVars>
          <dgm:bulletEnabled val="1"/>
        </dgm:presLayoutVars>
      </dgm:prSet>
      <dgm:spPr/>
      <dgm:t>
        <a:bodyPr/>
        <a:lstStyle/>
        <a:p>
          <a:endParaRPr lang="en-US"/>
        </a:p>
      </dgm:t>
    </dgm:pt>
    <dgm:pt modelId="{00593C9E-F365-4DEF-B6DA-110112EC372C}" type="pres">
      <dgm:prSet presAssocID="{0D3CA559-5DBE-4D00-A815-144FD62E5782}" presName="parTrans" presStyleLbl="sibTrans2D1" presStyleIdx="1" presStyleCnt="5" custAng="192682" custScaleX="179147"/>
      <dgm:spPr/>
      <dgm:t>
        <a:bodyPr/>
        <a:lstStyle/>
        <a:p>
          <a:endParaRPr lang="en-US"/>
        </a:p>
      </dgm:t>
    </dgm:pt>
    <dgm:pt modelId="{04A98BC3-1A27-4D63-B5DA-3478FC70DC33}" type="pres">
      <dgm:prSet presAssocID="{0D3CA559-5DBE-4D00-A815-144FD62E5782}" presName="connectorText" presStyleLbl="sibTrans2D1" presStyleIdx="1" presStyleCnt="5"/>
      <dgm:spPr/>
      <dgm:t>
        <a:bodyPr/>
        <a:lstStyle/>
        <a:p>
          <a:endParaRPr lang="en-US"/>
        </a:p>
      </dgm:t>
    </dgm:pt>
    <dgm:pt modelId="{3F83D332-C1D5-4F72-9861-1FAE14FB022C}" type="pres">
      <dgm:prSet presAssocID="{63864B78-C717-4950-9BF0-446EE6B0EB56}" presName="node" presStyleLbl="node1" presStyleIdx="1" presStyleCnt="5" custScaleX="155875" custRadScaleRad="121838" custRadScaleInc="14392">
        <dgm:presLayoutVars>
          <dgm:bulletEnabled val="1"/>
        </dgm:presLayoutVars>
      </dgm:prSet>
      <dgm:spPr/>
      <dgm:t>
        <a:bodyPr/>
        <a:lstStyle/>
        <a:p>
          <a:endParaRPr lang="en-US"/>
        </a:p>
      </dgm:t>
    </dgm:pt>
    <dgm:pt modelId="{E8EC3A1A-3B35-49D1-AABA-746D1F221636}" type="pres">
      <dgm:prSet presAssocID="{C8C27170-F99C-4025-B5BE-71A8929E644A}" presName="parTrans" presStyleLbl="sibTrans2D1" presStyleIdx="2" presStyleCnt="5" custScaleX="170876"/>
      <dgm:spPr/>
      <dgm:t>
        <a:bodyPr/>
        <a:lstStyle/>
        <a:p>
          <a:endParaRPr lang="en-US"/>
        </a:p>
      </dgm:t>
    </dgm:pt>
    <dgm:pt modelId="{5CCC7370-4F27-4F4D-9AE9-7CE24EA3191E}" type="pres">
      <dgm:prSet presAssocID="{C8C27170-F99C-4025-B5BE-71A8929E644A}" presName="connectorText" presStyleLbl="sibTrans2D1" presStyleIdx="2" presStyleCnt="5"/>
      <dgm:spPr/>
      <dgm:t>
        <a:bodyPr/>
        <a:lstStyle/>
        <a:p>
          <a:endParaRPr lang="en-US"/>
        </a:p>
      </dgm:t>
    </dgm:pt>
    <dgm:pt modelId="{42320007-BD56-41FD-8F75-48BF85BA8E63}" type="pres">
      <dgm:prSet presAssocID="{0CBED6DD-54C1-4680-B36A-C011E8ABAC14}" presName="node" presStyleLbl="node1" presStyleIdx="2" presStyleCnt="5" custScaleX="210794" custRadScaleRad="119350" custRadScaleInc="-40118">
        <dgm:presLayoutVars>
          <dgm:bulletEnabled val="1"/>
        </dgm:presLayoutVars>
      </dgm:prSet>
      <dgm:spPr/>
      <dgm:t>
        <a:bodyPr/>
        <a:lstStyle/>
        <a:p>
          <a:endParaRPr lang="en-US"/>
        </a:p>
      </dgm:t>
    </dgm:pt>
    <dgm:pt modelId="{26FA5DC7-33C1-49BD-8FCA-12F28F6B7126}" type="pres">
      <dgm:prSet presAssocID="{20CBAC12-5124-40C8-B18E-C5BC4CB061DE}" presName="parTrans" presStyleLbl="sibTrans2D1" presStyleIdx="3" presStyleCnt="5" custScaleX="178043"/>
      <dgm:spPr/>
      <dgm:t>
        <a:bodyPr/>
        <a:lstStyle/>
        <a:p>
          <a:endParaRPr lang="en-US"/>
        </a:p>
      </dgm:t>
    </dgm:pt>
    <dgm:pt modelId="{213C3E94-8545-4922-8E21-F1A2EE68B383}" type="pres">
      <dgm:prSet presAssocID="{20CBAC12-5124-40C8-B18E-C5BC4CB061DE}" presName="connectorText" presStyleLbl="sibTrans2D1" presStyleIdx="3" presStyleCnt="5"/>
      <dgm:spPr/>
      <dgm:t>
        <a:bodyPr/>
        <a:lstStyle/>
        <a:p>
          <a:endParaRPr lang="en-US"/>
        </a:p>
      </dgm:t>
    </dgm:pt>
    <dgm:pt modelId="{8101C70D-14E5-4D93-9717-390D80D3F85A}" type="pres">
      <dgm:prSet presAssocID="{EF0F71AC-1539-43E9-8603-7B1A41F79DD6}" presName="node" presStyleLbl="node1" presStyleIdx="3" presStyleCnt="5" custScaleX="223392" custRadScaleRad="108708" custRadScaleInc="16414">
        <dgm:presLayoutVars>
          <dgm:bulletEnabled val="1"/>
        </dgm:presLayoutVars>
      </dgm:prSet>
      <dgm:spPr/>
      <dgm:t>
        <a:bodyPr/>
        <a:lstStyle/>
        <a:p>
          <a:endParaRPr lang="en-US"/>
        </a:p>
      </dgm:t>
    </dgm:pt>
    <dgm:pt modelId="{7C41E375-9088-43B2-AF60-568987CE7736}" type="pres">
      <dgm:prSet presAssocID="{5EAB0806-F843-485F-BFE5-67A66A56060D}" presName="parTrans" presStyleLbl="sibTrans2D1" presStyleIdx="4" presStyleCnt="5" custScaleX="204767" custLinFactNeighborX="-7165"/>
      <dgm:spPr/>
      <dgm:t>
        <a:bodyPr/>
        <a:lstStyle/>
        <a:p>
          <a:endParaRPr lang="en-US"/>
        </a:p>
      </dgm:t>
    </dgm:pt>
    <dgm:pt modelId="{7C8E20A9-01BB-4C47-8AA7-4D85B60CDB4C}" type="pres">
      <dgm:prSet presAssocID="{5EAB0806-F843-485F-BFE5-67A66A56060D}" presName="connectorText" presStyleLbl="sibTrans2D1" presStyleIdx="4" presStyleCnt="5"/>
      <dgm:spPr/>
      <dgm:t>
        <a:bodyPr/>
        <a:lstStyle/>
        <a:p>
          <a:endParaRPr lang="en-US"/>
        </a:p>
      </dgm:t>
    </dgm:pt>
    <dgm:pt modelId="{5D916646-9F53-4171-A667-B90AD3D386C8}" type="pres">
      <dgm:prSet presAssocID="{A102B624-7235-48CE-9664-A6581E06AC91}" presName="node" presStyleLbl="node1" presStyleIdx="4" presStyleCnt="5" custScaleX="146874" custRadScaleRad="113198" custRadScaleInc="-28375">
        <dgm:presLayoutVars>
          <dgm:bulletEnabled val="1"/>
        </dgm:presLayoutVars>
      </dgm:prSet>
      <dgm:spPr/>
      <dgm:t>
        <a:bodyPr/>
        <a:lstStyle/>
        <a:p>
          <a:endParaRPr lang="en-US"/>
        </a:p>
      </dgm:t>
    </dgm:pt>
  </dgm:ptLst>
  <dgm:cxnLst>
    <dgm:cxn modelId="{31A6A10A-D682-430D-A0B0-14D7B9300E00}" type="presOf" srcId="{A58FCD28-5419-497B-8F00-2830F75B0E2C}" destId="{70C7336F-61D4-4D76-BD80-12EB1D463B72}" srcOrd="0" destOrd="0" presId="urn:microsoft.com/office/officeart/2005/8/layout/radial5"/>
    <dgm:cxn modelId="{B1F6180B-278E-425C-9B78-2978913053AB}" type="presOf" srcId="{C8C27170-F99C-4025-B5BE-71A8929E644A}" destId="{5CCC7370-4F27-4F4D-9AE9-7CE24EA3191E}" srcOrd="1"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441AD309-B623-497E-88F9-A45B207E3E02}" type="presOf" srcId="{2DF22997-7514-4468-8BB7-012C1B6FA90B}" destId="{2DAAE949-9B53-4F4E-B7EB-F0214E7A4363}" srcOrd="1" destOrd="0" presId="urn:microsoft.com/office/officeart/2005/8/layout/radial5"/>
    <dgm:cxn modelId="{8A406977-31FE-4E94-8CB2-2545D777EEDA}" type="presOf" srcId="{C8C27170-F99C-4025-B5BE-71A8929E644A}" destId="{E8EC3A1A-3B35-49D1-AABA-746D1F221636}" srcOrd="0" destOrd="0" presId="urn:microsoft.com/office/officeart/2005/8/layout/radial5"/>
    <dgm:cxn modelId="{9056D9AF-7F41-4522-9E64-03786AC811D6}" type="presOf" srcId="{0D3CA559-5DBE-4D00-A815-144FD62E5782}" destId="{04A98BC3-1A27-4D63-B5DA-3478FC70DC33}" srcOrd="1" destOrd="0" presId="urn:microsoft.com/office/officeart/2005/8/layout/radial5"/>
    <dgm:cxn modelId="{CC87113C-3B9C-4FEB-9B36-3F867DEED821}" type="presOf" srcId="{A102B624-7235-48CE-9664-A6581E06AC91}" destId="{5D916646-9F53-4171-A667-B90AD3D386C8}" srcOrd="0" destOrd="0" presId="urn:microsoft.com/office/officeart/2005/8/layout/radial5"/>
    <dgm:cxn modelId="{37ED6C6F-0BCD-4745-8FB5-D5420FFB8F0B}" type="presOf" srcId="{63864B78-C717-4950-9BF0-446EE6B0EB56}" destId="{3F83D332-C1D5-4F72-9861-1FAE14FB022C}" srcOrd="0"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4EACF0AE-C795-402E-96D1-BE0A6ACD7B88}" type="presOf" srcId="{5EAB0806-F843-485F-BFE5-67A66A56060D}" destId="{7C8E20A9-01BB-4C47-8AA7-4D85B60CDB4C}" srcOrd="1" destOrd="0" presId="urn:microsoft.com/office/officeart/2005/8/layout/radial5"/>
    <dgm:cxn modelId="{70E54D98-436E-4D37-ADC7-0D8264F7EE7E}" type="presOf" srcId="{20CBAC12-5124-40C8-B18E-C5BC4CB061DE}" destId="{26FA5DC7-33C1-49BD-8FCA-12F28F6B7126}" srcOrd="0" destOrd="0" presId="urn:microsoft.com/office/officeart/2005/8/layout/radial5"/>
    <dgm:cxn modelId="{9FDE1FCE-BEB3-4FAD-94D4-80F0DF463050}" srcId="{9F4638C3-D4DD-4101-8206-371F73C150B0}" destId="{EF0F71AC-1539-43E9-8603-7B1A41F79DD6}" srcOrd="3" destOrd="0" parTransId="{20CBAC12-5124-40C8-B18E-C5BC4CB061DE}" sibTransId="{A23DC46F-9276-401B-BF43-0F799615B6FA}"/>
    <dgm:cxn modelId="{32B364A2-6D87-4667-9596-686B98CAC4CA}" type="presOf" srcId="{EF0F71AC-1539-43E9-8603-7B1A41F79DD6}" destId="{8101C70D-14E5-4D93-9717-390D80D3F85A}" srcOrd="0" destOrd="0" presId="urn:microsoft.com/office/officeart/2005/8/layout/radial5"/>
    <dgm:cxn modelId="{E58C6BDD-D4F6-476A-A27F-E54C67B2C6F5}" type="presOf" srcId="{20CBAC12-5124-40C8-B18E-C5BC4CB061DE}" destId="{213C3E94-8545-4922-8E21-F1A2EE68B383}" srcOrd="1" destOrd="0" presId="urn:microsoft.com/office/officeart/2005/8/layout/radial5"/>
    <dgm:cxn modelId="{2D328266-3816-4F7E-A669-6D572D183700}" type="presOf" srcId="{0CBED6DD-54C1-4680-B36A-C011E8ABAC14}" destId="{42320007-BD56-41FD-8F75-48BF85BA8E63}" srcOrd="0"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4E69B578-C5C6-4F62-B818-BD2BB18A5E2E}" type="presOf" srcId="{0D3CA559-5DBE-4D00-A815-144FD62E5782}" destId="{00593C9E-F365-4DEF-B6DA-110112EC372C}" srcOrd="0" destOrd="0" presId="urn:microsoft.com/office/officeart/2005/8/layout/radial5"/>
    <dgm:cxn modelId="{B9AAFCAE-510C-4E04-867A-513E6B3955AB}" type="presOf" srcId="{9F4638C3-D4DD-4101-8206-371F73C150B0}" destId="{C48D4510-C8A3-4499-9ACE-50B948B23FDC}" srcOrd="0" destOrd="0" presId="urn:microsoft.com/office/officeart/2005/8/layout/radial5"/>
    <dgm:cxn modelId="{D0C34597-7E2F-448A-8F44-306323D6EF35}" type="presOf" srcId="{5EAB0806-F843-485F-BFE5-67A66A56060D}" destId="{7C41E375-9088-43B2-AF60-568987CE7736}" srcOrd="0" destOrd="0" presId="urn:microsoft.com/office/officeart/2005/8/layout/radial5"/>
    <dgm:cxn modelId="{FA0BA6AB-02E7-4A28-9BDB-AE043B10204F}" srcId="{9F4638C3-D4DD-4101-8206-371F73C150B0}" destId="{0CBED6DD-54C1-4680-B36A-C011E8ABAC14}" srcOrd="2" destOrd="0" parTransId="{C8C27170-F99C-4025-B5BE-71A8929E644A}" sibTransId="{BFBAF4B7-F3AB-49C7-82A6-645D22429483}"/>
    <dgm:cxn modelId="{805ED01B-8B36-40A7-951E-3A5DCF33D69A}" type="presOf" srcId="{C3732703-362B-4ACB-96C2-B40D7B0F0073}" destId="{4AB3CDE5-3EB2-4BCC-AB84-BE184F954C38}" srcOrd="0" destOrd="0" presId="urn:microsoft.com/office/officeart/2005/8/layout/radial5"/>
    <dgm:cxn modelId="{D967434F-8CA6-49B8-8644-0C13A35782FF}" srcId="{9F4638C3-D4DD-4101-8206-371F73C150B0}" destId="{A102B624-7235-48CE-9664-A6581E06AC91}" srcOrd="4" destOrd="0" parTransId="{5EAB0806-F843-485F-BFE5-67A66A56060D}" sibTransId="{151E39AD-BD75-4DD6-A1F4-8407EB0D1056}"/>
    <dgm:cxn modelId="{7AF8B021-73C7-4802-BAF6-D14ABE33F0F8}" type="presOf" srcId="{2DF22997-7514-4468-8BB7-012C1B6FA90B}" destId="{F3BE6BC3-0FD5-4C50-BBE2-32537CCA587E}" srcOrd="0" destOrd="0" presId="urn:microsoft.com/office/officeart/2005/8/layout/radial5"/>
    <dgm:cxn modelId="{B990113C-0690-4D29-85F2-12CA68FFA720}" type="presParOf" srcId="{4AB3CDE5-3EB2-4BCC-AB84-BE184F954C38}" destId="{C48D4510-C8A3-4499-9ACE-50B948B23FDC}" srcOrd="0" destOrd="0" presId="urn:microsoft.com/office/officeart/2005/8/layout/radial5"/>
    <dgm:cxn modelId="{53869184-E6F5-48F4-B181-9C465CF97DF3}" type="presParOf" srcId="{4AB3CDE5-3EB2-4BCC-AB84-BE184F954C38}" destId="{F3BE6BC3-0FD5-4C50-BBE2-32537CCA587E}" srcOrd="1" destOrd="0" presId="urn:microsoft.com/office/officeart/2005/8/layout/radial5"/>
    <dgm:cxn modelId="{99270423-0FAC-44BD-AA7F-370F047FC555}" type="presParOf" srcId="{F3BE6BC3-0FD5-4C50-BBE2-32537CCA587E}" destId="{2DAAE949-9B53-4F4E-B7EB-F0214E7A4363}" srcOrd="0" destOrd="0" presId="urn:microsoft.com/office/officeart/2005/8/layout/radial5"/>
    <dgm:cxn modelId="{EC682A37-A9D0-4517-851F-1E763A1FB50A}" type="presParOf" srcId="{4AB3CDE5-3EB2-4BCC-AB84-BE184F954C38}" destId="{70C7336F-61D4-4D76-BD80-12EB1D463B72}" srcOrd="2" destOrd="0" presId="urn:microsoft.com/office/officeart/2005/8/layout/radial5"/>
    <dgm:cxn modelId="{65A25490-9207-4976-BA9D-0442B071DA69}" type="presParOf" srcId="{4AB3CDE5-3EB2-4BCC-AB84-BE184F954C38}" destId="{00593C9E-F365-4DEF-B6DA-110112EC372C}" srcOrd="3" destOrd="0" presId="urn:microsoft.com/office/officeart/2005/8/layout/radial5"/>
    <dgm:cxn modelId="{2440B647-FAE5-4D8A-87BF-D861D97E94D4}" type="presParOf" srcId="{00593C9E-F365-4DEF-B6DA-110112EC372C}" destId="{04A98BC3-1A27-4D63-B5DA-3478FC70DC33}" srcOrd="0" destOrd="0" presId="urn:microsoft.com/office/officeart/2005/8/layout/radial5"/>
    <dgm:cxn modelId="{1A6ADB39-A87B-412C-AA70-79D93FA35040}" type="presParOf" srcId="{4AB3CDE5-3EB2-4BCC-AB84-BE184F954C38}" destId="{3F83D332-C1D5-4F72-9861-1FAE14FB022C}" srcOrd="4" destOrd="0" presId="urn:microsoft.com/office/officeart/2005/8/layout/radial5"/>
    <dgm:cxn modelId="{60D49AF1-DCE8-40B2-AEE5-8EA9F2D26AD8}" type="presParOf" srcId="{4AB3CDE5-3EB2-4BCC-AB84-BE184F954C38}" destId="{E8EC3A1A-3B35-49D1-AABA-746D1F221636}" srcOrd="5" destOrd="0" presId="urn:microsoft.com/office/officeart/2005/8/layout/radial5"/>
    <dgm:cxn modelId="{04DC4FE3-1C02-40E7-82DF-ABFCDFF6DE0A}" type="presParOf" srcId="{E8EC3A1A-3B35-49D1-AABA-746D1F221636}" destId="{5CCC7370-4F27-4F4D-9AE9-7CE24EA3191E}" srcOrd="0" destOrd="0" presId="urn:microsoft.com/office/officeart/2005/8/layout/radial5"/>
    <dgm:cxn modelId="{5B91B8AB-7425-46CD-820A-EAB06980CA26}" type="presParOf" srcId="{4AB3CDE5-3EB2-4BCC-AB84-BE184F954C38}" destId="{42320007-BD56-41FD-8F75-48BF85BA8E63}" srcOrd="6" destOrd="0" presId="urn:microsoft.com/office/officeart/2005/8/layout/radial5"/>
    <dgm:cxn modelId="{C941D935-EDEE-442E-8D7D-E937CFA25013}" type="presParOf" srcId="{4AB3CDE5-3EB2-4BCC-AB84-BE184F954C38}" destId="{26FA5DC7-33C1-49BD-8FCA-12F28F6B7126}" srcOrd="7" destOrd="0" presId="urn:microsoft.com/office/officeart/2005/8/layout/radial5"/>
    <dgm:cxn modelId="{B2F94F03-0E1C-4843-B832-4601BC8FFDC7}" type="presParOf" srcId="{26FA5DC7-33C1-49BD-8FCA-12F28F6B7126}" destId="{213C3E94-8545-4922-8E21-F1A2EE68B383}" srcOrd="0" destOrd="0" presId="urn:microsoft.com/office/officeart/2005/8/layout/radial5"/>
    <dgm:cxn modelId="{9B4C4091-B58E-442E-B1F4-735DF06698F2}" type="presParOf" srcId="{4AB3CDE5-3EB2-4BCC-AB84-BE184F954C38}" destId="{8101C70D-14E5-4D93-9717-390D80D3F85A}" srcOrd="8" destOrd="0" presId="urn:microsoft.com/office/officeart/2005/8/layout/radial5"/>
    <dgm:cxn modelId="{6398697B-E168-47F6-908A-00219B52C818}" type="presParOf" srcId="{4AB3CDE5-3EB2-4BCC-AB84-BE184F954C38}" destId="{7C41E375-9088-43B2-AF60-568987CE7736}" srcOrd="9" destOrd="0" presId="urn:microsoft.com/office/officeart/2005/8/layout/radial5"/>
    <dgm:cxn modelId="{A66DB3CD-CE5F-4052-A56D-E9F1541A1073}" type="presParOf" srcId="{7C41E375-9088-43B2-AF60-568987CE7736}" destId="{7C8E20A9-01BB-4C47-8AA7-4D85B60CDB4C}" srcOrd="0" destOrd="0" presId="urn:microsoft.com/office/officeart/2005/8/layout/radial5"/>
    <dgm:cxn modelId="{D2BC0FA3-C75E-4087-BC5D-B201A1C94E9A}"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EF094-2BE4-4E78-90D1-4B60F712860B}" type="datetimeFigureOut">
              <a:rPr lang="en-US" smtClean="0"/>
              <a:pPr/>
              <a:t>20-May-20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85E56-DE9E-4D82-9224-A54488F4EA37}" type="slidenum">
              <a:rPr lang="en-US" smtClean="0"/>
              <a:pPr/>
              <a:t>‹#›</a:t>
            </a:fld>
            <a:endParaRPr lang="en-US"/>
          </a:p>
        </p:txBody>
      </p:sp>
    </p:spTree>
    <p:extLst>
      <p:ext uri="{BB962C8B-B14F-4D97-AF65-F5344CB8AC3E}">
        <p14:creationId xmlns:p14="http://schemas.microsoft.com/office/powerpoint/2010/main" val="85999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bn-IN" sz="1200" kern="1200" dirty="0" smtClean="0">
                <a:solidFill>
                  <a:schemeClr val="tx1"/>
                </a:solidFill>
                <a:latin typeface="+mn-lt"/>
                <a:ea typeface="+mn-ea"/>
                <a:cs typeface="+mn-cs"/>
              </a:rPr>
              <a:t>পাঠ</a:t>
            </a:r>
            <a:r>
              <a:rPr lang="bn-IN" sz="1200" kern="1200" baseline="0" dirty="0" smtClean="0">
                <a:solidFill>
                  <a:schemeClr val="tx1"/>
                </a:solidFill>
                <a:latin typeface="+mn-lt"/>
                <a:ea typeface="+mn-ea"/>
                <a:cs typeface="+mn-cs"/>
              </a:rPr>
              <a:t> সংশ্লিষ্ট বিধায় এখানে ওয়ার্ড প্রসেসরের একটা সফটওয়্যার এর ছবি দেওয়া হয়েছে কারন এটি পাঠের সাথে মিল রয়েছে।</a:t>
            </a:r>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a:t>
            </a:fld>
            <a:endParaRPr lang="en-US"/>
          </a:p>
        </p:txBody>
      </p:sp>
    </p:spTree>
    <p:extLst>
      <p:ext uri="{BB962C8B-B14F-4D97-AF65-F5344CB8AC3E}">
        <p14:creationId xmlns:p14="http://schemas.microsoft.com/office/powerpoint/2010/main" val="293782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শিক্ষার্থীদের কাছে জানতে চাওয়া যেতে পারে-১</a:t>
            </a:r>
            <a:r>
              <a:rPr lang="bn-IN" sz="1200" b="0" kern="1200" dirty="0" smtClean="0">
                <a:solidFill>
                  <a:schemeClr val="tx1"/>
                </a:solidFill>
                <a:latin typeface="+mn-lt"/>
                <a:ea typeface="+mn-ea"/>
                <a:cs typeface="+mn-cs"/>
              </a:rPr>
              <a:t>।</a:t>
            </a:r>
            <a:r>
              <a:rPr lang="bn-BD" sz="1200" b="0" dirty="0" smtClean="0">
                <a:solidFill>
                  <a:schemeClr val="bg1"/>
                </a:solidFill>
                <a:latin typeface="NikoshBAN" pitchFamily="2" charset="0"/>
                <a:cs typeface="NikoshBAN" pitchFamily="2" charset="0"/>
              </a:rPr>
              <a:t>চিত্রটিতে আমরা কী দেখতে পাচ্ছি?</a:t>
            </a:r>
            <a:r>
              <a:rPr lang="bn-IN" sz="1200" b="0" baseline="0" dirty="0" smtClean="0">
                <a:solidFill>
                  <a:schemeClr val="bg1"/>
                </a:solidFill>
                <a:latin typeface="NikoshBAN" pitchFamily="2" charset="0"/>
                <a:cs typeface="NikoshBAN" pitchFamily="2" charset="0"/>
              </a:rPr>
              <a:t> </a:t>
            </a:r>
            <a:r>
              <a:rPr lang="bn-IN" sz="1200" b="0" kern="1200" dirty="0" smtClean="0">
                <a:solidFill>
                  <a:schemeClr val="tx1"/>
                </a:solidFill>
                <a:latin typeface="+mn-lt"/>
                <a:ea typeface="+mn-ea"/>
                <a:cs typeface="+mn-cs"/>
              </a:rPr>
              <a:t>সম্ভাব্য উত্তর:</a:t>
            </a:r>
            <a:r>
              <a:rPr lang="bn-IN" sz="1200" b="0" kern="1200" baseline="0" dirty="0" smtClean="0">
                <a:solidFill>
                  <a:schemeClr val="tx1"/>
                </a:solidFill>
                <a:latin typeface="+mn-lt"/>
                <a:ea typeface="+mn-ea"/>
                <a:cs typeface="+mn-cs"/>
              </a:rPr>
              <a:t> </a:t>
            </a:r>
            <a:r>
              <a:rPr lang="bn-BD" sz="1200" b="0" dirty="0" smtClean="0">
                <a:latin typeface="NikoshBAN" pitchFamily="2" charset="0"/>
                <a:cs typeface="NikoshBAN" pitchFamily="2" charset="0"/>
              </a:rPr>
              <a:t>ওয়ার্ডপ্রসেসরে লেখা</a:t>
            </a:r>
            <a:r>
              <a:rPr lang="bn-IN" sz="1200" b="0" dirty="0" smtClean="0">
                <a:latin typeface="NikoshBAN" pitchFamily="2" charset="0"/>
                <a:cs typeface="NikoshBAN" pitchFamily="2" charset="0"/>
              </a:rPr>
              <a:t>,</a:t>
            </a:r>
            <a:r>
              <a:rPr lang="bn-BD" sz="1200" b="0" dirty="0" smtClean="0">
                <a:latin typeface="NikoshBAN" pitchFamily="2" charset="0"/>
                <a:cs typeface="NikoshBAN" pitchFamily="2" charset="0"/>
              </a:rPr>
              <a:t> টাইপরাইটারের মেশিন</a:t>
            </a:r>
            <a:r>
              <a:rPr lang="bn-BD" b="0" dirty="0" smtClean="0">
                <a:latin typeface="NikoshBAN" pitchFamily="2" charset="0"/>
                <a:cs typeface="NikoshBAN" pitchFamily="2" charset="0"/>
              </a:rPr>
              <a:t> </a:t>
            </a:r>
            <a:r>
              <a:rPr lang="bn-IN" b="0" dirty="0" smtClean="0">
                <a:latin typeface="NikoshBAN" pitchFamily="2" charset="0"/>
                <a:cs typeface="NikoshBAN" pitchFamily="2" charset="0"/>
              </a:rPr>
              <a:t> এ লেখা</a:t>
            </a:r>
            <a:r>
              <a:rPr lang="bn-IN" b="0" baseline="0" dirty="0" smtClean="0">
                <a:latin typeface="NikoshBAN" pitchFamily="2" charset="0"/>
                <a:cs typeface="NikoshBAN" pitchFamily="2" charset="0"/>
              </a:rPr>
              <a:t> দুটি ডকুমেন্ট।</a:t>
            </a:r>
            <a:endParaRPr lang="en-US" b="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11</a:t>
            </a:fld>
            <a:endParaRPr lang="en-US"/>
          </a:p>
        </p:txBody>
      </p:sp>
    </p:spTree>
    <p:extLst>
      <p:ext uri="{BB962C8B-B14F-4D97-AF65-F5344CB8AC3E}">
        <p14:creationId xmlns:p14="http://schemas.microsoft.com/office/powerpoint/2010/main" val="125705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শিক্ষার্থীদের কাছে জানতে চাওয়া যেতে পারে-১</a:t>
            </a:r>
            <a:r>
              <a:rPr lang="bn-IN" sz="1200" b="0" kern="1200" dirty="0" smtClean="0">
                <a:solidFill>
                  <a:schemeClr val="tx1"/>
                </a:solidFill>
                <a:latin typeface="+mn-lt"/>
                <a:ea typeface="+mn-ea"/>
                <a:cs typeface="+mn-cs"/>
              </a:rPr>
              <a:t>।</a:t>
            </a:r>
            <a:r>
              <a:rPr lang="bn-BD" sz="1200" b="0" dirty="0" smtClean="0">
                <a:solidFill>
                  <a:schemeClr val="bg1"/>
                </a:solidFill>
                <a:latin typeface="NikoshBAN" pitchFamily="2" charset="0"/>
                <a:cs typeface="NikoshBAN" pitchFamily="2" charset="0"/>
              </a:rPr>
              <a:t>চিত্রটিতে আমরা কী দেখতে পাচ্ছি?</a:t>
            </a:r>
            <a:r>
              <a:rPr lang="bn-IN" sz="1200" b="0" kern="1200" dirty="0" smtClean="0">
                <a:solidFill>
                  <a:schemeClr val="tx1"/>
                </a:solidFill>
                <a:latin typeface="+mn-lt"/>
                <a:ea typeface="+mn-ea"/>
                <a:cs typeface="+mn-cs"/>
              </a:rPr>
              <a:t> সম্ভাব্য উত্তর:</a:t>
            </a:r>
            <a:r>
              <a:rPr lang="bn-IN" sz="1200" b="0" kern="1200" baseline="0" dirty="0" smtClean="0">
                <a:solidFill>
                  <a:schemeClr val="tx1"/>
                </a:solidFill>
                <a:latin typeface="+mn-lt"/>
                <a:ea typeface="+mn-ea"/>
                <a:cs typeface="+mn-cs"/>
              </a:rPr>
              <a:t> </a:t>
            </a:r>
            <a:r>
              <a:rPr lang="bn-BD" sz="1200" dirty="0" smtClean="0">
                <a:effectLst>
                  <a:glow rad="101600">
                    <a:schemeClr val="accent2">
                      <a:satMod val="175000"/>
                      <a:alpha val="40000"/>
                    </a:schemeClr>
                  </a:glow>
                </a:effectLst>
                <a:latin typeface="NikoshBAN" pitchFamily="2" charset="0"/>
                <a:cs typeface="NikoshBAN" pitchFamily="2" charset="0"/>
              </a:rPr>
              <a:t>কম্পিউটারে লেখা</a:t>
            </a:r>
            <a:r>
              <a:rPr lang="bn-IN" sz="1200" dirty="0" smtClean="0">
                <a:effectLst>
                  <a:glow rad="101600">
                    <a:schemeClr val="accent2">
                      <a:satMod val="175000"/>
                      <a:alpha val="40000"/>
                    </a:schemeClr>
                  </a:glow>
                </a:effectLst>
                <a:latin typeface="NikoshBAN" pitchFamily="2" charset="0"/>
                <a:cs typeface="NikoshBAN" pitchFamily="2" charset="0"/>
              </a:rPr>
              <a:t>,</a:t>
            </a:r>
            <a:r>
              <a:rPr lang="bn-BD" sz="1200" dirty="0" smtClean="0">
                <a:solidFill>
                  <a:schemeClr val="bg1"/>
                </a:solidFill>
                <a:effectLst>
                  <a:glow rad="139700">
                    <a:schemeClr val="accent2">
                      <a:satMod val="175000"/>
                      <a:alpha val="40000"/>
                    </a:schemeClr>
                  </a:glow>
                </a:effectLst>
                <a:latin typeface="NikoshBAN" pitchFamily="2" charset="0"/>
                <a:cs typeface="NikoshBAN" pitchFamily="2" charset="0"/>
              </a:rPr>
              <a:t> হাতে লেখা</a:t>
            </a:r>
            <a:r>
              <a:rPr lang="bn-IN" sz="1400" baseline="0" dirty="0" smtClean="0">
                <a:solidFill>
                  <a:schemeClr val="bg1"/>
                </a:solidFill>
                <a:effectLst>
                  <a:glow rad="139700">
                    <a:schemeClr val="accent2">
                      <a:satMod val="175000"/>
                      <a:alpha val="40000"/>
                    </a:schemeClr>
                  </a:glow>
                </a:effectLst>
                <a:latin typeface="NikoshBAN" pitchFamily="2" charset="0"/>
                <a:cs typeface="NikoshBAN" pitchFamily="2" charset="0"/>
              </a:rPr>
              <a:t> দুটো ডকুমেন্ট।</a:t>
            </a:r>
            <a:endParaRPr lang="en-US" sz="1200" b="1" dirty="0" smtClean="0">
              <a:solidFill>
                <a:schemeClr val="bg1"/>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হাতে লেখায়</a:t>
            </a:r>
            <a:r>
              <a:rPr lang="bn-BD" baseline="0" dirty="0" smtClean="0">
                <a:latin typeface="NikoshBAN" pitchFamily="2" charset="0"/>
                <a:cs typeface="NikoshBAN" pitchFamily="2" charset="0"/>
              </a:rPr>
              <a:t> কাটাকাটি হয়েছে, ওভার রাইটিং হয়েছে ,প্রত্যেকটি</a:t>
            </a:r>
            <a:r>
              <a:rPr lang="bn-BD" dirty="0" smtClean="0">
                <a:latin typeface="NikoshBAN" pitchFamily="2" charset="0"/>
                <a:cs typeface="NikoshBAN" pitchFamily="2" charset="0"/>
              </a:rPr>
              <a:t> লাইন সমান হয়নি</a:t>
            </a:r>
            <a:r>
              <a:rPr lang="bn-BD" baseline="0" dirty="0" smtClean="0">
                <a:latin typeface="NikoshBAN" pitchFamily="2" charset="0"/>
                <a:cs typeface="NikoshBAN" pitchFamily="2" charset="0"/>
              </a:rPr>
              <a:t> কিন্ত কম্পিউটারের লেখায় এ ধরনের কোন সমস্যাই দেখা যায় না।</a:t>
            </a:r>
            <a:r>
              <a:rPr lang="bn-IN" sz="1200" kern="1200" dirty="0" smtClean="0">
                <a:solidFill>
                  <a:schemeClr val="tx1"/>
                </a:solidFill>
                <a:latin typeface="+mn-lt"/>
                <a:ea typeface="+mn-ea"/>
                <a:cs typeface="+mn-cs"/>
              </a:rPr>
              <a:t> নিয়ে শিক্ষক আরো আলোচনা করতে পারেন।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12</a:t>
            </a:fld>
            <a:endParaRPr lang="en-US"/>
          </a:p>
        </p:txBody>
      </p:sp>
    </p:spTree>
    <p:extLst>
      <p:ext uri="{BB962C8B-B14F-4D97-AF65-F5344CB8AC3E}">
        <p14:creationId xmlns:p14="http://schemas.microsoft.com/office/powerpoint/2010/main" val="231550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শিক্ষার্থীদের কাছে জানতে চাওয়া যেতে পারে-</a:t>
            </a:r>
            <a:r>
              <a:rPr lang="bn-IN" sz="1100" kern="1200" dirty="0" smtClean="0">
                <a:solidFill>
                  <a:schemeClr val="bg1"/>
                </a:solidFill>
                <a:effectLst>
                  <a:glow rad="139700">
                    <a:schemeClr val="accent2">
                      <a:satMod val="175000"/>
                      <a:alpha val="40000"/>
                    </a:schemeClr>
                  </a:glow>
                </a:effectLst>
                <a:latin typeface="NikoshBAN" pitchFamily="2" charset="0"/>
                <a:ea typeface="+mn-ea"/>
                <a:cs typeface="NikoshBAN" pitchFamily="2" charset="0"/>
              </a:rPr>
              <a:t>টাইপ</a:t>
            </a:r>
            <a:r>
              <a:rPr lang="bn-IN" sz="1100" kern="1200" baseline="0" dirty="0" smtClean="0">
                <a:solidFill>
                  <a:schemeClr val="bg1"/>
                </a:solidFill>
                <a:effectLst>
                  <a:glow rad="139700">
                    <a:schemeClr val="accent2">
                      <a:satMod val="175000"/>
                      <a:alpha val="40000"/>
                    </a:schemeClr>
                  </a:glow>
                </a:effectLst>
                <a:latin typeface="NikoshBAN" pitchFamily="2" charset="0"/>
                <a:ea typeface="+mn-ea"/>
                <a:cs typeface="NikoshBAN" pitchFamily="2" charset="0"/>
              </a:rPr>
              <a:t> রাইটারে</a:t>
            </a:r>
            <a:r>
              <a:rPr lang="bn-BD" sz="1100" dirty="0" smtClean="0">
                <a:solidFill>
                  <a:schemeClr val="bg1"/>
                </a:solidFill>
                <a:effectLst>
                  <a:glow rad="139700">
                    <a:schemeClr val="accent2">
                      <a:satMod val="175000"/>
                      <a:alpha val="40000"/>
                    </a:schemeClr>
                  </a:glow>
                </a:effectLst>
                <a:latin typeface="NikoshBAN" pitchFamily="2" charset="0"/>
                <a:cs typeface="NikoshBAN" pitchFamily="2" charset="0"/>
              </a:rPr>
              <a:t> লেখা</a:t>
            </a:r>
            <a:r>
              <a:rPr lang="bn-IN" sz="1100" baseline="0" dirty="0" smtClean="0">
                <a:solidFill>
                  <a:schemeClr val="bg1"/>
                </a:solidFill>
                <a:effectLst>
                  <a:glow rad="139700">
                    <a:schemeClr val="accent2">
                      <a:satMod val="175000"/>
                      <a:alpha val="40000"/>
                    </a:schemeClr>
                  </a:glow>
                </a:effectLst>
                <a:latin typeface="NikoshBAN" pitchFamily="2" charset="0"/>
                <a:cs typeface="NikoshBAN" pitchFamily="2" charset="0"/>
              </a:rPr>
              <a:t> ও </a:t>
            </a:r>
            <a:r>
              <a:rPr lang="bn-BD" sz="1200" dirty="0" smtClean="0">
                <a:effectLst>
                  <a:glow rad="101600">
                    <a:schemeClr val="accent2">
                      <a:satMod val="175000"/>
                      <a:alpha val="40000"/>
                    </a:schemeClr>
                  </a:glow>
                </a:effectLst>
                <a:latin typeface="NikoshBAN" pitchFamily="2" charset="0"/>
                <a:cs typeface="NikoshBAN" pitchFamily="2" charset="0"/>
              </a:rPr>
              <a:t>কম্পিউটারে লেখা</a:t>
            </a:r>
            <a:r>
              <a:rPr lang="bn-IN" sz="1200" dirty="0" smtClean="0">
                <a:effectLst>
                  <a:glow rad="101600">
                    <a:schemeClr val="accent2">
                      <a:satMod val="175000"/>
                      <a:alpha val="40000"/>
                    </a:schemeClr>
                  </a:glow>
                </a:effectLst>
                <a:latin typeface="NikoshBAN" pitchFamily="2" charset="0"/>
                <a:cs typeface="NikoshBAN" pitchFamily="2" charset="0"/>
              </a:rPr>
              <a:t>র মধ্যে</a:t>
            </a:r>
            <a:r>
              <a:rPr lang="bn-IN" sz="1200" baseline="0" dirty="0" smtClean="0">
                <a:effectLst>
                  <a:glow rad="101600">
                    <a:schemeClr val="accent2">
                      <a:satMod val="175000"/>
                      <a:alpha val="40000"/>
                    </a:schemeClr>
                  </a:glow>
                </a:effectLst>
                <a:latin typeface="NikoshBAN" pitchFamily="2" charset="0"/>
                <a:cs typeface="NikoshBAN" pitchFamily="2" charset="0"/>
              </a:rPr>
              <a:t> পার্থক্য কী ?</a:t>
            </a:r>
            <a:r>
              <a:rPr lang="bn-IN" sz="1200" b="0" kern="1200" dirty="0" smtClean="0">
                <a:solidFill>
                  <a:schemeClr val="tx1"/>
                </a:solidFill>
                <a:latin typeface="+mn-lt"/>
                <a:ea typeface="+mn-ea"/>
                <a:cs typeface="+mn-cs"/>
              </a:rPr>
              <a:t>সম্ভাব্য উত্তর: </a:t>
            </a:r>
            <a:r>
              <a:rPr lang="bn-BD" sz="1200" b="0" dirty="0" smtClean="0">
                <a:solidFill>
                  <a:srgbClr val="002060"/>
                </a:solidFill>
                <a:latin typeface="NikoshBAN" pitchFamily="2" charset="0"/>
                <a:cs typeface="NikoshBAN" pitchFamily="2" charset="0"/>
              </a:rPr>
              <a:t>টাইপ রাইটারে ভুল সংশোধন করা যায় না</a:t>
            </a:r>
            <a:r>
              <a:rPr lang="bn-IN" sz="1200" b="0" dirty="0" smtClean="0">
                <a:solidFill>
                  <a:srgbClr val="002060"/>
                </a:solidFill>
                <a:latin typeface="NikoshBAN" pitchFamily="2" charset="0"/>
                <a:cs typeface="NikoshBAN" pitchFamily="2" charset="0"/>
              </a:rPr>
              <a:t>, </a:t>
            </a:r>
            <a:r>
              <a:rPr lang="bn-BD" sz="1200" b="0" dirty="0" smtClean="0">
                <a:solidFill>
                  <a:srgbClr val="002060"/>
                </a:solidFill>
                <a:latin typeface="NikoshBAN" pitchFamily="2" charset="0"/>
                <a:cs typeface="NikoshBAN" pitchFamily="2" charset="0"/>
              </a:rPr>
              <a:t>কম্পিউটারে  ভুল সংশোধন করা য়ায়।</a:t>
            </a:r>
            <a:r>
              <a:rPr lang="bn-IN" sz="1200" b="0" dirty="0" smtClean="0">
                <a:solidFill>
                  <a:srgbClr val="002060"/>
                </a:solidFill>
                <a:latin typeface="NikoshBAN" pitchFamily="2" charset="0"/>
                <a:cs typeface="NikoshBAN" pitchFamily="2" charset="0"/>
              </a:rPr>
              <a:t>শিক্ষিক</a:t>
            </a:r>
            <a:r>
              <a:rPr lang="bn-IN" sz="1200" b="0" baseline="0" dirty="0" smtClean="0">
                <a:solidFill>
                  <a:srgbClr val="002060"/>
                </a:solidFill>
                <a:latin typeface="NikoshBAN" pitchFamily="2" charset="0"/>
                <a:cs typeface="NikoshBAN" pitchFamily="2" charset="0"/>
              </a:rPr>
              <a:t> এর সাথে আরো পার্থক্য যোগ করতে পারেন।নিচের স্লাইড গুলোতে আরো পার্থক্য দেওয়া আছে।</a:t>
            </a:r>
            <a:endParaRPr lang="en-US" sz="1200" b="0" dirty="0" smtClean="0">
              <a:solidFill>
                <a:srgbClr val="002060"/>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2060"/>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ffectLst>
                <a:glow rad="139700">
                  <a:schemeClr val="accent2">
                    <a:satMod val="175000"/>
                    <a:alpha val="40000"/>
                  </a:schemeClr>
                </a:glo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13</a:t>
            </a:fld>
            <a:endParaRPr lang="en-US"/>
          </a:p>
        </p:txBody>
      </p:sp>
    </p:spTree>
    <p:extLst>
      <p:ext uri="{BB962C8B-B14F-4D97-AF65-F5344CB8AC3E}">
        <p14:creationId xmlns:p14="http://schemas.microsoft.com/office/powerpoint/2010/main" val="250667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a:t>
            </a:r>
            <a:r>
              <a:rPr lang="bn-BD" sz="1200" dirty="0" smtClean="0">
                <a:latin typeface="NikoshBAN" pitchFamily="2" charset="0"/>
                <a:cs typeface="NikoshBAN" pitchFamily="2" charset="0"/>
              </a:rPr>
              <a:t>টাইপ রাইটারে</a:t>
            </a:r>
            <a:r>
              <a:rPr lang="bn-BD" sz="1200" baseline="0" dirty="0" smtClean="0">
                <a:latin typeface="NikoshBAN" pitchFamily="2" charset="0"/>
                <a:cs typeface="NikoshBAN" pitchFamily="2" charset="0"/>
              </a:rPr>
              <a:t> লেখ এখানে এডিটিং করা য়ায় না ।ভুল হলে পেইজটিকে ধরে ছিড়ে ফেলতে হয়।</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14</a:t>
            </a:fld>
            <a:endParaRPr lang="en-US"/>
          </a:p>
        </p:txBody>
      </p:sp>
    </p:spTree>
    <p:extLst>
      <p:ext uri="{BB962C8B-B14F-4D97-AF65-F5344CB8AC3E}">
        <p14:creationId xmlns:p14="http://schemas.microsoft.com/office/powerpoint/2010/main" val="237268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a:t>
            </a:r>
            <a:r>
              <a:rPr lang="en-US" baseline="0" dirty="0" smtClean="0"/>
              <a:t> processor </a:t>
            </a:r>
            <a:r>
              <a:rPr lang="bn-BD" baseline="0" dirty="0" smtClean="0"/>
              <a:t>এ লেখা।</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15</a:t>
            </a:fld>
            <a:endParaRPr lang="en-US"/>
          </a:p>
        </p:txBody>
      </p:sp>
    </p:spTree>
    <p:extLst>
      <p:ext uri="{BB962C8B-B14F-4D97-AF65-F5344CB8AC3E}">
        <p14:creationId xmlns:p14="http://schemas.microsoft.com/office/powerpoint/2010/main" val="319105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latin typeface="NikoshBAN" pitchFamily="2" charset="0"/>
                <a:cs typeface="NikoshBAN" pitchFamily="2" charset="0"/>
              </a:rPr>
              <a:t>শিক্ষক</a:t>
            </a:r>
            <a:r>
              <a:rPr lang="bn-IN" baseline="0" dirty="0" smtClean="0">
                <a:latin typeface="NikoshBAN" pitchFamily="2" charset="0"/>
                <a:cs typeface="NikoshBAN" pitchFamily="2" charset="0"/>
              </a:rPr>
              <a:t> শিক্ষার্থীদের কাছে প্রশ্ন করতে পারেন - </a:t>
            </a:r>
            <a:r>
              <a:rPr lang="bn-BD" dirty="0" smtClean="0">
                <a:latin typeface="NikoshBAN" pitchFamily="2" charset="0"/>
                <a:cs typeface="NikoshBAN" pitchFamily="2" charset="0"/>
              </a:rPr>
              <a:t>উপরোক্ত</a:t>
            </a:r>
            <a:r>
              <a:rPr lang="bn-BD" baseline="0" dirty="0" smtClean="0">
                <a:latin typeface="NikoshBAN" pitchFamily="2" charset="0"/>
                <a:cs typeface="NikoshBAN" pitchFamily="2" charset="0"/>
              </a:rPr>
              <a:t> কাজগুলো</a:t>
            </a:r>
            <a:r>
              <a:rPr lang="bn-IN" baseline="0" dirty="0" smtClean="0">
                <a:latin typeface="NikoshBAN" pitchFamily="2" charset="0"/>
                <a:cs typeface="NikoshBAN" pitchFamily="2" charset="0"/>
              </a:rPr>
              <a:t> কিসে সংরক্ষন করা যায়? সম্ভাব্য উত্তর: </a:t>
            </a:r>
            <a:r>
              <a:rPr lang="bn-BD" baseline="0" dirty="0" smtClean="0">
                <a:latin typeface="NikoshBAN" pitchFamily="2" charset="0"/>
                <a:cs typeface="NikoshBAN" pitchFamily="2" charset="0"/>
              </a:rPr>
              <a:t> পেনড্রাইভে বা সিডিতে সংরক্ষন করা য়ায়। </a:t>
            </a:r>
            <a:r>
              <a:rPr lang="bn-IN" baseline="0" dirty="0" smtClean="0">
                <a:latin typeface="NikoshBAN" pitchFamily="2" charset="0"/>
                <a:cs typeface="NikoshBAN" pitchFamily="2" charset="0"/>
              </a:rPr>
              <a:t>শিক্ষক এ সম্পর্কে আরো আলোচনা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16</a:t>
            </a:fld>
            <a:endParaRPr lang="en-US"/>
          </a:p>
        </p:txBody>
      </p:sp>
    </p:spTree>
    <p:extLst>
      <p:ext uri="{BB962C8B-B14F-4D97-AF65-F5344CB8AC3E}">
        <p14:creationId xmlns:p14="http://schemas.microsoft.com/office/powerpoint/2010/main" val="196807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b="0" dirty="0" smtClean="0">
                <a:latin typeface="NikoshBAN" pitchFamily="2" charset="0"/>
                <a:cs typeface="NikoshBAN" pitchFamily="2" charset="0"/>
              </a:rPr>
              <a:t>শিক্ষক</a:t>
            </a:r>
            <a:r>
              <a:rPr lang="bn-IN" sz="1200" b="0" baseline="0" dirty="0" smtClean="0">
                <a:latin typeface="NikoshBAN" pitchFamily="2" charset="0"/>
                <a:cs typeface="NikoshBAN" pitchFamily="2" charset="0"/>
              </a:rPr>
              <a:t> শিখার্থীদের নিকট জানতে চাইবেন কিভাবে কপি করা যায়?সম্ভাব্য উত্তর: যে ড্রাইভ থেকে ফাইল বা ফোল্ডার কপি করব তা ওপেন করে </a:t>
            </a:r>
            <a:r>
              <a:rPr lang="en-US" sz="1200" b="0" baseline="0" dirty="0" smtClean="0">
                <a:latin typeface="NikoshBAN" pitchFamily="2" charset="0"/>
                <a:cs typeface="NikoshBAN" pitchFamily="2" charset="0"/>
              </a:rPr>
              <a:t>C</a:t>
            </a:r>
            <a:r>
              <a:rPr lang="bn-IN" sz="1200" b="0" baseline="0" dirty="0" smtClean="0">
                <a:latin typeface="NikoshBAN" pitchFamily="2" charset="0"/>
                <a:cs typeface="NikoshBAN" pitchFamily="2" charset="0"/>
              </a:rPr>
              <a:t> ড্রাইভের মিম নামের ফাইল্ টি</a:t>
            </a:r>
            <a:r>
              <a:rPr lang="bn-BD" sz="1200" b="0" dirty="0" smtClean="0">
                <a:latin typeface="NikoshBAN" pitchFamily="2" charset="0"/>
                <a:cs typeface="NikoshBAN" pitchFamily="2" charset="0"/>
              </a:rPr>
              <a:t> </a:t>
            </a:r>
            <a:r>
              <a:rPr lang="bn-IN" sz="1200" b="0" dirty="0" smtClean="0">
                <a:latin typeface="NikoshBAN" pitchFamily="2" charset="0"/>
                <a:cs typeface="NikoshBAN" pitchFamily="2" charset="0"/>
              </a:rPr>
              <a:t> সিলেক্ট করে কপি তারপর </a:t>
            </a:r>
            <a:r>
              <a:rPr lang="en-US" sz="1200" b="0" dirty="0" smtClean="0">
                <a:latin typeface="NikoshBAN" pitchFamily="2" charset="0"/>
                <a:cs typeface="NikoshBAN" pitchFamily="2" charset="0"/>
              </a:rPr>
              <a:t>D </a:t>
            </a:r>
            <a:r>
              <a:rPr lang="bn-IN" sz="1200" b="0" dirty="0" smtClean="0">
                <a:latin typeface="NikoshBAN" pitchFamily="2" charset="0"/>
                <a:cs typeface="NikoshBAN" pitchFamily="2" charset="0"/>
              </a:rPr>
              <a:t>ড্রাইভে পেস্ট করতে হবে।</a:t>
            </a:r>
            <a:r>
              <a:rPr lang="bn-BD" sz="1200" b="0" dirty="0" smtClean="0">
                <a:latin typeface="NikoshBAN" pitchFamily="2" charset="0"/>
                <a:cs typeface="NikoshBAN" pitchFamily="2" charset="0"/>
              </a:rPr>
              <a:t>করা:</a:t>
            </a:r>
            <a:r>
              <a:rPr lang="en-US" sz="1200" b="0" dirty="0" smtClean="0">
                <a:latin typeface="NikoshBAN" pitchFamily="2" charset="0"/>
                <a:cs typeface="NikoshBAN" pitchFamily="2" charset="0"/>
              </a:rPr>
              <a:t> C </a:t>
            </a:r>
            <a:r>
              <a:rPr lang="bn-BD" sz="1200" b="0" dirty="0" smtClean="0">
                <a:latin typeface="NikoshBAN" pitchFamily="2" charset="0"/>
                <a:cs typeface="NikoshBAN" pitchFamily="2" charset="0"/>
              </a:rPr>
              <a:t>ড্রাইভ থেকে </a:t>
            </a:r>
            <a:r>
              <a:rPr lang="en-US" sz="1200" b="0" dirty="0" smtClean="0">
                <a:latin typeface="NikoshBAN" pitchFamily="2" charset="0"/>
                <a:cs typeface="NikoshBAN" pitchFamily="2" charset="0"/>
              </a:rPr>
              <a:t>D </a:t>
            </a:r>
            <a:r>
              <a:rPr lang="bn-BD" sz="1200" b="0" dirty="0" smtClean="0">
                <a:latin typeface="NikoshBAN" pitchFamily="2" charset="0"/>
                <a:cs typeface="NikoshBAN" pitchFamily="2" charset="0"/>
              </a:rPr>
              <a:t>ড্রাইভ এ ফাইল কপি হচ্ছে।</a:t>
            </a:r>
            <a:endParaRPr lang="en-US" sz="1200" b="0" dirty="0" smtClean="0">
              <a:latin typeface="NikoshBAN" pitchFamily="2" charset="0"/>
              <a:cs typeface="NikoshBAN" pitchFamily="2" charset="0"/>
            </a:endParaRPr>
          </a:p>
          <a:p>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17</a:t>
            </a:fld>
            <a:endParaRPr lang="en-US"/>
          </a:p>
        </p:txBody>
      </p:sp>
    </p:spTree>
    <p:extLst>
      <p:ext uri="{BB962C8B-B14F-4D97-AF65-F5344CB8AC3E}">
        <p14:creationId xmlns:p14="http://schemas.microsoft.com/office/powerpoint/2010/main" val="53208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শিক্ষক</a:t>
            </a:r>
            <a:r>
              <a:rPr lang="bn-IN" baseline="0" dirty="0" smtClean="0"/>
              <a:t> শিক্ষার্থীদের কাছে জানতে চাইবেন </a:t>
            </a:r>
            <a:r>
              <a:rPr lang="bn-BD" dirty="0" smtClean="0"/>
              <a:t>ওয়ার্ড</a:t>
            </a:r>
            <a:r>
              <a:rPr lang="bn-BD" baseline="0" dirty="0" smtClean="0"/>
              <a:t> প্রসেসিং এ </a:t>
            </a:r>
            <a:r>
              <a:rPr lang="bn-IN" baseline="0" dirty="0" smtClean="0"/>
              <a:t>লে</a:t>
            </a:r>
            <a:r>
              <a:rPr lang="bn-BD" baseline="0" dirty="0" smtClean="0"/>
              <a:t>খার সুবিধা </a:t>
            </a:r>
            <a:r>
              <a:rPr lang="bn-IN" baseline="0" dirty="0" smtClean="0"/>
              <a:t>কী কী? সম্ভাব্য উত্তর: উক্ত স্লাইডে দেওয়া আছে।</a:t>
            </a: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18</a:t>
            </a:fld>
            <a:endParaRPr lang="en-US"/>
          </a:p>
        </p:txBody>
      </p:sp>
    </p:spTree>
    <p:extLst>
      <p:ext uri="{BB962C8B-B14F-4D97-AF65-F5344CB8AC3E}">
        <p14:creationId xmlns:p14="http://schemas.microsoft.com/office/powerpoint/2010/main" val="112160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শিক্ষক</a:t>
            </a:r>
            <a:r>
              <a:rPr lang="bn-IN" baseline="0" dirty="0" smtClean="0"/>
              <a:t> শিক্ষার্থীদের কাছে জানতে চাইবেন- ১। কোন সফটওয়্যারটি বিনা মূল্যে পাওয়া যায়? সম্ভাব্য উত্তর:</a:t>
            </a:r>
            <a:r>
              <a:rPr lang="bn-BD" sz="1200" b="0" dirty="0" smtClean="0">
                <a:ln w="10541" cmpd="sng">
                  <a:noFill/>
                  <a:prstDash val="solid"/>
                </a:ln>
                <a:latin typeface="NikoshBAN" panose="02000000000000000000" pitchFamily="2" charset="0"/>
                <a:cs typeface="NikoshBAN" panose="02000000000000000000" pitchFamily="2" charset="0"/>
              </a:rPr>
              <a:t>ওপেন অফিস </a:t>
            </a:r>
            <a:r>
              <a:rPr lang="bn-IN" sz="1200" b="0" dirty="0" smtClean="0">
                <a:ln w="10541" cmpd="sng">
                  <a:noFill/>
                  <a:prstDash val="solid"/>
                </a:ln>
                <a:latin typeface="NikoshBAN" panose="02000000000000000000" pitchFamily="2" charset="0"/>
                <a:cs typeface="NikoshBAN" panose="02000000000000000000" pitchFamily="2" charset="0"/>
              </a:rPr>
              <a:t>শিক্ষক</a:t>
            </a:r>
            <a:r>
              <a:rPr lang="bn-IN" sz="1200" b="0" baseline="0" dirty="0" smtClean="0">
                <a:ln w="10541" cmpd="sng">
                  <a:noFill/>
                  <a:prstDash val="solid"/>
                </a:ln>
                <a:latin typeface="NikoshBAN" panose="02000000000000000000" pitchFamily="2" charset="0"/>
                <a:cs typeface="NikoshBAN" panose="02000000000000000000" pitchFamily="2" charset="0"/>
              </a:rPr>
              <a:t> এ সম্পর্কে আরো আলোচনা করবেন।</a:t>
            </a:r>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19</a:t>
            </a:fld>
            <a:endParaRPr lang="en-US"/>
          </a:p>
        </p:txBody>
      </p:sp>
    </p:spTree>
    <p:extLst>
      <p:ext uri="{BB962C8B-B14F-4D97-AF65-F5344CB8AC3E}">
        <p14:creationId xmlns:p14="http://schemas.microsoft.com/office/powerpoint/2010/main" val="747912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a:t>
            </a:r>
            <a:r>
              <a:rPr lang="bn-IN" sz="1200" kern="1200" baseline="0" dirty="0" smtClean="0">
                <a:solidFill>
                  <a:schemeClr val="tx1"/>
                </a:solidFill>
                <a:latin typeface="+mn-lt"/>
                <a:ea typeface="+mn-ea"/>
                <a:cs typeface="+mn-cs"/>
              </a:rPr>
              <a:t> যদি ৩০ জন হয় তাহলে তাদেরকে ৫ দলে বিভক্ত করে দলগত কাজ দেওয়া যেতে পারে। প্রত্যেক দল থেকে ভালো প্রশ্ন গুলো নিয়ে একটি সুন্দর হ্যান্ড নোট তৈরি করা যায়। এবং সেটা ব্লাক বোর্ডে লিখে দিবেন।সম্ভাব্য উত্তর:</a:t>
            </a:r>
            <a:r>
              <a:rPr lang="bn-BD" sz="1200" dirty="0" smtClean="0">
                <a:latin typeface="NikoshBAN" pitchFamily="2" charset="0"/>
                <a:cs typeface="NikoshBAN" pitchFamily="2" charset="0"/>
              </a:rPr>
              <a:t>ওয়ার্ডপ্রসেস</a:t>
            </a:r>
            <a:r>
              <a:rPr lang="bn-IN" sz="1200" dirty="0" smtClean="0">
                <a:latin typeface="NikoshBAN" pitchFamily="2" charset="0"/>
                <a:cs typeface="NikoshBAN" pitchFamily="2" charset="0"/>
              </a:rPr>
              <a:t>রে</a:t>
            </a:r>
            <a:r>
              <a:rPr lang="bn-IN" sz="1200" kern="1200" baseline="0" dirty="0" smtClean="0">
                <a:solidFill>
                  <a:schemeClr val="tx1"/>
                </a:solidFill>
                <a:latin typeface="+mn-lt"/>
                <a:ea typeface="+mn-ea"/>
                <a:cs typeface="+mn-cs"/>
              </a:rPr>
              <a:t> , শিক্ষক এ সম্পর্কে আরো ব্যাখ্যা তুলে ধরবেন।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20</a:t>
            </a:fld>
            <a:endParaRPr lang="en-US"/>
          </a:p>
        </p:txBody>
      </p:sp>
    </p:spTree>
    <p:extLst>
      <p:ext uri="{BB962C8B-B14F-4D97-AF65-F5344CB8AC3E}">
        <p14:creationId xmlns:p14="http://schemas.microsoft.com/office/powerpoint/2010/main" val="411215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উদ্দীপনা সৃষ্টির  </a:t>
            </a:r>
            <a:r>
              <a:rPr lang="bn-IN" baseline="0" dirty="0" smtClean="0"/>
              <a:t>জন্য</a:t>
            </a:r>
            <a:r>
              <a:rPr lang="en-US" baseline="0" dirty="0" smtClean="0"/>
              <a:t> </a:t>
            </a:r>
            <a:r>
              <a:rPr lang="bn-IN" baseline="0" dirty="0" smtClean="0"/>
              <a:t>ছবিটি  দেওয়া </a:t>
            </a:r>
            <a:r>
              <a:rPr lang="bn-IN" dirty="0" smtClean="0"/>
              <a:t>হল</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3</a:t>
            </a:fld>
            <a:endParaRPr lang="en-US"/>
          </a:p>
        </p:txBody>
      </p:sp>
    </p:spTree>
    <p:extLst>
      <p:ext uri="{BB962C8B-B14F-4D97-AF65-F5344CB8AC3E}">
        <p14:creationId xmlns:p14="http://schemas.microsoft.com/office/powerpoint/2010/main" val="2874025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শিক্ষার্থীরা</a:t>
            </a:r>
            <a:r>
              <a:rPr lang="bn-IN" sz="1200" kern="1200" baseline="0" dirty="0" smtClean="0">
                <a:solidFill>
                  <a:schemeClr val="tx1"/>
                </a:solidFill>
                <a:latin typeface="+mn-lt"/>
                <a:ea typeface="+mn-ea"/>
                <a:cs typeface="+mn-cs"/>
              </a:rPr>
              <a:t> বাড়ি থেকে কাজ করে আনলে শিক্ষক তা দেখবেন এবং মাদারবোর্ডের গুরুত্ব পূর্ণ ডিভাইস প্রসেসর নিয়ে আরো আলোচনা করা যেতে পারে।</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9585E56-DE9E-4D82-9224-A54488F4EA37}" type="slidenum">
              <a:rPr lang="en-US" smtClean="0"/>
              <a:pPr/>
              <a:t>22</a:t>
            </a:fld>
            <a:endParaRPr lang="en-US"/>
          </a:p>
        </p:txBody>
      </p:sp>
    </p:spTree>
    <p:extLst>
      <p:ext uri="{BB962C8B-B14F-4D97-AF65-F5344CB8AC3E}">
        <p14:creationId xmlns:p14="http://schemas.microsoft.com/office/powerpoint/2010/main" val="317042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23</a:t>
            </a:fld>
            <a:endParaRPr lang="en-US"/>
          </a:p>
        </p:txBody>
      </p:sp>
    </p:spTree>
    <p:extLst>
      <p:ext uri="{BB962C8B-B14F-4D97-AF65-F5344CB8AC3E}">
        <p14:creationId xmlns:p14="http://schemas.microsoft.com/office/powerpoint/2010/main" val="96992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উদ্দীপনা সৃষ্টির  </a:t>
            </a:r>
            <a:r>
              <a:rPr lang="bn-IN" baseline="0" dirty="0" smtClean="0"/>
              <a:t>জন্য ছবিটি দেওয়া </a:t>
            </a:r>
            <a:r>
              <a:rPr lang="bn-IN" dirty="0" smtClean="0"/>
              <a:t>হল ছবি</a:t>
            </a:r>
            <a:r>
              <a:rPr lang="bn-IN" baseline="0" dirty="0" smtClean="0"/>
              <a:t> দুটো কিসের?সম্ভাব্য উত্তর: সফটওয়্যারের। এটি নিয়ে শিক্ষক আরো আলোচনা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4</a:t>
            </a:fld>
            <a:endParaRPr lang="en-US"/>
          </a:p>
        </p:txBody>
      </p:sp>
    </p:spTree>
    <p:extLst>
      <p:ext uri="{BB962C8B-B14F-4D97-AF65-F5344CB8AC3E}">
        <p14:creationId xmlns:p14="http://schemas.microsoft.com/office/powerpoint/2010/main" val="362377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a:t>
            </a:r>
            <a:r>
              <a:rPr lang="bn-BD" baseline="0" dirty="0" smtClean="0"/>
              <a:t> মধ্য থেকে পাঠ শিরোনাম বের করার লক্ষ্যে ছোট ছোট প্রশ্ন করতে হবে।</a:t>
            </a:r>
            <a:r>
              <a:rPr lang="bn-BD" baseline="0" dirty="0" smtClean="0">
                <a:latin typeface="NikoshBAN" pitchFamily="2" charset="0"/>
                <a:cs typeface="NikoshBAN" pitchFamily="2" charset="0"/>
              </a:rPr>
              <a:t>যেমন –১।</a:t>
            </a:r>
            <a:r>
              <a:rPr lang="bn-BD" dirty="0" smtClean="0"/>
              <a:t>এটিকে কাজের উপযোগী করে</a:t>
            </a:r>
            <a:r>
              <a:rPr lang="bn-BD" baseline="0" dirty="0" smtClean="0"/>
              <a:t> তুলতে কিসের প্রয়োজন?</a:t>
            </a:r>
            <a:r>
              <a:rPr lang="bn-IN" baseline="0" dirty="0" smtClean="0"/>
              <a:t>সম্ভাব্য উত্তর:</a:t>
            </a:r>
            <a:r>
              <a:rPr lang="bn-BD" baseline="0" dirty="0" smtClean="0"/>
              <a:t> </a:t>
            </a:r>
            <a:r>
              <a:rPr lang="bn-IN" baseline="0" dirty="0" smtClean="0"/>
              <a:t>ওয়ার্ড প্রসেসর।</a:t>
            </a:r>
            <a:r>
              <a:rPr lang="bn-BD" baseline="0" dirty="0" smtClean="0"/>
              <a:t>লেখালেখির কাজের জন্য কোন সফটওয়্যার প্রয়োজন।</a:t>
            </a:r>
            <a:r>
              <a:rPr lang="bn-IN" baseline="0" dirty="0" smtClean="0"/>
              <a:t>সম্ভাব্য উত্তর: ওয়ার্ড প্রসেসর। </a:t>
            </a:r>
            <a:r>
              <a:rPr lang="bn-BD" sz="1200" kern="1200" dirty="0" smtClean="0">
                <a:solidFill>
                  <a:schemeClr val="tx1"/>
                </a:solidFill>
                <a:latin typeface="+mn-lt"/>
                <a:ea typeface="+mn-ea"/>
                <a:cs typeface="+mn-cs"/>
              </a:rPr>
              <a:t>।</a:t>
            </a:r>
            <a:r>
              <a:rPr lang="bn-IN" sz="1200" b="0" kern="1200" baseline="0" dirty="0" smtClean="0">
                <a:solidFill>
                  <a:schemeClr val="tx1"/>
                </a:solidFill>
                <a:latin typeface="+mn-lt"/>
                <a:ea typeface="+mn-ea"/>
                <a:cs typeface="+mn-cs"/>
              </a:rPr>
              <a:t> </a:t>
            </a:r>
            <a:r>
              <a:rPr lang="bn-IN" sz="1200" kern="1200" dirty="0" smtClean="0">
                <a:solidFill>
                  <a:schemeClr val="tx1"/>
                </a:solidFill>
                <a:latin typeface="+mn-lt"/>
                <a:ea typeface="+mn-ea"/>
                <a:cs typeface="+mn-cs"/>
              </a:rPr>
              <a:t>এ নিয়ে শিক্ষক আরো আলোচনা করতে পারেন</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5</a:t>
            </a:fld>
            <a:endParaRPr lang="en-US"/>
          </a:p>
        </p:txBody>
      </p:sp>
    </p:spTree>
    <p:extLst>
      <p:ext uri="{BB962C8B-B14F-4D97-AF65-F5344CB8AC3E}">
        <p14:creationId xmlns:p14="http://schemas.microsoft.com/office/powerpoint/2010/main" val="215552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১। শিক্ষক পাঠ শিরোনাম বোর্ডে লিখে দিবেন।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6</a:t>
            </a:fld>
            <a:endParaRPr lang="en-US"/>
          </a:p>
        </p:txBody>
      </p:sp>
    </p:spTree>
    <p:extLst>
      <p:ext uri="{BB962C8B-B14F-4D97-AF65-F5344CB8AC3E}">
        <p14:creationId xmlns:p14="http://schemas.microsoft.com/office/powerpoint/2010/main" val="337923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শিক্ষার্থীদের কাছে জানতে চাওয়া যেতে পারে-১। চিত্রটিতে</a:t>
            </a:r>
            <a:r>
              <a:rPr lang="bn-IN" sz="1200" kern="1200" baseline="0" dirty="0" smtClean="0">
                <a:solidFill>
                  <a:schemeClr val="tx1"/>
                </a:solidFill>
                <a:latin typeface="+mn-lt"/>
                <a:ea typeface="+mn-ea"/>
                <a:cs typeface="+mn-cs"/>
              </a:rPr>
              <a:t> তোমরা কী দেখতে পাচ্ছ</a:t>
            </a:r>
            <a:r>
              <a:rPr lang="bn-IN" sz="1200" kern="1200" dirty="0" smtClean="0">
                <a:solidFill>
                  <a:schemeClr val="tx1"/>
                </a:solidFill>
                <a:latin typeface="+mn-lt"/>
                <a:ea typeface="+mn-ea"/>
                <a:cs typeface="+mn-cs"/>
              </a:rPr>
              <a:t>?সম্ভাব্য উত্তর:</a:t>
            </a: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r>
              <a:rPr lang="bn-IN"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ওয়ার্ড প্রসেসরের একটি লিখিত ডকুমেন্ট</a:t>
            </a:r>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200" kern="1200" dirty="0" smtClean="0">
                <a:solidFill>
                  <a:schemeClr val="tx1"/>
                </a:solidFill>
                <a:latin typeface="+mn-lt"/>
                <a:ea typeface="+mn-ea"/>
                <a:cs typeface="+mn-cs"/>
              </a:rPr>
              <a:t>।</a:t>
            </a:r>
            <a:r>
              <a:rPr lang="bn-IN" sz="1200" b="0" kern="1200" baseline="0" dirty="0" smtClean="0">
                <a:solidFill>
                  <a:schemeClr val="tx1"/>
                </a:solidFill>
                <a:latin typeface="+mn-lt"/>
                <a:ea typeface="+mn-ea"/>
                <a:cs typeface="+mn-cs"/>
              </a:rPr>
              <a:t> </a:t>
            </a:r>
            <a:r>
              <a:rPr lang="bn-IN" sz="1200" kern="1200" dirty="0" smtClean="0">
                <a:solidFill>
                  <a:schemeClr val="tx1"/>
                </a:solidFill>
                <a:latin typeface="+mn-lt"/>
                <a:ea typeface="+mn-ea"/>
                <a:cs typeface="+mn-cs"/>
              </a:rPr>
              <a:t>এ নিয়ে শিক্ষক আরো আলোচনা করতে পারেন।</a:t>
            </a:r>
            <a:endPar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7</a:t>
            </a:fld>
            <a:endParaRPr lang="en-US"/>
          </a:p>
        </p:txBody>
      </p:sp>
    </p:spTree>
    <p:extLst>
      <p:ext uri="{BB962C8B-B14F-4D97-AF65-F5344CB8AC3E}">
        <p14:creationId xmlns:p14="http://schemas.microsoft.com/office/powerpoint/2010/main" val="198266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latin typeface="NikoshBAN" pitchFamily="2" charset="0"/>
                <a:cs typeface="NikoshBAN" pitchFamily="2" charset="0"/>
              </a:rPr>
              <a:t>ওয়ার্ড</a:t>
            </a:r>
            <a:r>
              <a:rPr lang="bn-IN" baseline="0" dirty="0" smtClean="0">
                <a:latin typeface="NikoshBAN" pitchFamily="2" charset="0"/>
                <a:cs typeface="NikoshBAN" pitchFamily="2" charset="0"/>
              </a:rPr>
              <a:t> প্রসেসরে কিভাবে লেখা হয় তা জানতে পারবে। </a:t>
            </a:r>
            <a:r>
              <a:rPr lang="en-US" dirty="0" smtClean="0">
                <a:latin typeface="NikoshBAN" pitchFamily="2" charset="0"/>
                <a:cs typeface="NikoshBAN" pitchFamily="2" charset="0"/>
              </a:rPr>
              <a:t>W </a:t>
            </a:r>
            <a:r>
              <a:rPr lang="bn-BD" dirty="0" smtClean="0">
                <a:latin typeface="NikoshBAN" pitchFamily="2" charset="0"/>
                <a:cs typeface="NikoshBAN" pitchFamily="2" charset="0"/>
              </a:rPr>
              <a:t>শর্টকাটে</a:t>
            </a:r>
            <a:r>
              <a:rPr lang="bn-BD" baseline="0" dirty="0" smtClean="0">
                <a:latin typeface="NikoshBAN" pitchFamily="2" charset="0"/>
                <a:cs typeface="NikoshBAN" pitchFamily="2" charset="0"/>
              </a:rPr>
              <a:t> ক্লিক করুন। আর ওয়ার্ড ডকুমেন্ট এর ভিতরে একটা ক্লিক করুন।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8</a:t>
            </a:fld>
            <a:endParaRPr lang="en-US"/>
          </a:p>
        </p:txBody>
      </p:sp>
    </p:spTree>
    <p:extLst>
      <p:ext uri="{BB962C8B-B14F-4D97-AF65-F5344CB8AC3E}">
        <p14:creationId xmlns:p14="http://schemas.microsoft.com/office/powerpoint/2010/main" val="241456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solidFill>
                  <a:schemeClr val="tx1"/>
                </a:solidFill>
                <a:latin typeface="NikoshBAN" pitchFamily="2" charset="0"/>
                <a:cs typeface="NikoshBAN" pitchFamily="2" charset="0"/>
              </a:rPr>
              <a:t>কম্পিউটারের</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সাহায্যে</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লেখালেখির</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কাজ</a:t>
            </a:r>
            <a:r>
              <a:rPr lang="en-US" sz="1200" dirty="0" smtClean="0">
                <a:solidFill>
                  <a:schemeClr val="tx1"/>
                </a:solidFill>
                <a:latin typeface="NikoshBAN" pitchFamily="2" charset="0"/>
                <a:cs typeface="NikoshBAN" pitchFamily="2" charset="0"/>
              </a:rPr>
              <a:t> </a:t>
            </a:r>
            <a:r>
              <a:rPr lang="bn-BD" sz="1200" dirty="0" smtClean="0">
                <a:solidFill>
                  <a:schemeClr val="tx1"/>
                </a:solidFill>
                <a:latin typeface="NikoshBAN" pitchFamily="2" charset="0"/>
                <a:cs typeface="NikoshBAN" pitchFamily="2" charset="0"/>
              </a:rPr>
              <a:t>যে </a:t>
            </a:r>
            <a:r>
              <a:rPr lang="en-US" sz="1200" dirty="0" smtClean="0">
                <a:solidFill>
                  <a:schemeClr val="tx1"/>
                </a:solidFill>
                <a:latin typeface="NikoshBAN" pitchFamily="2" charset="0"/>
                <a:cs typeface="NikoshBAN" pitchFamily="2" charset="0"/>
              </a:rPr>
              <a:t>Software </a:t>
            </a:r>
            <a:r>
              <a:rPr lang="bn-BD" sz="1200" b="0" dirty="0" smtClean="0">
                <a:solidFill>
                  <a:schemeClr val="tx1"/>
                </a:solidFill>
                <a:latin typeface="NikoshBAN" pitchFamily="2" charset="0"/>
                <a:cs typeface="NikoshBAN" pitchFamily="2" charset="0"/>
              </a:rPr>
              <a:t>এর মাধ্যমে</a:t>
            </a:r>
            <a:r>
              <a:rPr lang="bn-BD"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করা</a:t>
            </a:r>
            <a:r>
              <a:rPr lang="en-US" sz="1200" dirty="0" smtClean="0">
                <a:solidFill>
                  <a:schemeClr val="tx1"/>
                </a:solidFill>
                <a:latin typeface="NikoshBAN" pitchFamily="2" charset="0"/>
                <a:cs typeface="NikoshBAN" pitchFamily="2" charset="0"/>
              </a:rPr>
              <a:t> হ</a:t>
            </a:r>
            <a:r>
              <a:rPr lang="bn-BD" sz="1200" dirty="0" smtClean="0">
                <a:solidFill>
                  <a:schemeClr val="tx1"/>
                </a:solidFill>
                <a:latin typeface="NikoshBAN" pitchFamily="2" charset="0"/>
                <a:cs typeface="NikoshBAN" pitchFamily="2" charset="0"/>
              </a:rPr>
              <a:t>য় তাকে</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ওয়ার্ড</a:t>
            </a:r>
            <a:r>
              <a:rPr lang="en-US" sz="1200" dirty="0" smtClean="0">
                <a:solidFill>
                  <a:schemeClr val="tx1"/>
                </a:solidFill>
                <a:latin typeface="NikoshBAN" pitchFamily="2" charset="0"/>
                <a:cs typeface="NikoshBAN" pitchFamily="2" charset="0"/>
              </a:rPr>
              <a:t> </a:t>
            </a:r>
            <a:r>
              <a:rPr lang="en-US" sz="1200" dirty="0" err="1" smtClean="0">
                <a:solidFill>
                  <a:schemeClr val="tx1"/>
                </a:solidFill>
                <a:latin typeface="NikoshBAN" pitchFamily="2" charset="0"/>
                <a:cs typeface="NikoshBAN" pitchFamily="2" charset="0"/>
              </a:rPr>
              <a:t>প্রসেসিং</a:t>
            </a:r>
            <a:r>
              <a:rPr lang="bn-BD" sz="1200" dirty="0" smtClean="0">
                <a:solidFill>
                  <a:schemeClr val="tx1"/>
                </a:solidFill>
                <a:latin typeface="NikoshBAN" pitchFamily="2" charset="0"/>
                <a:cs typeface="NikoshBAN" pitchFamily="2" charset="0"/>
              </a:rPr>
              <a:t>বলে</a:t>
            </a:r>
            <a:r>
              <a:rPr lang="en-US" sz="1200" dirty="0" smtClean="0">
                <a:solidFill>
                  <a:schemeClr val="tx1"/>
                </a:solidFill>
                <a:latin typeface="NikoshBAN" pitchFamily="2" charset="0"/>
                <a:cs typeface="NikoshBAN" pitchFamily="2" charset="0"/>
              </a:rPr>
              <a:t>।</a:t>
            </a:r>
            <a:r>
              <a:rPr lang="bn-BD" sz="1200" dirty="0" smtClean="0">
                <a:solidFill>
                  <a:schemeClr val="tx1"/>
                </a:solidFill>
                <a:latin typeface="NikoshBAN" pitchFamily="2" charset="0"/>
                <a:cs typeface="NikoshBAN" pitchFamily="2" charset="0"/>
              </a:rPr>
              <a:t> </a:t>
            </a:r>
            <a:r>
              <a:rPr lang="en-US" sz="1200" dirty="0" smtClean="0">
                <a:solidFill>
                  <a:schemeClr val="tx1"/>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9</a:t>
            </a:fld>
            <a:endParaRPr lang="en-US"/>
          </a:p>
        </p:txBody>
      </p:sp>
    </p:spTree>
    <p:extLst>
      <p:ext uri="{BB962C8B-B14F-4D97-AF65-F5344CB8AC3E}">
        <p14:creationId xmlns:p14="http://schemas.microsoft.com/office/powerpoint/2010/main" val="100102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a:t>
            </a:r>
            <a:r>
              <a:rPr lang="bn-IN" sz="1200" kern="1200" dirty="0" smtClean="0">
                <a:solidFill>
                  <a:schemeClr val="tx1"/>
                </a:solidFill>
                <a:latin typeface="+mn-lt"/>
                <a:ea typeface="+mn-ea"/>
                <a:cs typeface="+mn-cs"/>
              </a:rPr>
              <a:t>,</a:t>
            </a:r>
            <a:r>
              <a:rPr lang="bn-BD" sz="1200" kern="1200" dirty="0" smtClean="0">
                <a:solidFill>
                  <a:schemeClr val="tx1"/>
                </a:solidFill>
                <a:latin typeface="+mn-lt"/>
                <a:ea typeface="+mn-ea"/>
                <a:cs typeface="+mn-cs"/>
              </a:rPr>
              <a:t> শিক্ষার্থীদের</a:t>
            </a:r>
            <a:r>
              <a:rPr lang="bn-BD" sz="1200" kern="1200" baseline="0" dirty="0" smtClean="0">
                <a:solidFill>
                  <a:schemeClr val="tx1"/>
                </a:solidFill>
                <a:latin typeface="+mn-lt"/>
                <a:ea typeface="+mn-ea"/>
                <a:cs typeface="+mn-cs"/>
              </a:rPr>
              <a:t> </a:t>
            </a:r>
            <a:r>
              <a:rPr lang="bn-IN" sz="1200" kern="1200" baseline="0" dirty="0" smtClean="0">
                <a:solidFill>
                  <a:schemeClr val="tx1"/>
                </a:solidFill>
                <a:latin typeface="+mn-lt"/>
                <a:ea typeface="+mn-ea"/>
                <a:cs typeface="+mn-cs"/>
              </a:rPr>
              <a:t>জোড়ায় কাজ দেখার পর সম্ভাব্য উত্তর  নিয়ে আলোচনা করতে পারেন।প্রয়োজনে আরো কিছু এর সাথে যোগ করা যেতে পারে।</a:t>
            </a:r>
            <a:endParaRPr lang="en-US" sz="1200" kern="1200" dirty="0" smtClean="0">
              <a:solidFill>
                <a:schemeClr val="tx1"/>
              </a:solidFill>
              <a:latin typeface="+mn-lt"/>
              <a:ea typeface="+mn-ea"/>
              <a:cs typeface="+mn-cs"/>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10</a:t>
            </a:fld>
            <a:endParaRPr lang="en-US"/>
          </a:p>
        </p:txBody>
      </p:sp>
    </p:spTree>
    <p:extLst>
      <p:ext uri="{BB962C8B-B14F-4D97-AF65-F5344CB8AC3E}">
        <p14:creationId xmlns:p14="http://schemas.microsoft.com/office/powerpoint/2010/main" val="70208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234.jpg"/>
          <p:cNvPicPr>
            <a:picLocks noChangeAspect="1"/>
          </p:cNvPicPr>
          <p:nvPr userDrawn="1"/>
        </p:nvPicPr>
        <p:blipFill>
          <a:blip r:embed="rId13" cstate="print"/>
          <a:stretch>
            <a:fillRect/>
          </a:stretch>
        </p:blipFill>
        <p:spPr>
          <a:xfrm>
            <a:off x="234768" y="304800"/>
            <a:ext cx="908232" cy="928688"/>
          </a:xfrm>
          <a:prstGeom prst="rect">
            <a:avLst/>
          </a:prstGeom>
        </p:spPr>
      </p:pic>
      <p:sp>
        <p:nvSpPr>
          <p:cNvPr id="10" name="Rectangle 9"/>
          <p:cNvSpPr/>
          <p:nvPr userDrawn="1"/>
        </p:nvSpPr>
        <p:spPr>
          <a:xfrm>
            <a:off x="142460" y="152400"/>
            <a:ext cx="8849140" cy="6549888"/>
          </a:xfrm>
          <a:prstGeom prst="rect">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71600" y="457200"/>
            <a:ext cx="6629400" cy="1523999"/>
          </a:xfrm>
          <a:prstGeom prst="rect">
            <a:avLst/>
          </a:prstGeom>
          <a:noFill/>
        </p:spPr>
        <p:txBody>
          <a:bodyPr wrap="square" rtlCol="0">
            <a:prstTxWarp prst="textWave1">
              <a:avLst/>
            </a:prstTxWarp>
            <a:spAutoFit/>
          </a:bodyPr>
          <a:lstStyle/>
          <a:p>
            <a:r>
              <a:rPr lang="bn-BD" sz="13800"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rPr>
              <a:t>স্বাগতম</a:t>
            </a:r>
            <a:endParaRPr lang="en-US" b="1" dirty="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00" t="1600" r="22200" b="1400"/>
          <a:stretch/>
        </p:blipFill>
        <p:spPr>
          <a:xfrm>
            <a:off x="914400" y="2133600"/>
            <a:ext cx="3112731" cy="39624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cstate="print"/>
          <a:stretch>
            <a:fillRect/>
          </a:stretch>
        </p:blipFill>
        <p:spPr>
          <a:xfrm>
            <a:off x="4495800" y="2286000"/>
            <a:ext cx="3733800" cy="3733800"/>
          </a:xfrm>
          <a:prstGeom prst="rect">
            <a:avLst/>
          </a:prstGeom>
          <a:effectLst>
            <a:outerShdw blurRad="50800" dist="38100" dir="2700000" algn="tl" rotWithShape="0">
              <a:prstClr val="black">
                <a:alpha val="40000"/>
              </a:prst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2362200"/>
            <a:ext cx="3429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b="1" dirty="0" smtClean="0">
                <a:solidFill>
                  <a:srgbClr val="002060"/>
                </a:solidFill>
                <a:latin typeface="NikoshBAN" pitchFamily="2" charset="0"/>
                <a:cs typeface="NikoshBAN" pitchFamily="2" charset="0"/>
              </a:rPr>
              <a:t>ওয়ার্ড প্রসেসর</a:t>
            </a:r>
            <a:r>
              <a:rPr lang="en-US" sz="2800" b="1" dirty="0" smtClean="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কাকে বলে?</a:t>
            </a:r>
            <a:endParaRPr lang="en-US" sz="2800" b="1" dirty="0" smtClean="0">
              <a:solidFill>
                <a:srgbClr val="002060"/>
              </a:solidFill>
              <a:latin typeface="NikoshBAN" pitchFamily="2" charset="0"/>
              <a:cs typeface="NikoshBAN" pitchFamily="2" charset="0"/>
            </a:endParaRPr>
          </a:p>
        </p:txBody>
      </p:sp>
      <p:sp>
        <p:nvSpPr>
          <p:cNvPr id="10" name="TextBox 1"/>
          <p:cNvSpPr txBox="1"/>
          <p:nvPr/>
        </p:nvSpPr>
        <p:spPr>
          <a:xfrm>
            <a:off x="2362200" y="838200"/>
            <a:ext cx="4267200" cy="762000"/>
          </a:xfrm>
          <a:prstGeom prst="rect">
            <a:avLst/>
          </a:prstGeom>
        </p:spPr>
        <p:style>
          <a:lnRef idx="1">
            <a:schemeClr val="accent1"/>
          </a:lnRef>
          <a:fillRef idx="2">
            <a:schemeClr val="accent1"/>
          </a:fillRef>
          <a:effectRef idx="1">
            <a:schemeClr val="accent1"/>
          </a:effectRef>
          <a:fontRef idx="minor">
            <a:schemeClr val="dk1"/>
          </a:fontRef>
        </p:style>
        <p:txBody>
          <a:bodyPr wrap="square" numCol="1" rtlCol="0">
            <a:prstTxWarp prst="textPlain">
              <a:avLst>
                <a:gd name="adj" fmla="val 5118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6000" dirty="0" smtClean="0">
                <a:latin typeface="NikoshBAN" pitchFamily="2" charset="0"/>
                <a:cs typeface="NikoshBAN" pitchFamily="2" charset="0"/>
              </a:rPr>
              <a:t>জোড়ায় কাজ</a:t>
            </a:r>
            <a:endParaRPr lang="en-US" sz="6000" dirty="0">
              <a:latin typeface="NikoshBAN" pitchFamily="2" charset="0"/>
              <a:cs typeface="NikoshBAN" pitchFamily="2" charset="0"/>
            </a:endParaRPr>
          </a:p>
        </p:txBody>
      </p:sp>
      <p:sp>
        <p:nvSpPr>
          <p:cNvPr id="4" name="TextBox 3"/>
          <p:cNvSpPr txBox="1"/>
          <p:nvPr/>
        </p:nvSpPr>
        <p:spPr>
          <a:xfrm>
            <a:off x="533400" y="3286780"/>
            <a:ext cx="82296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smtClean="0">
                <a:solidFill>
                  <a:srgbClr val="002060"/>
                </a:solidFill>
                <a:latin typeface="NikoshBAN" pitchFamily="2" charset="0"/>
                <a:cs typeface="NikoshBAN" pitchFamily="2" charset="0"/>
              </a:rPr>
              <a:t>ওয়ার্ড প্রসেসর: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কম্পিউটারের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সাহায্যে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লেখালেখির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কাজ</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যে </a:t>
            </a:r>
            <a:r>
              <a:rPr lang="en-US" sz="2800" dirty="0" smtClean="0">
                <a:latin typeface="NikoshBAN" pitchFamily="2" charset="0"/>
                <a:cs typeface="NikoshBAN" pitchFamily="2" charset="0"/>
              </a:rPr>
              <a:t>Software </a:t>
            </a:r>
            <a:r>
              <a:rPr lang="bn-BD" sz="2800" dirty="0" smtClean="0">
                <a:latin typeface="NikoshBAN" pitchFamily="2" charset="0"/>
                <a:cs typeface="NikoshBAN" pitchFamily="2" charset="0"/>
              </a:rPr>
              <a:t>এর মাধ্যমে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হ</a:t>
            </a:r>
            <a:r>
              <a:rPr lang="bn-BD" sz="2800" dirty="0" smtClean="0">
                <a:latin typeface="NikoshBAN" pitchFamily="2" charset="0"/>
                <a:cs typeface="NikoshBAN" pitchFamily="2" charset="0"/>
              </a:rPr>
              <a:t>য় 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ওয়ার্ড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প্রসেস</a:t>
            </a:r>
            <a:r>
              <a:rPr lang="bn-BD" sz="2800" dirty="0" smtClean="0">
                <a:latin typeface="NikoshBAN" pitchFamily="2" charset="0"/>
                <a:cs typeface="NikoshBAN" pitchFamily="2" charset="0"/>
              </a:rPr>
              <a:t>র বলে</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endParaRPr lang="en-US" sz="2800" dirty="0" smtClean="0"/>
          </a:p>
          <a:p>
            <a:endParaRPr lang="en-US" sz="2800" b="1" dirty="0" smtClean="0">
              <a:solidFill>
                <a:srgbClr val="002060"/>
              </a:solidFill>
              <a:latin typeface="NikoshBAN" pitchFamily="2" charset="0"/>
              <a:cs typeface="NikoshBAN" pitchFamily="2" charset="0"/>
            </a:endParaRPr>
          </a:p>
        </p:txBody>
      </p:sp>
      <p:sp>
        <p:nvSpPr>
          <p:cNvPr id="5" name="TextBox 4"/>
          <p:cNvSpPr txBox="1"/>
          <p:nvPr/>
        </p:nvSpPr>
        <p:spPr>
          <a:xfrm>
            <a:off x="2743200" y="5115580"/>
            <a:ext cx="4191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b="1" dirty="0" smtClean="0">
                <a:solidFill>
                  <a:srgbClr val="002060"/>
                </a:solidFill>
                <a:latin typeface="NikoshBAN" pitchFamily="2" charset="0"/>
                <a:cs typeface="NikoshBAN" pitchFamily="2" charset="0"/>
              </a:rPr>
              <a:t>উত্তরের জন্য এখানে ক্লিক করি।</a:t>
            </a:r>
            <a:endParaRPr lang="en-US" sz="2800" b="1"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7" grpId="0" animBg="1"/>
      <p:bldP spid="10"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5115580"/>
            <a:ext cx="2667000" cy="523220"/>
          </a:xfrm>
          <a:prstGeom prst="rect">
            <a:avLst/>
          </a:prstGeom>
          <a:noFill/>
        </p:spPr>
        <p:txBody>
          <a:bodyPr wrap="square" rtlCol="0">
            <a:spAutoFit/>
          </a:bodyPr>
          <a:lstStyle/>
          <a:p>
            <a:r>
              <a:rPr lang="bn-BD" sz="2800" b="1" dirty="0" smtClean="0">
                <a:latin typeface="NikoshBAN" pitchFamily="2" charset="0"/>
                <a:cs typeface="NikoshBAN" pitchFamily="2" charset="0"/>
              </a:rPr>
              <a:t>টাইপরাইটারের মেশিন</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685800" y="5191780"/>
            <a:ext cx="3581400" cy="523220"/>
          </a:xfrm>
          <a:prstGeom prst="rect">
            <a:avLst/>
          </a:prstGeom>
          <a:noFill/>
        </p:spPr>
        <p:txBody>
          <a:bodyPr wrap="square" rtlCol="0">
            <a:spAutoFit/>
          </a:bodyPr>
          <a:lstStyle/>
          <a:p>
            <a:r>
              <a:rPr lang="bn-BD" sz="2800" b="1" dirty="0" smtClean="0">
                <a:latin typeface="NikoshBAN" pitchFamily="2" charset="0"/>
                <a:cs typeface="NikoshBAN" pitchFamily="2" charset="0"/>
              </a:rPr>
              <a:t> ওয়ার্ডপ্রসেসরে লেখা</a:t>
            </a:r>
            <a:endParaRPr lang="en-US" sz="2800" b="1" dirty="0">
              <a:latin typeface="NikoshBAN" pitchFamily="2" charset="0"/>
              <a:cs typeface="NikoshBAN" pitchFamily="2" charset="0"/>
            </a:endParaRPr>
          </a:p>
        </p:txBody>
      </p:sp>
      <p:sp>
        <p:nvSpPr>
          <p:cNvPr id="6" name="TextBox 5"/>
          <p:cNvSpPr txBox="1"/>
          <p:nvPr/>
        </p:nvSpPr>
        <p:spPr>
          <a:xfrm>
            <a:off x="1752600" y="663714"/>
            <a:ext cx="5867400" cy="707886"/>
          </a:xfrm>
          <a:prstGeom prst="rect">
            <a:avLst/>
          </a:prstGeom>
          <a:solidFill>
            <a:srgbClr val="0000CC"/>
          </a:solidFill>
        </p:spPr>
        <p:txBody>
          <a:bodyPr wrap="square" rtlCol="0">
            <a:spAutoFit/>
          </a:bodyPr>
          <a:lstStyle/>
          <a:p>
            <a:r>
              <a:rPr lang="bn-BD" sz="4000" b="1" dirty="0" smtClean="0">
                <a:solidFill>
                  <a:schemeClr val="bg1"/>
                </a:solidFill>
                <a:latin typeface="NikoshBAN" pitchFamily="2" charset="0"/>
                <a:cs typeface="NikoshBAN" pitchFamily="2" charset="0"/>
              </a:rPr>
              <a:t>চিত্রটিতে আমরা কী দেখতে পাচ্ছি?</a:t>
            </a:r>
            <a:endParaRPr lang="en-US" sz="4000" b="1" dirty="0">
              <a:solidFill>
                <a:schemeClr val="bg1"/>
              </a:solidFill>
              <a:latin typeface="NikoshBAN" pitchFamily="2" charset="0"/>
              <a:cs typeface="NikoshBAN" pitchFamily="2" charset="0"/>
            </a:endParaRPr>
          </a:p>
        </p:txBody>
      </p:sp>
      <p:pic>
        <p:nvPicPr>
          <p:cNvPr id="8" name="Picture 7" descr="113.gif"/>
          <p:cNvPicPr>
            <a:picLocks noChangeAspect="1"/>
          </p:cNvPicPr>
          <p:nvPr/>
        </p:nvPicPr>
        <p:blipFill>
          <a:blip r:embed="rId3" cstate="print"/>
          <a:stretch>
            <a:fillRect/>
          </a:stretch>
        </p:blipFill>
        <p:spPr>
          <a:xfrm>
            <a:off x="4445000" y="2362200"/>
            <a:ext cx="4199467" cy="2514600"/>
          </a:xfrm>
          <a:prstGeom prst="rect">
            <a:avLst/>
          </a:prstGeom>
          <a:ln w="88900" cap="sq" cmpd="thickThin">
            <a:solidFill>
              <a:srgbClr val="000000"/>
            </a:solidFill>
            <a:prstDash val="solid"/>
            <a:miter lim="800000"/>
          </a:ln>
          <a:effectLst>
            <a:innerShdw blurRad="76200">
              <a:srgbClr val="000000"/>
            </a:innerShdw>
          </a:effectLst>
        </p:spPr>
      </p:pic>
      <p:grpSp>
        <p:nvGrpSpPr>
          <p:cNvPr id="13" name="Group 12"/>
          <p:cNvGrpSpPr/>
          <p:nvPr/>
        </p:nvGrpSpPr>
        <p:grpSpPr>
          <a:xfrm>
            <a:off x="381000" y="2362200"/>
            <a:ext cx="3657600" cy="2819400"/>
            <a:chOff x="381000" y="2362200"/>
            <a:chExt cx="3657600" cy="2819400"/>
          </a:xfrm>
        </p:grpSpPr>
        <p:sp>
          <p:nvSpPr>
            <p:cNvPr id="12" name="Rectangle 11"/>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74" name="Picture 2"/>
            <p:cNvPicPr>
              <a:picLocks noChangeAspect="1" noChangeArrowheads="1"/>
            </p:cNvPicPr>
            <p:nvPr/>
          </p:nvPicPr>
          <p:blipFill>
            <a:blip r:embed="rId4" cstate="print"/>
            <a:srcRect/>
            <a:stretch>
              <a:fillRect/>
            </a:stretch>
          </p:blipFill>
          <p:spPr bwMode="auto">
            <a:xfrm>
              <a:off x="457200" y="2438400"/>
              <a:ext cx="3548772" cy="2498717"/>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560" y="2981600"/>
              <a:ext cx="3251027" cy="200870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754559"/>
            <a:ext cx="2667000" cy="738664"/>
          </a:xfrm>
          <a:custGeom>
            <a:avLst/>
            <a:gdLst>
              <a:gd name="connsiteX0" fmla="*/ 0 w 2667000"/>
              <a:gd name="connsiteY0" fmla="*/ 0 h 769441"/>
              <a:gd name="connsiteX1" fmla="*/ 2667000 w 2667000"/>
              <a:gd name="connsiteY1" fmla="*/ 0 h 769441"/>
              <a:gd name="connsiteX2" fmla="*/ 2667000 w 2667000"/>
              <a:gd name="connsiteY2" fmla="*/ 769441 h 769441"/>
              <a:gd name="connsiteX3" fmla="*/ 0 w 2667000"/>
              <a:gd name="connsiteY3" fmla="*/ 769441 h 769441"/>
              <a:gd name="connsiteX4" fmla="*/ 0 w 2667000"/>
              <a:gd name="connsiteY4" fmla="*/ 0 h 769441"/>
              <a:gd name="connsiteX0" fmla="*/ 381000 w 2667000"/>
              <a:gd name="connsiteY0" fmla="*/ 244480 h 769441"/>
              <a:gd name="connsiteX1" fmla="*/ 2667000 w 2667000"/>
              <a:gd name="connsiteY1" fmla="*/ 0 h 769441"/>
              <a:gd name="connsiteX2" fmla="*/ 2667000 w 2667000"/>
              <a:gd name="connsiteY2" fmla="*/ 769441 h 769441"/>
              <a:gd name="connsiteX3" fmla="*/ 0 w 2667000"/>
              <a:gd name="connsiteY3" fmla="*/ 769441 h 769441"/>
              <a:gd name="connsiteX4" fmla="*/ 381000 w 2667000"/>
              <a:gd name="connsiteY4" fmla="*/ 244480 h 769441"/>
              <a:gd name="connsiteX0" fmla="*/ 76200 w 2667000"/>
              <a:gd name="connsiteY0" fmla="*/ 15880 h 769441"/>
              <a:gd name="connsiteX1" fmla="*/ 2667000 w 2667000"/>
              <a:gd name="connsiteY1" fmla="*/ 0 h 769441"/>
              <a:gd name="connsiteX2" fmla="*/ 2667000 w 2667000"/>
              <a:gd name="connsiteY2" fmla="*/ 769441 h 769441"/>
              <a:gd name="connsiteX3" fmla="*/ 0 w 2667000"/>
              <a:gd name="connsiteY3" fmla="*/ 769441 h 769441"/>
              <a:gd name="connsiteX4" fmla="*/ 76200 w 2667000"/>
              <a:gd name="connsiteY4"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0 w 2667000"/>
              <a:gd name="connsiteY4" fmla="*/ 769441 h 769441"/>
              <a:gd name="connsiteX5" fmla="*/ 76200 w 2667000"/>
              <a:gd name="connsiteY5"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1219200 w 2667000"/>
              <a:gd name="connsiteY4" fmla="*/ 625480 h 769441"/>
              <a:gd name="connsiteX5" fmla="*/ 0 w 2667000"/>
              <a:gd name="connsiteY5" fmla="*/ 769441 h 769441"/>
              <a:gd name="connsiteX6" fmla="*/ 76200 w 2667000"/>
              <a:gd name="connsiteY6"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76200 w 2667000"/>
              <a:gd name="connsiteY7"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457200 w 2667000"/>
              <a:gd name="connsiteY7" fmla="*/ 396880 h 769441"/>
              <a:gd name="connsiteX8" fmla="*/ 76200 w 2667000"/>
              <a:gd name="connsiteY8"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625480 h 769441"/>
              <a:gd name="connsiteX7" fmla="*/ 0 w 2667000"/>
              <a:gd name="connsiteY7" fmla="*/ 769441 h 769441"/>
              <a:gd name="connsiteX8" fmla="*/ 457200 w 2667000"/>
              <a:gd name="connsiteY8" fmla="*/ 396880 h 769441"/>
              <a:gd name="connsiteX9" fmla="*/ 76200 w 2667000"/>
              <a:gd name="connsiteY9"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701680 h 769441"/>
              <a:gd name="connsiteX7" fmla="*/ 0 w 2667000"/>
              <a:gd name="connsiteY7" fmla="*/ 769441 h 769441"/>
              <a:gd name="connsiteX8" fmla="*/ 457200 w 2667000"/>
              <a:gd name="connsiteY8" fmla="*/ 396880 h 769441"/>
              <a:gd name="connsiteX9" fmla="*/ 76200 w 2667000"/>
              <a:gd name="connsiteY9" fmla="*/ 1588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0" h="769441">
                <a:moveTo>
                  <a:pt x="76200" y="15880"/>
                </a:moveTo>
                <a:lnTo>
                  <a:pt x="1143000" y="244480"/>
                </a:lnTo>
                <a:lnTo>
                  <a:pt x="1371600" y="244480"/>
                </a:lnTo>
                <a:lnTo>
                  <a:pt x="2667000" y="0"/>
                </a:lnTo>
                <a:lnTo>
                  <a:pt x="2209800" y="396880"/>
                </a:lnTo>
                <a:lnTo>
                  <a:pt x="2667000" y="769441"/>
                </a:lnTo>
                <a:lnTo>
                  <a:pt x="1219200" y="701680"/>
                </a:lnTo>
                <a:lnTo>
                  <a:pt x="0" y="769441"/>
                </a:lnTo>
                <a:lnTo>
                  <a:pt x="457200" y="396880"/>
                </a:lnTo>
                <a:lnTo>
                  <a:pt x="76200" y="15880"/>
                </a:lnTo>
                <a:close/>
              </a:path>
            </a:pathLst>
          </a:custGeom>
          <a:solidFill>
            <a:srgbClr val="0000CC"/>
          </a:solid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lnSpc>
                <a:spcPct val="150000"/>
              </a:lnSpc>
            </a:pPr>
            <a:r>
              <a:rPr lang="bn-BD" sz="2800" dirty="0" smtClean="0">
                <a:solidFill>
                  <a:schemeClr val="bg1"/>
                </a:solidFill>
                <a:effectLst>
                  <a:glow rad="139700">
                    <a:schemeClr val="accent2">
                      <a:satMod val="175000"/>
                      <a:alpha val="40000"/>
                    </a:schemeClr>
                  </a:glow>
                </a:effectLst>
                <a:latin typeface="NikoshBAN" pitchFamily="2" charset="0"/>
                <a:cs typeface="NikoshBAN" pitchFamily="2" charset="0"/>
              </a:rPr>
              <a:t>হাতে লেখা</a:t>
            </a:r>
            <a:endParaRPr lang="en-US" sz="3200" dirty="0">
              <a:solidFill>
                <a:schemeClr val="bg1"/>
              </a:solidFill>
              <a:effectLst>
                <a:glow rad="139700">
                  <a:schemeClr val="accent2">
                    <a:satMod val="175000"/>
                    <a:alpha val="40000"/>
                  </a:schemeClr>
                </a:glow>
              </a:effectLst>
              <a:latin typeface="NikoshBAN" pitchFamily="2" charset="0"/>
              <a:cs typeface="NikoshBAN" pitchFamily="2" charset="0"/>
            </a:endParaRPr>
          </a:p>
        </p:txBody>
      </p:sp>
      <p:pic>
        <p:nvPicPr>
          <p:cNvPr id="8" name="Picture 7" descr="DSC04708.JPG"/>
          <p:cNvPicPr>
            <a:picLocks noChangeAspect="1"/>
          </p:cNvPicPr>
          <p:nvPr/>
        </p:nvPicPr>
        <p:blipFill>
          <a:blip r:embed="rId3" cstate="print">
            <a:lum bright="10000" contrast="20000"/>
          </a:blip>
          <a:srcRect l="20833" t="23333" r="5833"/>
          <a:stretch>
            <a:fillRect/>
          </a:stretch>
        </p:blipFill>
        <p:spPr>
          <a:xfrm>
            <a:off x="4876800" y="1981201"/>
            <a:ext cx="3886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43000" y="693003"/>
            <a:ext cx="3124200" cy="738664"/>
          </a:xfrm>
          <a:custGeom>
            <a:avLst/>
            <a:gdLst>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0 w 2362200"/>
              <a:gd name="connsiteY4" fmla="*/ 0 h 769441"/>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152400 w 2362200"/>
              <a:gd name="connsiteY4" fmla="*/ 343019 h 769441"/>
              <a:gd name="connsiteX5" fmla="*/ 0 w 2362200"/>
              <a:gd name="connsiteY5"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0 w 2362200"/>
              <a:gd name="connsiteY4" fmla="*/ 769441 h 769441"/>
              <a:gd name="connsiteX5" fmla="*/ 152400 w 2362200"/>
              <a:gd name="connsiteY5" fmla="*/ 343019 h 769441"/>
              <a:gd name="connsiteX6" fmla="*/ 0 w 2362200"/>
              <a:gd name="connsiteY6"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914400 w 2362200"/>
              <a:gd name="connsiteY4" fmla="*/ 571619 h 769441"/>
              <a:gd name="connsiteX5" fmla="*/ 0 w 2362200"/>
              <a:gd name="connsiteY5" fmla="*/ 769441 h 769441"/>
              <a:gd name="connsiteX6" fmla="*/ 152400 w 2362200"/>
              <a:gd name="connsiteY6" fmla="*/ 343019 h 769441"/>
              <a:gd name="connsiteX7" fmla="*/ 0 w 2362200"/>
              <a:gd name="connsiteY7"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571619 h 769441"/>
              <a:gd name="connsiteX6" fmla="*/ 0 w 2362200"/>
              <a:gd name="connsiteY6" fmla="*/ 769441 h 769441"/>
              <a:gd name="connsiteX7" fmla="*/ 152400 w 2362200"/>
              <a:gd name="connsiteY7" fmla="*/ 343019 h 769441"/>
              <a:gd name="connsiteX8" fmla="*/ 0 w 2362200"/>
              <a:gd name="connsiteY8"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724019 h 769441"/>
              <a:gd name="connsiteX6" fmla="*/ 0 w 2362200"/>
              <a:gd name="connsiteY6" fmla="*/ 769441 h 769441"/>
              <a:gd name="connsiteX7" fmla="*/ 152400 w 2362200"/>
              <a:gd name="connsiteY7" fmla="*/ 343019 h 769441"/>
              <a:gd name="connsiteX8" fmla="*/ 0 w 2362200"/>
              <a:gd name="connsiteY8" fmla="*/ 0 h 769441"/>
              <a:gd name="connsiteX0" fmla="*/ 228600 w 2590800"/>
              <a:gd name="connsiteY0" fmla="*/ 0 h 800219"/>
              <a:gd name="connsiteX1" fmla="*/ 1371600 w 2590800"/>
              <a:gd name="connsiteY1" fmla="*/ 190619 h 800219"/>
              <a:gd name="connsiteX2" fmla="*/ 2590800 w 2590800"/>
              <a:gd name="connsiteY2" fmla="*/ 0 h 800219"/>
              <a:gd name="connsiteX3" fmla="*/ 2133600 w 2590800"/>
              <a:gd name="connsiteY3" fmla="*/ 419219 h 800219"/>
              <a:gd name="connsiteX4" fmla="*/ 2590800 w 2590800"/>
              <a:gd name="connsiteY4" fmla="*/ 769441 h 800219"/>
              <a:gd name="connsiteX5" fmla="*/ 1143000 w 2590800"/>
              <a:gd name="connsiteY5" fmla="*/ 724019 h 800219"/>
              <a:gd name="connsiteX6" fmla="*/ 0 w 2590800"/>
              <a:gd name="connsiteY6" fmla="*/ 800219 h 800219"/>
              <a:gd name="connsiteX7" fmla="*/ 381000 w 2590800"/>
              <a:gd name="connsiteY7" fmla="*/ 343019 h 800219"/>
              <a:gd name="connsiteX8" fmla="*/ 228600 w 2590800"/>
              <a:gd name="connsiteY8" fmla="*/ 0 h 800219"/>
              <a:gd name="connsiteX0" fmla="*/ 76200 w 2590800"/>
              <a:gd name="connsiteY0" fmla="*/ 0 h 838200"/>
              <a:gd name="connsiteX1" fmla="*/ 1371600 w 2590800"/>
              <a:gd name="connsiteY1" fmla="*/ 228600 h 838200"/>
              <a:gd name="connsiteX2" fmla="*/ 2590800 w 2590800"/>
              <a:gd name="connsiteY2" fmla="*/ 37981 h 838200"/>
              <a:gd name="connsiteX3" fmla="*/ 2133600 w 2590800"/>
              <a:gd name="connsiteY3" fmla="*/ 457200 h 838200"/>
              <a:gd name="connsiteX4" fmla="*/ 2590800 w 2590800"/>
              <a:gd name="connsiteY4" fmla="*/ 807422 h 838200"/>
              <a:gd name="connsiteX5" fmla="*/ 1143000 w 2590800"/>
              <a:gd name="connsiteY5" fmla="*/ 762000 h 838200"/>
              <a:gd name="connsiteX6" fmla="*/ 0 w 2590800"/>
              <a:gd name="connsiteY6" fmla="*/ 838200 h 838200"/>
              <a:gd name="connsiteX7" fmla="*/ 381000 w 2590800"/>
              <a:gd name="connsiteY7" fmla="*/ 381000 h 838200"/>
              <a:gd name="connsiteX8" fmla="*/ 76200 w 2590800"/>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0" h="838200">
                <a:moveTo>
                  <a:pt x="76200" y="0"/>
                </a:moveTo>
                <a:lnTo>
                  <a:pt x="1371600" y="228600"/>
                </a:lnTo>
                <a:lnTo>
                  <a:pt x="2590800" y="37981"/>
                </a:lnTo>
                <a:lnTo>
                  <a:pt x="2133600" y="457200"/>
                </a:lnTo>
                <a:lnTo>
                  <a:pt x="2590800" y="807422"/>
                </a:lnTo>
                <a:lnTo>
                  <a:pt x="1143000" y="762000"/>
                </a:lnTo>
                <a:lnTo>
                  <a:pt x="0" y="838200"/>
                </a:lnTo>
                <a:lnTo>
                  <a:pt x="381000" y="381000"/>
                </a:lnTo>
                <a:lnTo>
                  <a:pt x="76200" y="0"/>
                </a:lnTo>
                <a:close/>
              </a:path>
            </a:pathLst>
          </a:custGeom>
          <a:solidFill>
            <a:srgbClr val="0000CC"/>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nSpc>
                <a:spcPct val="150000"/>
              </a:lnSpc>
            </a:pPr>
            <a:r>
              <a:rPr lang="en-US" sz="2800" dirty="0" smtClean="0">
                <a:effectLst>
                  <a:glow rad="101600">
                    <a:schemeClr val="accent2">
                      <a:satMod val="175000"/>
                      <a:alpha val="40000"/>
                    </a:schemeClr>
                  </a:glow>
                </a:effectLst>
                <a:latin typeface="NikoshBAN" pitchFamily="2" charset="0"/>
                <a:cs typeface="NikoshBAN" pitchFamily="2" charset="0"/>
              </a:rPr>
              <a:t>   </a:t>
            </a:r>
            <a:r>
              <a:rPr lang="bn-BD" sz="2800" dirty="0" smtClean="0">
                <a:effectLst>
                  <a:glow rad="101600">
                    <a:schemeClr val="accent2">
                      <a:satMod val="175000"/>
                      <a:alpha val="40000"/>
                    </a:schemeClr>
                  </a:glow>
                </a:effectLst>
                <a:latin typeface="NikoshBAN" pitchFamily="2" charset="0"/>
                <a:cs typeface="NikoshBAN" pitchFamily="2" charset="0"/>
              </a:rPr>
              <a:t>কম্পিউটারে লেখা</a:t>
            </a:r>
            <a:endParaRPr lang="en-US" sz="2800" dirty="0">
              <a:effectLst>
                <a:glow rad="101600">
                  <a:schemeClr val="accent2">
                    <a:satMod val="175000"/>
                    <a:alpha val="40000"/>
                  </a:schemeClr>
                </a:glow>
              </a:effectLst>
              <a:latin typeface="NikoshBAN" pitchFamily="2" charset="0"/>
              <a:cs typeface="NikoshBAN" pitchFamily="2" charset="0"/>
            </a:endParaRPr>
          </a:p>
        </p:txBody>
      </p:sp>
      <p:sp>
        <p:nvSpPr>
          <p:cNvPr id="9" name="TextBox 8"/>
          <p:cNvSpPr txBox="1"/>
          <p:nvPr/>
        </p:nvSpPr>
        <p:spPr>
          <a:xfrm>
            <a:off x="457200" y="1973282"/>
            <a:ext cx="4267200" cy="3416320"/>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bn-BD" sz="2400" dirty="0" smtClean="0">
                <a:latin typeface="NikoshBAN" pitchFamily="2" charset="0"/>
                <a:cs typeface="NikoshBAN" pitchFamily="2" charset="0"/>
              </a:rPr>
              <a:t>কম্পিউটার তৈরি করা হয়েছে আমাদের দৈনন্দিন কাজে সাহায্য করার জন্যে, এটা যে ভাবেই ব্যাবহার উচিত কিন্ত আমরা যদি এটাকে নিয়ে বাড়াবাড়ি করতে শুরু করি, তাহলে সেটা বিপদের কারন হতে পারে।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52600"/>
            <a:ext cx="3429000" cy="2771153"/>
          </a:xfrm>
          <a:prstGeom prst="rect">
            <a:avLst/>
          </a:prstGeom>
        </p:spPr>
      </p:pic>
      <p:grpSp>
        <p:nvGrpSpPr>
          <p:cNvPr id="12" name="Group 11"/>
          <p:cNvGrpSpPr/>
          <p:nvPr/>
        </p:nvGrpSpPr>
        <p:grpSpPr>
          <a:xfrm>
            <a:off x="533400" y="1752600"/>
            <a:ext cx="3657600" cy="2743200"/>
            <a:chOff x="533400" y="1752600"/>
            <a:chExt cx="3657600" cy="2743200"/>
          </a:xfrm>
        </p:grpSpPr>
        <p:pic>
          <p:nvPicPr>
            <p:cNvPr id="4" name="Picture 3" descr="vlcsnap-2015-03-21-12h47m51s291.png"/>
            <p:cNvPicPr>
              <a:picLocks noChangeAspect="1"/>
            </p:cNvPicPr>
            <p:nvPr/>
          </p:nvPicPr>
          <p:blipFill>
            <a:blip r:embed="rId4" cstate="print"/>
            <a:stretch>
              <a:fillRect/>
            </a:stretch>
          </p:blipFill>
          <p:spPr>
            <a:xfrm>
              <a:off x="533400" y="1752600"/>
              <a:ext cx="3657600" cy="2743200"/>
            </a:xfrm>
            <a:prstGeom prst="rect">
              <a:avLst/>
            </a:prstGeom>
          </p:spPr>
        </p:pic>
        <p:cxnSp>
          <p:nvCxnSpPr>
            <p:cNvPr id="11" name="Straight Connector 10"/>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6" name="Oval 5"/>
          <p:cNvSpPr/>
          <p:nvPr/>
        </p:nvSpPr>
        <p:spPr>
          <a:xfrm>
            <a:off x="3352800" y="198120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76800" y="4667071"/>
            <a:ext cx="3886200" cy="10772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solidFill>
                  <a:srgbClr val="002060"/>
                </a:solidFill>
                <a:latin typeface="NikoshBAN" pitchFamily="2" charset="0"/>
                <a:cs typeface="NikoshBAN" pitchFamily="2" charset="0"/>
              </a:rPr>
              <a:t>কম্পিউটারে  ভুল সংশোধন করা য়ায়।</a:t>
            </a:r>
            <a:endParaRPr lang="en-US" sz="3200" b="1" dirty="0" smtClean="0">
              <a:solidFill>
                <a:srgbClr val="002060"/>
              </a:solidFill>
              <a:latin typeface="NikoshBAN" pitchFamily="2" charset="0"/>
              <a:cs typeface="NikoshBAN" pitchFamily="2" charset="0"/>
            </a:endParaRPr>
          </a:p>
        </p:txBody>
      </p:sp>
      <p:sp>
        <p:nvSpPr>
          <p:cNvPr id="9" name="TextBox 8"/>
          <p:cNvSpPr txBox="1"/>
          <p:nvPr/>
        </p:nvSpPr>
        <p:spPr>
          <a:xfrm>
            <a:off x="457200" y="4667071"/>
            <a:ext cx="4038600" cy="954107"/>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smtClean="0">
                <a:solidFill>
                  <a:srgbClr val="002060"/>
                </a:solidFill>
                <a:latin typeface="NikoshBAN" pitchFamily="2" charset="0"/>
                <a:cs typeface="NikoshBAN" pitchFamily="2" charset="0"/>
              </a:rPr>
              <a:t>টাইপ রাইটারে ভুল সংশোধন করা যায় না।</a:t>
            </a:r>
            <a:endParaRPr lang="en-US" sz="2800" b="1" dirty="0" smtClean="0">
              <a:solidFill>
                <a:srgbClr val="002060"/>
              </a:solidFill>
              <a:latin typeface="NikoshBAN" pitchFamily="2" charset="0"/>
              <a:cs typeface="NikoshBAN" pitchFamily="2" charset="0"/>
            </a:endParaRPr>
          </a:p>
        </p:txBody>
      </p:sp>
      <p:pic>
        <p:nvPicPr>
          <p:cNvPr id="15" name="Picture 14" descr="InkGesturesInWord5.gif"/>
          <p:cNvPicPr>
            <a:picLocks noChangeAspect="1"/>
          </p:cNvPicPr>
          <p:nvPr/>
        </p:nvPicPr>
        <p:blipFill>
          <a:blip r:embed="rId5" cstate="print"/>
          <a:stretch>
            <a:fillRect/>
          </a:stretch>
        </p:blipFill>
        <p:spPr>
          <a:xfrm>
            <a:off x="4953000" y="1981200"/>
            <a:ext cx="3200400" cy="1905000"/>
          </a:xfrm>
          <a:prstGeom prst="rect">
            <a:avLst/>
          </a:prstGeom>
        </p:spPr>
      </p:pic>
      <p:sp>
        <p:nvSpPr>
          <p:cNvPr id="7" name="Oval 6"/>
          <p:cNvSpPr/>
          <p:nvPr/>
        </p:nvSpPr>
        <p:spPr>
          <a:xfrm>
            <a:off x="4800600" y="1828800"/>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6400" y="587514"/>
            <a:ext cx="5410200" cy="707886"/>
          </a:xfrm>
          <a:prstGeom prst="rect">
            <a:avLst/>
          </a:prstGeom>
          <a:noFill/>
        </p:spPr>
        <p:txBody>
          <a:bodyPr wrap="square" rtlCol="0">
            <a:spAutoFit/>
          </a:bodyPr>
          <a:lstStyle/>
          <a:p>
            <a:r>
              <a:rPr lang="bn-BD" sz="4000" b="1" dirty="0" smtClean="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repeatCount="indefinite" fill="hold" grpId="0" nodeType="clickEffect">
                                  <p:stCondLst>
                                    <p:cond delay="0"/>
                                  </p:stCondLst>
                                  <p:childTnLst>
                                    <p:animEffect transition="out" filter="fade">
                                      <p:cBhvr>
                                        <p:cTn id="34" dur="2000" tmFilter="0, 0; .2, .5; .8, .5; 1, 0"/>
                                        <p:tgtEl>
                                          <p:spTgt spid="6"/>
                                        </p:tgtEl>
                                      </p:cBhvr>
                                    </p:animEffect>
                                    <p:animScale>
                                      <p:cBhvr>
                                        <p:cTn id="35" dur="1000" autoRev="1" fill="hold"/>
                                        <p:tgtEl>
                                          <p:spTgt spid="6"/>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repeatCount="indefinite" fill="hold" grpId="0" nodeType="clickEffect">
                                  <p:stCondLst>
                                    <p:cond delay="0"/>
                                  </p:stCondLst>
                                  <p:childTnLst>
                                    <p:animEffect transition="out" filter="fade">
                                      <p:cBhvr>
                                        <p:cTn id="39" dur="2000" tmFilter="0, 0; .2, .5; .8, .5; 1, 0"/>
                                        <p:tgtEl>
                                          <p:spTgt spid="7"/>
                                        </p:tgtEl>
                                      </p:cBhvr>
                                    </p:animEffect>
                                    <p:animScale>
                                      <p:cBhvr>
                                        <p:cTn id="40" dur="1000" autoRev="1" fill="hold"/>
                                        <p:tgtEl>
                                          <p:spTgt spid="7"/>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lide(fromBottom)">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lide(fromBottom)">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7" grpId="0" animBg="1"/>
      <p:bldP spid="7"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587514"/>
            <a:ext cx="4343400" cy="707886"/>
          </a:xfrm>
          <a:prstGeom prst="rect">
            <a:avLst/>
          </a:prstGeom>
          <a:noFill/>
        </p:spPr>
        <p:txBody>
          <a:bodyPr wrap="square" rtlCol="0">
            <a:spAutoFit/>
          </a:bodyPr>
          <a:lstStyle/>
          <a:p>
            <a:r>
              <a:rPr lang="bn-BD" sz="4000" b="1" dirty="0" smtClean="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grpSp>
        <p:nvGrpSpPr>
          <p:cNvPr id="34" name="Group 33"/>
          <p:cNvGrpSpPr/>
          <p:nvPr/>
        </p:nvGrpSpPr>
        <p:grpSpPr>
          <a:xfrm>
            <a:off x="685800" y="1219200"/>
            <a:ext cx="7772400" cy="3962400"/>
            <a:chOff x="685800" y="2057400"/>
            <a:chExt cx="7772400" cy="3962400"/>
          </a:xfrm>
        </p:grpSpPr>
        <p:pic>
          <p:nvPicPr>
            <p:cNvPr id="32" name="Picture 31" descr="katakati.gif"/>
            <p:cNvPicPr>
              <a:picLocks noChangeAspect="1"/>
            </p:cNvPicPr>
            <p:nvPr/>
          </p:nvPicPr>
          <p:blipFill>
            <a:blip r:embed="rId3" cstate="print"/>
            <a:srcRect t="9697" b="57980"/>
            <a:stretch>
              <a:fillRect/>
            </a:stretch>
          </p:blipFill>
          <p:spPr>
            <a:xfrm>
              <a:off x="685800" y="2057400"/>
              <a:ext cx="7772400" cy="1832919"/>
            </a:xfrm>
            <a:prstGeom prst="rect">
              <a:avLst/>
            </a:prstGeom>
            <a:ln>
              <a:noFill/>
            </a:ln>
            <a:effectLst>
              <a:outerShdw blurRad="292100" dist="139700" dir="2700000" algn="tl" rotWithShape="0">
                <a:srgbClr val="333333">
                  <a:alpha val="65000"/>
                </a:srgbClr>
              </a:outerShdw>
            </a:effectLst>
          </p:spPr>
        </p:pic>
        <p:pic>
          <p:nvPicPr>
            <p:cNvPr id="33" name="Picture 32" descr="typeing.jpg"/>
            <p:cNvPicPr>
              <a:picLocks noChangeAspect="1"/>
            </p:cNvPicPr>
            <p:nvPr/>
          </p:nvPicPr>
          <p:blipFill>
            <a:blip r:embed="rId4" cstate="print"/>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6" name="Rectangle 5"/>
          <p:cNvSpPr/>
          <p:nvPr/>
        </p:nvSpPr>
        <p:spPr>
          <a:xfrm>
            <a:off x="1381647" y="5572780"/>
            <a:ext cx="418095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bn-BD" sz="2800" b="1" dirty="0" smtClean="0">
                <a:latin typeface="NikoshBAN" pitchFamily="2" charset="0"/>
                <a:cs typeface="NikoshBAN" pitchFamily="2" charset="0"/>
              </a:rPr>
              <a:t>টাইপ রাইটারে লেখা একটা ডকুমেন্ট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457200"/>
            <a:ext cx="7467600" cy="707886"/>
          </a:xfrm>
          <a:prstGeom prst="rect">
            <a:avLst/>
          </a:prstGeom>
          <a:noFill/>
        </p:spPr>
        <p:txBody>
          <a:bodyPr wrap="square" rtlCol="0">
            <a:spAutoFit/>
          </a:bodyPr>
          <a:lstStyle/>
          <a:p>
            <a:r>
              <a:rPr lang="bn-BD" sz="4000" b="1" dirty="0" smtClean="0">
                <a:latin typeface="NikoshBAN" pitchFamily="2" charset="0"/>
                <a:cs typeface="NikoshBAN" pitchFamily="2" charset="0"/>
              </a:rPr>
              <a:t> আমরা কী দেখতে পাচ্ছি?</a:t>
            </a:r>
            <a:endParaRPr lang="en-US" sz="4000" b="1" dirty="0">
              <a:latin typeface="NikoshBAN" pitchFamily="2" charset="0"/>
              <a:cs typeface="NikoshBAN" pitchFamily="2" charset="0"/>
            </a:endParaRPr>
          </a:p>
        </p:txBody>
      </p:sp>
      <p:sp>
        <p:nvSpPr>
          <p:cNvPr id="4" name="Rectangle 3"/>
          <p:cNvSpPr/>
          <p:nvPr/>
        </p:nvSpPr>
        <p:spPr>
          <a:xfrm>
            <a:off x="990600" y="1143000"/>
            <a:ext cx="6858000" cy="3886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800" dirty="0" smtClean="0">
                <a:solidFill>
                  <a:schemeClr val="tx1"/>
                </a:solidFill>
                <a:latin typeface="NikoshBAN" pitchFamily="2" charset="0"/>
                <a:cs typeface="NikoshBAN" pitchFamily="2" charset="0"/>
              </a:rPr>
              <a:t>ওয়ার্ড প্রসেসর ও টাইপিটারের মধ্যে সবচেয়ে বড় পার্থক্য হল ওয়ার্ড প্রসেসরে এডিট  করা যায়, নতুন অংশ যোগ করা য়ায়। 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1219200" y="5421868"/>
            <a:ext cx="57150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bn-BD" sz="2800" b="1" dirty="0" smtClean="0">
                <a:latin typeface="NikoshBAN" pitchFamily="2" charset="0"/>
                <a:cs typeface="NikoshBAN" pitchFamily="2" charset="0"/>
              </a:rPr>
              <a:t>ওয়ার্ড প্রসেসরে লেখা একটা ডকুমেন্ট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24580"/>
            <a:ext cx="4800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smtClean="0">
                <a:solidFill>
                  <a:srgbClr val="002060"/>
                </a:solidFill>
                <a:latin typeface="NikoshBAN" pitchFamily="2" charset="0"/>
                <a:cs typeface="NikoshBAN" pitchFamily="2" charset="0"/>
              </a:rPr>
              <a:t>কিসে লেখাটা সংরক্ষণ করে রাখা যায়</a:t>
            </a:r>
            <a:r>
              <a:rPr lang="en-US" sz="2800" b="1" dirty="0" smtClean="0">
                <a:solidFill>
                  <a:srgbClr val="002060"/>
                </a:solidFill>
                <a:latin typeface="NikoshBAN" pitchFamily="2" charset="0"/>
                <a:cs typeface="NikoshBAN" pitchFamily="2" charset="0"/>
              </a:rPr>
              <a:t>?</a:t>
            </a:r>
          </a:p>
        </p:txBody>
      </p:sp>
      <p:pic>
        <p:nvPicPr>
          <p:cNvPr id="3" name="Picture 2" descr="pen_drive.jpg"/>
          <p:cNvPicPr>
            <a:picLocks noChangeAspect="1"/>
          </p:cNvPicPr>
          <p:nvPr/>
        </p:nvPicPr>
        <p:blipFill>
          <a:blip r:embed="rId3" cstate="print"/>
          <a:srcRect l="14000" t="9024" r="30000" b="20732"/>
          <a:stretch>
            <a:fillRect/>
          </a:stretch>
        </p:blipFill>
        <p:spPr>
          <a:xfrm>
            <a:off x="5067300" y="2297668"/>
            <a:ext cx="3390900" cy="23622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315864" y="5040868"/>
            <a:ext cx="542136" cy="369332"/>
          </a:xfrm>
          <a:prstGeom prst="rect">
            <a:avLst/>
          </a:prstGeom>
        </p:spPr>
        <p:txBody>
          <a:bodyPr wrap="none">
            <a:spAutoFit/>
          </a:bodyPr>
          <a:lstStyle/>
          <a:p>
            <a:r>
              <a:rPr lang="en-US" b="1" dirty="0" smtClean="0">
                <a:latin typeface="NikoshBAN" pitchFamily="2" charset="0"/>
                <a:cs typeface="NikoshBAN" pitchFamily="2" charset="0"/>
              </a:rPr>
              <a:t>CD</a:t>
            </a:r>
            <a:endParaRPr lang="en-US" dirty="0"/>
          </a:p>
        </p:txBody>
      </p:sp>
      <p:pic>
        <p:nvPicPr>
          <p:cNvPr id="5" name="Picture 4" descr="pen.jpg"/>
          <p:cNvPicPr>
            <a:picLocks noChangeAspect="1"/>
          </p:cNvPicPr>
          <p:nvPr/>
        </p:nvPicPr>
        <p:blipFill>
          <a:blip r:embed="rId4" cstate="print"/>
          <a:srcRect t="24667" b="26000"/>
          <a:stretch>
            <a:fillRect/>
          </a:stretch>
        </p:blipFill>
        <p:spPr>
          <a:xfrm>
            <a:off x="708454" y="2269867"/>
            <a:ext cx="3779714" cy="24384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600200" y="4948535"/>
            <a:ext cx="1779654" cy="461665"/>
          </a:xfrm>
          <a:prstGeom prst="rect">
            <a:avLst/>
          </a:prstGeom>
        </p:spPr>
        <p:txBody>
          <a:bodyPr wrap="none">
            <a:spAutoFit/>
          </a:bodyPr>
          <a:lstStyle/>
          <a:p>
            <a:r>
              <a:rPr lang="en-US" sz="2400" b="1" dirty="0" smtClean="0">
                <a:latin typeface="NikoshBAN" pitchFamily="2" charset="0"/>
                <a:cs typeface="NikoshBAN" pitchFamily="2" charset="0"/>
              </a:rPr>
              <a:t>Pen Drive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762000"/>
            <a:ext cx="68580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000" b="1" dirty="0" smtClean="0">
                <a:latin typeface="NikoshBAN" pitchFamily="2" charset="0"/>
                <a:cs typeface="NikoshBAN" pitchFamily="2" charset="0"/>
              </a:rPr>
              <a:t>   কপি করা:</a:t>
            </a:r>
            <a:r>
              <a:rPr lang="en-US" sz="2000" b="1" dirty="0" smtClean="0">
                <a:latin typeface="NikoshBAN" pitchFamily="2" charset="0"/>
                <a:cs typeface="NikoshBAN" pitchFamily="2" charset="0"/>
              </a:rPr>
              <a:t> C </a:t>
            </a:r>
            <a:r>
              <a:rPr lang="bn-BD" sz="2000" b="1" dirty="0" smtClean="0">
                <a:latin typeface="NikoshBAN" pitchFamily="2" charset="0"/>
                <a:cs typeface="NikoshBAN" pitchFamily="2" charset="0"/>
              </a:rPr>
              <a:t>ড্রাইভ থেকে </a:t>
            </a:r>
            <a:r>
              <a:rPr lang="en-US" sz="2000" b="1" dirty="0" smtClean="0">
                <a:latin typeface="NikoshBAN" pitchFamily="2" charset="0"/>
                <a:cs typeface="NikoshBAN" pitchFamily="2" charset="0"/>
              </a:rPr>
              <a:t>D </a:t>
            </a:r>
            <a:r>
              <a:rPr lang="bn-BD" sz="2000" b="1" dirty="0" smtClean="0">
                <a:latin typeface="NikoshBAN" pitchFamily="2" charset="0"/>
                <a:cs typeface="NikoshBAN" pitchFamily="2" charset="0"/>
              </a:rPr>
              <a:t>ড্রাইভ এ ফাইল কপি হচ্ছে।</a:t>
            </a:r>
            <a:endParaRPr lang="en-US" sz="2000" b="1" dirty="0">
              <a:latin typeface="NikoshBAN" pitchFamily="2" charset="0"/>
              <a:cs typeface="NikoshBAN" pitchFamily="2" charset="0"/>
            </a:endParaRPr>
          </a:p>
        </p:txBody>
      </p:sp>
      <p:grpSp>
        <p:nvGrpSpPr>
          <p:cNvPr id="6" name="Group 5"/>
          <p:cNvGrpSpPr/>
          <p:nvPr/>
        </p:nvGrpSpPr>
        <p:grpSpPr>
          <a:xfrm>
            <a:off x="1447800" y="1752600"/>
            <a:ext cx="6248400" cy="4330602"/>
            <a:chOff x="1447800" y="1752600"/>
            <a:chExt cx="6248400" cy="433060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752600"/>
              <a:ext cx="6248400" cy="4330602"/>
            </a:xfrm>
            <a:prstGeom prst="rect">
              <a:avLst/>
            </a:prstGeom>
          </p:spPr>
        </p:pic>
        <p:pic>
          <p:nvPicPr>
            <p:cNvPr id="2050" name="Picture 2"/>
            <p:cNvPicPr>
              <a:picLocks noChangeAspect="1" noChangeArrowheads="1"/>
            </p:cNvPicPr>
            <p:nvPr/>
          </p:nvPicPr>
          <p:blipFill>
            <a:blip r:embed="rId4" cstate="print"/>
            <a:srcRect r="41435"/>
            <a:stretch>
              <a:fillRect/>
            </a:stretch>
          </p:blipFill>
          <p:spPr bwMode="auto">
            <a:xfrm>
              <a:off x="1828800" y="2057401"/>
              <a:ext cx="5486400" cy="2895599"/>
            </a:xfrm>
            <a:prstGeom prst="rect">
              <a:avLst/>
            </a:prstGeom>
            <a:noFill/>
            <a:ln w="9525">
              <a:noFill/>
              <a:miter lim="800000"/>
              <a:headEnd/>
              <a:tailEnd/>
            </a:ln>
          </p:spPr>
        </p:pic>
      </p:grpSp>
      <p:pic>
        <p:nvPicPr>
          <p:cNvPr id="2" name="Picture 1" descr="copy  animated.gif"/>
          <p:cNvPicPr>
            <a:picLocks noChangeAspect="1"/>
          </p:cNvPicPr>
          <p:nvPr/>
        </p:nvPicPr>
        <p:blipFill>
          <a:blip r:embed="rId5" cstate="print"/>
          <a:stretch>
            <a:fillRect/>
          </a:stretch>
        </p:blipFill>
        <p:spPr>
          <a:xfrm>
            <a:off x="3124200" y="3459210"/>
            <a:ext cx="4056641" cy="1188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6096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48D4510-C8A3-4499-9ACE-50B948B23FDC}"/>
                                            </p:graphicEl>
                                          </p:spTgt>
                                        </p:tgtEl>
                                        <p:attrNameLst>
                                          <p:attrName>style.visibility</p:attrName>
                                        </p:attrNameLst>
                                      </p:cBhvr>
                                      <p:to>
                                        <p:strVal val="visible"/>
                                      </p:to>
                                    </p:set>
                                    <p:animEffect transition="in" filter="fade">
                                      <p:cBhvr>
                                        <p:cTn id="7" dur="2000"/>
                                        <p:tgtEl>
                                          <p:spTgt spid="2">
                                            <p:graphicEl>
                                              <a:dgm id="{C48D4510-C8A3-4499-9ACE-50B948B23F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3BE6BC3-0FD5-4C50-BBE2-32537CCA587E}"/>
                                            </p:graphicEl>
                                          </p:spTgt>
                                        </p:tgtEl>
                                        <p:attrNameLst>
                                          <p:attrName>style.visibility</p:attrName>
                                        </p:attrNameLst>
                                      </p:cBhvr>
                                      <p:to>
                                        <p:strVal val="visible"/>
                                      </p:to>
                                    </p:set>
                                    <p:animEffect transition="in" filter="fade">
                                      <p:cBhvr>
                                        <p:cTn id="12" dur="2000"/>
                                        <p:tgtEl>
                                          <p:spTgt spid="2">
                                            <p:graphicEl>
                                              <a:dgm id="{F3BE6BC3-0FD5-4C50-BBE2-32537CCA587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70C7336F-61D4-4D76-BD80-12EB1D463B72}"/>
                                            </p:graphicEl>
                                          </p:spTgt>
                                        </p:tgtEl>
                                        <p:attrNameLst>
                                          <p:attrName>style.visibility</p:attrName>
                                        </p:attrNameLst>
                                      </p:cBhvr>
                                      <p:to>
                                        <p:strVal val="visible"/>
                                      </p:to>
                                    </p:set>
                                    <p:animEffect transition="in" filter="fade">
                                      <p:cBhvr>
                                        <p:cTn id="15" dur="2000"/>
                                        <p:tgtEl>
                                          <p:spTgt spid="2">
                                            <p:graphicEl>
                                              <a:dgm id="{70C7336F-61D4-4D76-BD80-12EB1D463B7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0593C9E-F365-4DEF-B6DA-110112EC372C}"/>
                                            </p:graphicEl>
                                          </p:spTgt>
                                        </p:tgtEl>
                                        <p:attrNameLst>
                                          <p:attrName>style.visibility</p:attrName>
                                        </p:attrNameLst>
                                      </p:cBhvr>
                                      <p:to>
                                        <p:strVal val="visible"/>
                                      </p:to>
                                    </p:set>
                                    <p:animEffect transition="in" filter="fade">
                                      <p:cBhvr>
                                        <p:cTn id="20" dur="2000"/>
                                        <p:tgtEl>
                                          <p:spTgt spid="2">
                                            <p:graphicEl>
                                              <a:dgm id="{00593C9E-F365-4DEF-B6DA-110112EC37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F83D332-C1D5-4F72-9861-1FAE14FB022C}"/>
                                            </p:graphicEl>
                                          </p:spTgt>
                                        </p:tgtEl>
                                        <p:attrNameLst>
                                          <p:attrName>style.visibility</p:attrName>
                                        </p:attrNameLst>
                                      </p:cBhvr>
                                      <p:to>
                                        <p:strVal val="visible"/>
                                      </p:to>
                                    </p:set>
                                    <p:animEffect transition="in" filter="fade">
                                      <p:cBhvr>
                                        <p:cTn id="23" dur="2000"/>
                                        <p:tgtEl>
                                          <p:spTgt spid="2">
                                            <p:graphicEl>
                                              <a:dgm id="{3F83D332-C1D5-4F72-9861-1FAE14FB022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8EC3A1A-3B35-49D1-AABA-746D1F221636}"/>
                                            </p:graphicEl>
                                          </p:spTgt>
                                        </p:tgtEl>
                                        <p:attrNameLst>
                                          <p:attrName>style.visibility</p:attrName>
                                        </p:attrNameLst>
                                      </p:cBhvr>
                                      <p:to>
                                        <p:strVal val="visible"/>
                                      </p:to>
                                    </p:set>
                                    <p:animEffect transition="in" filter="fade">
                                      <p:cBhvr>
                                        <p:cTn id="28" dur="2000"/>
                                        <p:tgtEl>
                                          <p:spTgt spid="2">
                                            <p:graphicEl>
                                              <a:dgm id="{E8EC3A1A-3B35-49D1-AABA-746D1F2216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2320007-BD56-41FD-8F75-48BF85BA8E63}"/>
                                            </p:graphicEl>
                                          </p:spTgt>
                                        </p:tgtEl>
                                        <p:attrNameLst>
                                          <p:attrName>style.visibility</p:attrName>
                                        </p:attrNameLst>
                                      </p:cBhvr>
                                      <p:to>
                                        <p:strVal val="visible"/>
                                      </p:to>
                                    </p:set>
                                    <p:animEffect transition="in" filter="fade">
                                      <p:cBhvr>
                                        <p:cTn id="31" dur="2000"/>
                                        <p:tgtEl>
                                          <p:spTgt spid="2">
                                            <p:graphicEl>
                                              <a:dgm id="{42320007-BD56-41FD-8F75-48BF85BA8E6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26FA5DC7-33C1-49BD-8FCA-12F28F6B7126}"/>
                                            </p:graphicEl>
                                          </p:spTgt>
                                        </p:tgtEl>
                                        <p:attrNameLst>
                                          <p:attrName>style.visibility</p:attrName>
                                        </p:attrNameLst>
                                      </p:cBhvr>
                                      <p:to>
                                        <p:strVal val="visible"/>
                                      </p:to>
                                    </p:set>
                                    <p:animEffect transition="in" filter="fade">
                                      <p:cBhvr>
                                        <p:cTn id="36" dur="2000"/>
                                        <p:tgtEl>
                                          <p:spTgt spid="2">
                                            <p:graphicEl>
                                              <a:dgm id="{26FA5DC7-33C1-49BD-8FCA-12F28F6B712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8101C70D-14E5-4D93-9717-390D80D3F85A}"/>
                                            </p:graphicEl>
                                          </p:spTgt>
                                        </p:tgtEl>
                                        <p:attrNameLst>
                                          <p:attrName>style.visibility</p:attrName>
                                        </p:attrNameLst>
                                      </p:cBhvr>
                                      <p:to>
                                        <p:strVal val="visible"/>
                                      </p:to>
                                    </p:set>
                                    <p:animEffect transition="in" filter="fade">
                                      <p:cBhvr>
                                        <p:cTn id="39" dur="2000"/>
                                        <p:tgtEl>
                                          <p:spTgt spid="2">
                                            <p:graphicEl>
                                              <a:dgm id="{8101C70D-14E5-4D93-9717-390D80D3F85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7C41E375-9088-43B2-AF60-568987CE7736}"/>
                                            </p:graphicEl>
                                          </p:spTgt>
                                        </p:tgtEl>
                                        <p:attrNameLst>
                                          <p:attrName>style.visibility</p:attrName>
                                        </p:attrNameLst>
                                      </p:cBhvr>
                                      <p:to>
                                        <p:strVal val="visible"/>
                                      </p:to>
                                    </p:set>
                                    <p:animEffect transition="in" filter="fade">
                                      <p:cBhvr>
                                        <p:cTn id="44" dur="2000"/>
                                        <p:tgtEl>
                                          <p:spTgt spid="2">
                                            <p:graphicEl>
                                              <a:dgm id="{7C41E375-9088-43B2-AF60-568987CE773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5D916646-9F53-4171-A667-B90AD3D386C8}"/>
                                            </p:graphicEl>
                                          </p:spTgt>
                                        </p:tgtEl>
                                        <p:attrNameLst>
                                          <p:attrName>style.visibility</p:attrName>
                                        </p:attrNameLst>
                                      </p:cBhvr>
                                      <p:to>
                                        <p:strVal val="visible"/>
                                      </p:to>
                                    </p:set>
                                    <p:animEffect transition="in" filter="fade">
                                      <p:cBhvr>
                                        <p:cTn id="47" dur="2000"/>
                                        <p:tgtEl>
                                          <p:spTgt spid="2">
                                            <p:graphicEl>
                                              <a:dgm id="{5D916646-9F53-4171-A667-B90AD3D386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76400" y="361890"/>
            <a:ext cx="5715000" cy="523220"/>
          </a:xfrm>
          <a:prstGeom prst="rect">
            <a:avLst/>
          </a:prstGeom>
          <a:noFill/>
        </p:spPr>
        <p:txBody>
          <a:bodyPr wrap="square" rtlCol="0">
            <a:spAutoFit/>
          </a:bodyPr>
          <a:lstStyle/>
          <a:p>
            <a:pPr algn="ctr"/>
            <a:r>
              <a:rPr lang="bn-BD" sz="2800" b="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 অবস্থায় বিভিন্ন ওয়ার্ড প্রসেসর প্রোগ্রাম</a:t>
            </a:r>
            <a:endParaRPr lang="en-US" sz="2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6" name="Group 25"/>
          <p:cNvGrpSpPr/>
          <p:nvPr/>
        </p:nvGrpSpPr>
        <p:grpSpPr>
          <a:xfrm>
            <a:off x="4267200" y="1081541"/>
            <a:ext cx="4343400" cy="2317928"/>
            <a:chOff x="4267200" y="1081541"/>
            <a:chExt cx="4343400" cy="231792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081541"/>
              <a:ext cx="4343400" cy="2317928"/>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5486400" y="2331300"/>
              <a:ext cx="2438400" cy="523220"/>
            </a:xfrm>
            <a:prstGeom prst="rect">
              <a:avLst/>
            </a:prstGeom>
            <a:noFill/>
          </p:spPr>
          <p:txBody>
            <a:bodyPr wrap="square" rtlCol="0">
              <a:spAutoFit/>
            </a:bodyPr>
            <a:lstStyle/>
            <a:p>
              <a:pPr algn="ctr"/>
              <a:r>
                <a:rPr lang="bn-BD"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ওপেন অফিস </a:t>
              </a:r>
              <a:endPar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pic>
        <p:nvPicPr>
          <p:cNvPr id="18" name="Picture 17" descr="open office.jpg"/>
          <p:cNvPicPr>
            <a:picLocks noChangeAspect="1"/>
          </p:cNvPicPr>
          <p:nvPr/>
        </p:nvPicPr>
        <p:blipFill>
          <a:blip r:embed="rId4" cstate="print"/>
          <a:stretch>
            <a:fillRect/>
          </a:stretch>
        </p:blipFill>
        <p:spPr>
          <a:xfrm>
            <a:off x="1524000" y="1295400"/>
            <a:ext cx="1371600" cy="17526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600" t="1600" r="22200" b="1400"/>
          <a:stretch/>
        </p:blipFill>
        <p:spPr>
          <a:xfrm>
            <a:off x="1371600" y="3962400"/>
            <a:ext cx="1524000" cy="1940000"/>
          </a:xfrm>
          <a:prstGeom prst="rect">
            <a:avLst/>
          </a:prstGeom>
          <a:ln w="88900" cap="sq" cmpd="thickThin">
            <a:solidFill>
              <a:srgbClr val="000000"/>
            </a:solidFill>
            <a:prstDash val="solid"/>
            <a:miter lim="800000"/>
          </a:ln>
          <a:effectLst>
            <a:innerShdw blurRad="76200">
              <a:srgbClr val="000000"/>
            </a:innerShdw>
          </a:effectLst>
        </p:spPr>
      </p:pic>
      <p:cxnSp>
        <p:nvCxnSpPr>
          <p:cNvPr id="21" name="Straight Arrow Connector 20"/>
          <p:cNvCxnSpPr>
            <a:endCxn id="7" idx="1"/>
          </p:cNvCxnSpPr>
          <p:nvPr/>
        </p:nvCxnSpPr>
        <p:spPr>
          <a:xfrm flipV="1">
            <a:off x="3048000" y="2240505"/>
            <a:ext cx="1219200" cy="45495"/>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4876800"/>
            <a:ext cx="12192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343400" y="3657600"/>
            <a:ext cx="4141694" cy="2514600"/>
            <a:chOff x="4343400" y="3657600"/>
            <a:chExt cx="4141694" cy="2514600"/>
          </a:xfrm>
        </p:grpSpPr>
        <p:pic>
          <p:nvPicPr>
            <p:cNvPr id="20" name="Picture 2"/>
            <p:cNvPicPr>
              <a:picLocks noChangeAspect="1" noChangeArrowheads="1"/>
            </p:cNvPicPr>
            <p:nvPr/>
          </p:nvPicPr>
          <p:blipFill>
            <a:blip r:embed="rId6" cstate="print"/>
            <a:srcRect/>
            <a:stretch>
              <a:fillRect/>
            </a:stretch>
          </p:blipFill>
          <p:spPr bwMode="auto">
            <a:xfrm>
              <a:off x="4343400" y="3657600"/>
              <a:ext cx="4141694" cy="2514600"/>
            </a:xfrm>
            <a:prstGeom prst="rect">
              <a:avLst/>
            </a:prstGeom>
            <a:ln w="88900" cap="sq" cmpd="thickThin">
              <a:solidFill>
                <a:srgbClr val="000000"/>
              </a:solidFill>
              <a:prstDash val="solid"/>
              <a:miter lim="800000"/>
            </a:ln>
            <a:effectLst>
              <a:innerShdw blurRad="76200">
                <a:srgbClr val="000000"/>
              </a:innerShdw>
            </a:effectLst>
          </p:spPr>
        </p:pic>
        <p:sp>
          <p:nvSpPr>
            <p:cNvPr id="27" name="Rectangle 26"/>
            <p:cNvSpPr/>
            <p:nvPr/>
          </p:nvSpPr>
          <p:spPr>
            <a:xfrm>
              <a:off x="5499077" y="4659868"/>
              <a:ext cx="1787669" cy="523220"/>
            </a:xfrm>
            <a:prstGeom prst="rect">
              <a:avLst/>
            </a:prstGeom>
          </p:spPr>
          <p:txBody>
            <a:bodyPr wrap="none">
              <a:spAutoFit/>
            </a:bodyPr>
            <a:lstStyle/>
            <a:p>
              <a:r>
                <a:rPr lang="bn-BD" sz="2800" b="1" dirty="0" smtClean="0">
                  <a:latin typeface="NikoshBAN" pitchFamily="2" charset="0"/>
                  <a:cs typeface="NikoshBAN" pitchFamily="2" charset="0"/>
                </a:rPr>
                <a:t>ওয়ার্ড প্রসেসর </a:t>
              </a:r>
              <a:endParaRPr lang="en-US" sz="2800" b="1" dirty="0"/>
            </a:p>
          </p:txBody>
        </p:sp>
      </p:grpSp>
      <p:sp>
        <p:nvSpPr>
          <p:cNvPr id="29" name="TextBox 28"/>
          <p:cNvSpPr txBox="1"/>
          <p:nvPr/>
        </p:nvSpPr>
        <p:spPr>
          <a:xfrm>
            <a:off x="533400" y="3134380"/>
            <a:ext cx="3048000" cy="400110"/>
          </a:xfrm>
          <a:prstGeom prst="rect">
            <a:avLst/>
          </a:prstGeom>
          <a:noFill/>
        </p:spPr>
        <p:txBody>
          <a:bodyPr wrap="square" rtlCol="0">
            <a:spAutoFit/>
          </a:bodyPr>
          <a:lstStyle/>
          <a:p>
            <a:pPr algn="ctr"/>
            <a:r>
              <a:rPr lang="bn-BD" sz="2000" b="1" dirty="0" smtClean="0">
                <a:ln w="10541" cmpd="sng">
                  <a:noFill/>
                  <a:prstDash val="solid"/>
                </a:ln>
                <a:latin typeface="NikoshBAN" panose="02000000000000000000" pitchFamily="2" charset="0"/>
                <a:cs typeface="NikoshBAN" panose="02000000000000000000" pitchFamily="2" charset="0"/>
              </a:rPr>
              <a:t>বিনা মূল্যে পাওয়া য়ায় ওপেন অফিস </a:t>
            </a:r>
            <a:endParaRPr lang="en-US" sz="2000" b="1" dirty="0">
              <a:ln w="10541" cmpd="sng">
                <a:noFill/>
                <a:prstDash val="solid"/>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45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ntr" presetSubtype="8" repeatCount="indefinite"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par>
                                <p:cTn id="22" presetID="22" presetClass="entr" presetSubtype="8" repeatCount="indefinite"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subTnLst>
                                    <p:set>
                                      <p:cBhvr override="childStyle">
                                        <p:cTn dur="1" fill="hold" display="0" masterRel="sameClick" afterEffect="1">
                                          <p:stCondLst>
                                            <p:cond evt="end" delay="0">
                                              <p:tn val="22"/>
                                            </p:cond>
                                          </p:stCondLst>
                                        </p:cTn>
                                        <p:tgtEl>
                                          <p:spTgt spid="22"/>
                                        </p:tgtEl>
                                        <p:attrNameLst>
                                          <p:attrName>style.visibility</p:attrName>
                                        </p:attrNameLst>
                                      </p:cBhvr>
                                      <p:to>
                                        <p:strVal val="hidden"/>
                                      </p:to>
                                    </p:set>
                                  </p:subTnLst>
                                </p:cTn>
                              </p:par>
                              <p:par>
                                <p:cTn id="25" presetID="2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prstTxWarp prst="textPlain">
              <a:avLst/>
            </a:prstTxWarp>
          </a:bodyPr>
          <a:lstStyle/>
          <a:p>
            <a:r>
              <a:rPr lang="bn-BD" dirty="0" smtClean="0">
                <a:latin typeface="NikoshBAN" pitchFamily="2" charset="0"/>
                <a:cs typeface="NikoshBAN" pitchFamily="2" charset="0"/>
              </a:rPr>
              <a:t> </a:t>
            </a:r>
            <a:r>
              <a:rPr lang="bn-BD"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rPr>
              <a:t>পরিচিতি </a:t>
            </a:r>
            <a:endParaRPr lang="en-US"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9" name="Content Placeholder 8" descr="Untit.jpg"/>
          <p:cNvPicPr>
            <a:picLocks noGrp="1" noChangeAspect="1"/>
          </p:cNvPicPr>
          <p:nvPr>
            <p:ph sz="half" idx="1"/>
          </p:nvPr>
        </p:nvPicPr>
        <p:blipFill>
          <a:blip r:embed="rId2" cstate="print"/>
          <a:stretch>
            <a:fillRect/>
          </a:stretch>
        </p:blipFill>
        <p:spPr>
          <a:xfrm>
            <a:off x="1600200" y="1676400"/>
            <a:ext cx="1505209" cy="1884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04800" y="3733800"/>
            <a:ext cx="3886200" cy="2246769"/>
          </a:xfrm>
          <a:prstGeom prst="rect">
            <a:avLst/>
          </a:prstGeom>
        </p:spPr>
        <p:txBody>
          <a:bodyPr wrap="square">
            <a:spAutoFit/>
          </a:bodyPr>
          <a:lstStyle/>
          <a:p>
            <a:pPr algn="ctr"/>
            <a:r>
              <a:rPr lang="en-US" sz="2400" dirty="0" smtClean="0">
                <a:ln>
                  <a:solidFill>
                    <a:schemeClr val="tx1"/>
                  </a:solidFill>
                  <a:prstDash val="solid"/>
                </a:ln>
                <a:latin typeface="NikoshBAN" pitchFamily="2" charset="0"/>
                <a:cs typeface="NikoshBAN" pitchFamily="2" charset="0"/>
              </a:rPr>
              <a:t> </a:t>
            </a:r>
            <a:r>
              <a:rPr lang="bn-IN" sz="2400" dirty="0" smtClean="0">
                <a:ln>
                  <a:solidFill>
                    <a:schemeClr val="tx1"/>
                  </a:solidFill>
                  <a:prstDash val="solid"/>
                </a:ln>
                <a:latin typeface="NikoshBAN" pitchFamily="2" charset="0"/>
                <a:cs typeface="NikoshBAN" pitchFamily="2" charset="0"/>
              </a:rPr>
              <a:t>সোহেল রানা</a:t>
            </a:r>
            <a:endParaRPr lang="bn-BD" sz="24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কম্পিউটার</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শিক্ষক</a:t>
            </a:r>
            <a:endParaRPr lang="bn-IN" sz="2400" dirty="0" smtClean="0">
              <a:ln>
                <a:solidFill>
                  <a:schemeClr val="tx1"/>
                </a:solidFill>
                <a:prstDash val="solid"/>
              </a:ln>
              <a:latin typeface="NikoshBAN" pitchFamily="2" charset="0"/>
              <a:cs typeface="NikoshBAN" pitchFamily="2" charset="0"/>
            </a:endParaRPr>
          </a:p>
          <a:p>
            <a:pPr algn="ctr"/>
            <a:r>
              <a:rPr lang="en-US" sz="2400" dirty="0" err="1" smtClean="0">
                <a:ln>
                  <a:solidFill>
                    <a:schemeClr val="tx1"/>
                  </a:solidFill>
                  <a:prstDash val="solid"/>
                </a:ln>
                <a:latin typeface="NikoshBAN" pitchFamily="2" charset="0"/>
                <a:cs typeface="NikoshBAN" pitchFamily="2" charset="0"/>
              </a:rPr>
              <a:t>আইসড়া</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উচ্চ</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বিদ্যালয়</a:t>
            </a:r>
            <a:endParaRPr lang="en-US" sz="2400" dirty="0" smtClean="0">
              <a:ln>
                <a:solidFill>
                  <a:schemeClr val="tx1"/>
                </a:solidFill>
                <a:prstDash val="solid"/>
              </a:ln>
              <a:latin typeface="NikoshBAN" pitchFamily="2" charset="0"/>
              <a:cs typeface="NikoshBAN" pitchFamily="2" charset="0"/>
            </a:endParaRPr>
          </a:p>
          <a:p>
            <a:pPr algn="ctr"/>
            <a:r>
              <a:rPr lang="en-US" sz="2400" dirty="0" err="1" smtClean="0">
                <a:ln>
                  <a:solidFill>
                    <a:schemeClr val="tx1"/>
                  </a:solidFill>
                  <a:prstDash val="solid"/>
                </a:ln>
                <a:latin typeface="NikoshBAN" pitchFamily="2" charset="0"/>
                <a:cs typeface="NikoshBAN" pitchFamily="2" charset="0"/>
              </a:rPr>
              <a:t>বাসাইল</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টাঙ্গাইল</a:t>
            </a:r>
            <a:r>
              <a:rPr lang="en-US" sz="2400" dirty="0" smtClean="0">
                <a:ln>
                  <a:solidFill>
                    <a:schemeClr val="tx1"/>
                  </a:solidFill>
                  <a:prstDash val="solid"/>
                </a:ln>
                <a:latin typeface="NikoshBAN" pitchFamily="2" charset="0"/>
                <a:cs typeface="NikoshBAN" pitchFamily="2" charset="0"/>
              </a:rPr>
              <a:t>।</a:t>
            </a:r>
            <a:endParaRPr lang="bn-BD" sz="2400" dirty="0" smtClean="0">
              <a:ln>
                <a:solidFill>
                  <a:schemeClr val="tx1"/>
                </a:solidFill>
                <a:prstDash val="solid"/>
              </a:ln>
              <a:latin typeface="NikoshBAN" pitchFamily="2" charset="0"/>
              <a:cs typeface="NikoshBAN" pitchFamily="2" charset="0"/>
            </a:endParaRPr>
          </a:p>
          <a:p>
            <a:pPr algn="ctr"/>
            <a:r>
              <a:rPr lang="bn-BD" sz="2400" dirty="0" smtClean="0">
                <a:ln>
                  <a:solidFill>
                    <a:schemeClr val="tx1"/>
                  </a:solidFill>
                  <a:prstDash val="solid"/>
                </a:ln>
                <a:latin typeface="NikoshBAN" pitchFamily="2" charset="0"/>
                <a:cs typeface="NikoshBAN" pitchFamily="2" charset="0"/>
              </a:rPr>
              <a:t>মোবাইল নং-০১৭</a:t>
            </a:r>
            <a:r>
              <a:rPr lang="en-US" sz="2400" dirty="0" smtClean="0">
                <a:ln>
                  <a:solidFill>
                    <a:schemeClr val="tx1"/>
                  </a:solidFill>
                  <a:prstDash val="solid"/>
                </a:ln>
                <a:latin typeface="NikoshBAN" pitchFamily="2" charset="0"/>
                <a:cs typeface="NikoshBAN" pitchFamily="2" charset="0"/>
              </a:rPr>
              <a:t>২৪-৩১৩২১৩</a:t>
            </a:r>
            <a:endParaRPr lang="bn-BD" sz="2400" dirty="0" smtClean="0">
              <a:ln>
                <a:solidFill>
                  <a:schemeClr val="tx1"/>
                </a:solidFill>
                <a:prstDash val="solid"/>
              </a:ln>
              <a:latin typeface="NikoshBAN" pitchFamily="2" charset="0"/>
              <a:cs typeface="NikoshBAN" pitchFamily="2" charset="0"/>
            </a:endParaRPr>
          </a:p>
          <a:p>
            <a:pPr algn="ctr"/>
            <a:r>
              <a:rPr lang="en-US" sz="2000" dirty="0" err="1" smtClean="0">
                <a:ln>
                  <a:solidFill>
                    <a:schemeClr val="tx1"/>
                  </a:solidFill>
                  <a:prstDash val="solid"/>
                </a:ln>
                <a:latin typeface="NikoshBAN" pitchFamily="2" charset="0"/>
                <a:cs typeface="NikoshBAN" pitchFamily="2" charset="0"/>
              </a:rPr>
              <a:t>sohel.csee@gmail.com</a:t>
            </a:r>
            <a:endParaRPr lang="en-US" sz="2400" dirty="0" smtClean="0">
              <a:ln>
                <a:solidFill>
                  <a:schemeClr val="tx1"/>
                </a:solidFill>
                <a:prstDash val="solid"/>
              </a:ln>
              <a:latin typeface="NikoshBAN" pitchFamily="2" charset="0"/>
              <a:cs typeface="NikoshBAN" pitchFamily="2" charset="0"/>
            </a:endParaRPr>
          </a:p>
        </p:txBody>
      </p:sp>
      <p:sp>
        <p:nvSpPr>
          <p:cNvPr id="14" name="TextBox 13"/>
          <p:cNvSpPr txBox="1"/>
          <p:nvPr/>
        </p:nvSpPr>
        <p:spPr>
          <a:xfrm>
            <a:off x="4724400" y="4077831"/>
            <a:ext cx="3962400" cy="2308324"/>
          </a:xfrm>
          <a:prstGeom prst="rect">
            <a:avLst/>
          </a:prstGeom>
          <a:noFill/>
        </p:spPr>
        <p:txBody>
          <a:bodyPr wrap="square" rtlCol="0">
            <a:spAutoFit/>
          </a:bodyPr>
          <a:lstStyle/>
          <a:p>
            <a:pPr algn="ctr"/>
            <a:r>
              <a:rPr lang="bn-BD" sz="2400" b="1" dirty="0" smtClean="0">
                <a:latin typeface="NikoshBAN" pitchFamily="2" charset="0"/>
                <a:cs typeface="NikoshBAN" pitchFamily="2" charset="0"/>
              </a:rPr>
              <a:t>বিষয়: তথ্য ও যোগাযোগ প্রযুক্তি</a:t>
            </a:r>
          </a:p>
          <a:p>
            <a:pPr algn="ctr"/>
            <a:r>
              <a:rPr lang="bn-BD" sz="2400" b="1" dirty="0" smtClean="0">
                <a:latin typeface="NikoshBAN" pitchFamily="2" charset="0"/>
                <a:cs typeface="NikoshBAN" pitchFamily="2" charset="0"/>
              </a:rPr>
              <a:t>শ্রেণি  : ষষ্ঠ </a:t>
            </a:r>
          </a:p>
          <a:p>
            <a:pPr algn="ctr"/>
            <a:r>
              <a:rPr lang="bn-BD" sz="2400" b="1" dirty="0" smtClean="0">
                <a:latin typeface="NikoshBAN" pitchFamily="2" charset="0"/>
                <a:cs typeface="NikoshBAN" pitchFamily="2" charset="0"/>
              </a:rPr>
              <a:t>অধ্যায় : চতুর্থ</a:t>
            </a:r>
          </a:p>
          <a:p>
            <a:pPr algn="ctr"/>
            <a:r>
              <a:rPr lang="bn-BD" sz="2400" b="1" dirty="0" smtClean="0">
                <a:latin typeface="NikoshBAN" pitchFamily="2" charset="0"/>
                <a:cs typeface="NikoshBAN" pitchFamily="2" charset="0"/>
              </a:rPr>
              <a:t>পাঠ    : ১ </a:t>
            </a:r>
            <a:r>
              <a:rPr lang="en-US" sz="2400" b="1" dirty="0" smtClean="0">
                <a:latin typeface="NikoshBAN" pitchFamily="2" charset="0"/>
                <a:cs typeface="NikoshBAN" pitchFamily="2" charset="0"/>
              </a:rPr>
              <a:t>(</a:t>
            </a:r>
            <a:r>
              <a:rPr lang="bn-BD" sz="2400" b="1" dirty="0" smtClean="0">
                <a:latin typeface="NikoshBAN" pitchFamily="2" charset="0"/>
                <a:cs typeface="NikoshBAN" pitchFamily="2" charset="0"/>
              </a:rPr>
              <a:t>ওয়ার্ড</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প্রসেসর)</a:t>
            </a:r>
          </a:p>
          <a:p>
            <a:pPr algn="ctr"/>
            <a:r>
              <a:rPr lang="bn-BD" sz="2400" b="1" dirty="0" smtClean="0">
                <a:latin typeface="NikoshBAN" pitchFamily="2" charset="0"/>
                <a:cs typeface="NikoshBAN" pitchFamily="2" charset="0"/>
              </a:rPr>
              <a:t>সময়   : </a:t>
            </a:r>
            <a:r>
              <a:rPr lang="en-US" sz="2400" b="1" dirty="0" smtClean="0">
                <a:latin typeface="NikoshBAN" pitchFamily="2" charset="0"/>
                <a:cs typeface="NikoshBAN" pitchFamily="2" charset="0"/>
              </a:rPr>
              <a:t> ৪</a:t>
            </a:r>
            <a:r>
              <a:rPr lang="bn-BD" sz="2400" b="1" dirty="0" smtClean="0">
                <a:latin typeface="NikoshBAN" pitchFamily="2" charset="0"/>
                <a:cs typeface="NikoshBAN" pitchFamily="2" charset="0"/>
              </a:rPr>
              <a:t>০ মিনিট</a:t>
            </a:r>
            <a:endParaRPr lang="en-US" sz="2400" b="1" dirty="0">
              <a:latin typeface="NikoshBAN" pitchFamily="2" charset="0"/>
              <a:cs typeface="NikoshBAN" pitchFamily="2" charset="0"/>
            </a:endParaRPr>
          </a:p>
        </p:txBody>
      </p:sp>
      <p:cxnSp>
        <p:nvCxnSpPr>
          <p:cNvPr id="17" name="Straight Connector 16"/>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l="5357" t="6619" r="9269" b="4374"/>
          <a:stretch/>
        </p:blipFill>
        <p:spPr>
          <a:xfrm>
            <a:off x="5410200" y="1752600"/>
            <a:ext cx="1600200" cy="192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200400"/>
            <a:ext cx="8382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3600" dirty="0" smtClean="0">
                <a:latin typeface="NikoshBAN" pitchFamily="2" charset="0"/>
                <a:cs typeface="NikoshBAN" pitchFamily="2" charset="0"/>
              </a:rPr>
              <a:t>ওয়ার্ডপ্রসেসর এবং টাইপরাইটারের মধ্যে কোনটিতে  লেখা অধিকতর সুবিধাজনক যুক্তি দেখাও।</a:t>
            </a:r>
            <a:endParaRPr lang="en-US" sz="3600" dirty="0">
              <a:latin typeface="NikoshBAN" pitchFamily="2" charset="0"/>
              <a:cs typeface="NikoshBAN" pitchFamily="2" charset="0"/>
            </a:endParaRPr>
          </a:p>
        </p:txBody>
      </p:sp>
      <p:sp>
        <p:nvSpPr>
          <p:cNvPr id="4" name="Rectangle 3"/>
          <p:cNvSpPr/>
          <p:nvPr/>
        </p:nvSpPr>
        <p:spPr>
          <a:xfrm>
            <a:off x="2895600" y="1524000"/>
            <a:ext cx="2829621"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bn-BD" sz="4800" dirty="0" smtClean="0">
                <a:latin typeface="NikoshBAN" pitchFamily="2" charset="0"/>
                <a:cs typeface="NikoshBAN" pitchFamily="2" charset="0"/>
              </a:rPr>
              <a:t>দলগত কাজ</a:t>
            </a:r>
            <a:endParaRPr lang="en-US" sz="48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4495800" cy="685800"/>
          </a:xfrm>
        </p:spPr>
        <p:txBody>
          <a:bodyPr>
            <a:prstTxWarp prst="textPlain">
              <a:avLst/>
            </a:prstTxWarp>
            <a:normAutofit/>
          </a:bodyPr>
          <a:lstStyle/>
          <a:p>
            <a:r>
              <a:rPr lang="bn-BD" sz="3600" dirty="0" smtClean="0">
                <a:solidFill>
                  <a:srgbClr val="0000CC"/>
                </a:solidFill>
                <a:latin typeface="NikoshBAN" pitchFamily="2" charset="0"/>
                <a:cs typeface="NikoshBAN" pitchFamily="2" charset="0"/>
              </a:rPr>
              <a:t>মূল্যায়ন</a:t>
            </a:r>
            <a:endParaRPr lang="en-US" sz="3600" dirty="0">
              <a:solidFill>
                <a:srgbClr val="0000CC"/>
              </a:solidFill>
              <a:latin typeface="NikoshBAN" pitchFamily="2" charset="0"/>
              <a:cs typeface="NikoshBAN" pitchFamily="2" charset="0"/>
            </a:endParaRPr>
          </a:p>
        </p:txBody>
      </p:sp>
      <p:sp>
        <p:nvSpPr>
          <p:cNvPr id="3" name="Content Placeholder 2"/>
          <p:cNvSpPr>
            <a:spLocks noGrp="1"/>
          </p:cNvSpPr>
          <p:nvPr>
            <p:ph idx="1"/>
          </p:nvPr>
        </p:nvSpPr>
        <p:spPr>
          <a:xfrm>
            <a:off x="730607" y="1905000"/>
            <a:ext cx="6813193" cy="471643"/>
          </a:xfrm>
        </p:spPr>
        <p:txBody>
          <a:bodyPr>
            <a:noAutofit/>
          </a:bodyPr>
          <a:lstStyle/>
          <a:p>
            <a:pPr>
              <a:buNone/>
            </a:pPr>
            <a:r>
              <a:rPr lang="bn-BD" b="1" dirty="0" smtClean="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5" name="Oval 4"/>
          <p:cNvSpPr/>
          <p:nvPr/>
        </p:nvSpPr>
        <p:spPr>
          <a:xfrm>
            <a:off x="914400"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6" name="Oval 5"/>
          <p:cNvSpPr/>
          <p:nvPr/>
        </p:nvSpPr>
        <p:spPr>
          <a:xfrm>
            <a:off x="914400"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7" name="Oval 6"/>
          <p:cNvSpPr/>
          <p:nvPr/>
        </p:nvSpPr>
        <p:spPr>
          <a:xfrm>
            <a:off x="4083408"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8" name="Oval 7"/>
          <p:cNvSpPr/>
          <p:nvPr/>
        </p:nvSpPr>
        <p:spPr>
          <a:xfrm>
            <a:off x="4083408"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9" name="TextBox 8"/>
          <p:cNvSpPr txBox="1"/>
          <p:nvPr/>
        </p:nvSpPr>
        <p:spPr>
          <a:xfrm>
            <a:off x="1416408" y="2743200"/>
            <a:ext cx="2698392" cy="400110"/>
          </a:xfrm>
          <a:prstGeom prst="rect">
            <a:avLst/>
          </a:prstGeom>
          <a:noFill/>
        </p:spPr>
        <p:txBody>
          <a:bodyPr wrap="square" rtlCol="0">
            <a:spAutoFit/>
          </a:bodyPr>
          <a:lstStyle/>
          <a:p>
            <a:r>
              <a:rPr lang="bn-BD" sz="2000" dirty="0" smtClean="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0" name="TextBox 9"/>
          <p:cNvSpPr txBox="1"/>
          <p:nvPr/>
        </p:nvSpPr>
        <p:spPr>
          <a:xfrm>
            <a:off x="1492608" y="3200400"/>
            <a:ext cx="2393592" cy="400110"/>
          </a:xfrm>
          <a:prstGeom prst="rect">
            <a:avLst/>
          </a:prstGeom>
          <a:noFill/>
        </p:spPr>
        <p:txBody>
          <a:bodyPr wrap="square" rtlCol="0">
            <a:spAutoFit/>
          </a:bodyPr>
          <a:lstStyle/>
          <a:p>
            <a:r>
              <a:rPr lang="bn-BD" sz="2000" dirty="0" smtClean="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1" name="TextBox 10"/>
          <p:cNvSpPr txBox="1"/>
          <p:nvPr/>
        </p:nvSpPr>
        <p:spPr>
          <a:xfrm>
            <a:off x="4616808" y="2754868"/>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 ফারফেক্ট</a:t>
            </a:r>
            <a:endParaRPr lang="en-US" sz="2000" dirty="0">
              <a:latin typeface="NikoshBAN" pitchFamily="2" charset="0"/>
              <a:cs typeface="NikoshBAN" pitchFamily="2" charset="0"/>
            </a:endParaRPr>
          </a:p>
        </p:txBody>
      </p:sp>
      <p:sp>
        <p:nvSpPr>
          <p:cNvPr id="12" name="TextBox 11"/>
          <p:cNvSpPr txBox="1"/>
          <p:nvPr/>
        </p:nvSpPr>
        <p:spPr>
          <a:xfrm>
            <a:off x="4540608" y="3276600"/>
            <a:ext cx="14478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ওয়ার্ডপ্রসেসর</a:t>
            </a:r>
            <a:endParaRPr lang="en-US" sz="2000" dirty="0">
              <a:latin typeface="NikoshBAN" pitchFamily="2" charset="0"/>
              <a:cs typeface="NikoshBAN" pitchFamily="2" charset="0"/>
            </a:endParaRPr>
          </a:p>
        </p:txBody>
      </p:sp>
      <p:sp>
        <p:nvSpPr>
          <p:cNvPr id="13" name="Oval 12"/>
          <p:cNvSpPr/>
          <p:nvPr/>
        </p:nvSpPr>
        <p:spPr>
          <a:xfrm>
            <a:off x="6674208" y="266700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34" name="5-Point Star 33"/>
          <p:cNvSpPr/>
          <p:nvPr/>
        </p:nvSpPr>
        <p:spPr>
          <a:xfrm>
            <a:off x="1066800"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Content Placeholder 2"/>
          <p:cNvSpPr txBox="1">
            <a:spLocks/>
          </p:cNvSpPr>
          <p:nvPr/>
        </p:nvSpPr>
        <p:spPr>
          <a:xfrm>
            <a:off x="762000"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smtClean="0">
                <a:latin typeface="NikoshBAN" pitchFamily="2" charset="0"/>
                <a:cs typeface="NikoshBAN" pitchFamily="2" charset="0"/>
              </a:rPr>
              <a:t>২</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smtClean="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6" name="Oval 15"/>
          <p:cNvSpPr/>
          <p:nvPr/>
        </p:nvSpPr>
        <p:spPr>
          <a:xfrm>
            <a:off x="914400"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17" name="Oval 16"/>
          <p:cNvSpPr/>
          <p:nvPr/>
        </p:nvSpPr>
        <p:spPr>
          <a:xfrm>
            <a:off x="990600"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খ</a:t>
            </a:r>
            <a:endParaRPr lang="en-US" dirty="0">
              <a:latin typeface="NikoshBAN" pitchFamily="2" charset="0"/>
              <a:cs typeface="NikoshBAN" pitchFamily="2" charset="0"/>
            </a:endParaRPr>
          </a:p>
        </p:txBody>
      </p:sp>
      <p:sp>
        <p:nvSpPr>
          <p:cNvPr id="18" name="Oval 17"/>
          <p:cNvSpPr/>
          <p:nvPr/>
        </p:nvSpPr>
        <p:spPr>
          <a:xfrm>
            <a:off x="4114800"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গ</a:t>
            </a:r>
            <a:endParaRPr lang="en-US" dirty="0">
              <a:latin typeface="NikoshBAN" pitchFamily="2" charset="0"/>
              <a:cs typeface="NikoshBAN" pitchFamily="2" charset="0"/>
            </a:endParaRPr>
          </a:p>
        </p:txBody>
      </p:sp>
      <p:sp>
        <p:nvSpPr>
          <p:cNvPr id="19" name="Oval 18"/>
          <p:cNvSpPr/>
          <p:nvPr/>
        </p:nvSpPr>
        <p:spPr>
          <a:xfrm>
            <a:off x="4114800"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ঘ</a:t>
            </a:r>
            <a:endParaRPr lang="en-US" dirty="0">
              <a:latin typeface="NikoshBAN" pitchFamily="2" charset="0"/>
              <a:cs typeface="NikoshBAN" pitchFamily="2" charset="0"/>
            </a:endParaRPr>
          </a:p>
        </p:txBody>
      </p:sp>
      <p:sp>
        <p:nvSpPr>
          <p:cNvPr id="20" name="TextBox 19"/>
          <p:cNvSpPr txBox="1"/>
          <p:nvPr/>
        </p:nvSpPr>
        <p:spPr>
          <a:xfrm>
            <a:off x="1447800" y="4800600"/>
            <a:ext cx="2514600" cy="369332"/>
          </a:xfrm>
          <a:prstGeom prst="rect">
            <a:avLst/>
          </a:prstGeom>
          <a:noFill/>
        </p:spPr>
        <p:txBody>
          <a:bodyPr wrap="square" rtlCol="0">
            <a:spAutoFit/>
          </a:bodyPr>
          <a:lstStyle/>
          <a:p>
            <a:r>
              <a:rPr lang="bn-BD" dirty="0" smtClean="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1" name="TextBox 20"/>
          <p:cNvSpPr txBox="1"/>
          <p:nvPr/>
        </p:nvSpPr>
        <p:spPr>
          <a:xfrm>
            <a:off x="1524000" y="5257800"/>
            <a:ext cx="2209800" cy="369332"/>
          </a:xfrm>
          <a:prstGeom prst="rect">
            <a:avLst/>
          </a:prstGeom>
          <a:noFill/>
        </p:spPr>
        <p:txBody>
          <a:bodyPr wrap="square" rtlCol="0">
            <a:spAutoFit/>
          </a:bodyPr>
          <a:lstStyle/>
          <a:p>
            <a:r>
              <a:rPr lang="bn-BD" dirty="0" smtClean="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2" name="TextBox 21"/>
          <p:cNvSpPr txBox="1"/>
          <p:nvPr/>
        </p:nvSpPr>
        <p:spPr>
          <a:xfrm>
            <a:off x="4648200" y="5272245"/>
            <a:ext cx="1981200" cy="369332"/>
          </a:xfrm>
          <a:prstGeom prst="rect">
            <a:avLst/>
          </a:prstGeom>
          <a:noFill/>
        </p:spPr>
        <p:txBody>
          <a:bodyPr wrap="square" rtlCol="0">
            <a:spAutoFit/>
          </a:bodyPr>
          <a:lstStyle/>
          <a:p>
            <a:r>
              <a:rPr lang="bn-BD" dirty="0" smtClean="0">
                <a:latin typeface="NikoshBAN" pitchFamily="2" charset="0"/>
                <a:cs typeface="NikoshBAN" pitchFamily="2" charset="0"/>
              </a:rPr>
              <a:t>শব্দ প্রক্রিয়াকরণ</a:t>
            </a:r>
            <a:endParaRPr lang="en-US" dirty="0" smtClean="0">
              <a:latin typeface="NikoshBAN" pitchFamily="2" charset="0"/>
              <a:cs typeface="NikoshBAN" pitchFamily="2" charset="0"/>
            </a:endParaRPr>
          </a:p>
        </p:txBody>
      </p:sp>
      <p:sp>
        <p:nvSpPr>
          <p:cNvPr id="23" name="TextBox 22"/>
          <p:cNvSpPr txBox="1"/>
          <p:nvPr/>
        </p:nvSpPr>
        <p:spPr>
          <a:xfrm>
            <a:off x="4724400" y="4815044"/>
            <a:ext cx="1752600" cy="381000"/>
          </a:xfrm>
          <a:prstGeom prst="rect">
            <a:avLst/>
          </a:prstGeom>
          <a:noFill/>
        </p:spPr>
        <p:txBody>
          <a:bodyPr wrap="square" rtlCol="0">
            <a:spAutoFit/>
          </a:bodyPr>
          <a:lstStyle/>
          <a:p>
            <a:r>
              <a:rPr lang="bn-BD" dirty="0" smtClean="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4" name="5-Point Star 23"/>
          <p:cNvSpPr/>
          <p:nvPr/>
        </p:nvSpPr>
        <p:spPr>
          <a:xfrm>
            <a:off x="4191000"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8000"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সঠিক উত্তর </a:t>
            </a:r>
            <a:endParaRPr lang="en-US" dirty="0">
              <a:latin typeface="NikoshBAN" pitchFamily="2" charset="0"/>
              <a:cs typeface="NikoshBAN" pitchFamily="2" charset="0"/>
            </a:endParaRPr>
          </a:p>
        </p:txBody>
      </p:sp>
      <p:sp>
        <p:nvSpPr>
          <p:cNvPr id="26" name="Rectangle 25"/>
          <p:cNvSpPr/>
          <p:nvPr/>
        </p:nvSpPr>
        <p:spPr>
          <a:xfrm>
            <a:off x="381000" y="3733800"/>
            <a:ext cx="8382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3" presetClass="entr" presetSubtype="16" repeatCount="indefinite" fill="hold" grpId="0" nodeType="clickEffect">
                                  <p:stCondLst>
                                    <p:cond delay="0"/>
                                  </p:stCondLst>
                                  <p:endCondLst>
                                    <p:cond evt="onNext" delay="0">
                                      <p:tgtEl>
                                        <p:sldTgt/>
                                      </p:tgtEl>
                                    </p:cond>
                                  </p:end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23" presetClass="entr" presetSubtype="16" repeatCount="indefinite" fill="hold" grpId="0" nodeType="clickEffect">
                                  <p:stCondLst>
                                    <p:cond delay="0"/>
                                  </p:stCondLst>
                                  <p:endCondLst>
                                    <p:cond evt="onNext" delay="0">
                                      <p:tgtEl>
                                        <p:sldTgt/>
                                      </p:tgtEl>
                                    </p:cond>
                                  </p:end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25"/>
                  </p:tgtEl>
                </p:cond>
              </p:nextCondLst>
            </p:seq>
          </p:childTnLst>
        </p:cTn>
      </p:par>
    </p:tnLst>
    <p:bldLst>
      <p:bldP spid="34" grpId="0" animBg="1"/>
      <p:bldP spid="2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705600" cy="1143000"/>
          </a:xfrm>
        </p:spPr>
        <p:style>
          <a:lnRef idx="1">
            <a:schemeClr val="accent4"/>
          </a:lnRef>
          <a:fillRef idx="2">
            <a:schemeClr val="accent4"/>
          </a:fillRef>
          <a:effectRef idx="1">
            <a:schemeClr val="accent4"/>
          </a:effectRef>
          <a:fontRef idx="minor">
            <a:schemeClr val="dk1"/>
          </a:fontRef>
        </p:style>
        <p:txBody>
          <a:bodyPr>
            <a:prstTxWarp prst="textPlain">
              <a:avLst/>
            </a:prstTxWarp>
          </a:bodyPr>
          <a:lstStyle/>
          <a:p>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5" name="Rectangle 4"/>
          <p:cNvSpPr/>
          <p:nvPr/>
        </p:nvSpPr>
        <p:spPr>
          <a:xfrm>
            <a:off x="381000" y="2819400"/>
            <a:ext cx="7848600" cy="781752"/>
          </a:xfrm>
          <a:prstGeom prst="rect">
            <a:avLst/>
          </a:prstGeom>
        </p:spPr>
        <p:style>
          <a:lnRef idx="1">
            <a:schemeClr val="accent5"/>
          </a:lnRef>
          <a:fillRef idx="2">
            <a:schemeClr val="accent5"/>
          </a:fillRef>
          <a:effectRef idx="1">
            <a:schemeClr val="accent5"/>
          </a:effectRef>
          <a:fontRef idx="minor">
            <a:schemeClr val="dk1"/>
          </a:fontRef>
        </p:style>
        <p:txBody>
          <a:bodyPr wrap="square" anchor="ctr">
            <a:spAutoFit/>
          </a:bodyPr>
          <a:lstStyle/>
          <a:p>
            <a:pPr>
              <a:lnSpc>
                <a:spcPct val="80000"/>
              </a:lnSpc>
              <a:buNone/>
            </a:pPr>
            <a:endParaRPr lang="bn-IN" sz="2800" dirty="0" smtClean="0">
              <a:latin typeface="NikoshBAN" pitchFamily="2" charset="0"/>
              <a:cs typeface="NikoshBAN" pitchFamily="2" charset="0"/>
            </a:endParaRPr>
          </a:p>
          <a:p>
            <a:pPr>
              <a:lnSpc>
                <a:spcPct val="80000"/>
              </a:lnSpc>
              <a:buNone/>
            </a:pPr>
            <a:r>
              <a:rPr lang="bn-BD" sz="2800" dirty="0" smtClean="0">
                <a:latin typeface="NikoshBAN" pitchFamily="2" charset="0"/>
                <a:cs typeface="NikoshBAN" pitchFamily="2" charset="0"/>
              </a:rPr>
              <a:t>১।ওয়ার্ড প্রসেসর ও টাইপরাইটারের মধ্যে পার্থক্য লিখ।</a:t>
            </a: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990600" y="381000"/>
            <a:ext cx="7543800" cy="5943600"/>
          </a:xfrm>
          <a:custGeom>
            <a:avLst/>
            <a:gdLst>
              <a:gd name="connsiteX0" fmla="*/ 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0 w 8305800"/>
              <a:gd name="connsiteY4" fmla="*/ 0 h 6019800"/>
              <a:gd name="connsiteX0" fmla="*/ 22860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228600 w 8305800"/>
              <a:gd name="connsiteY4" fmla="*/ 0 h 6019800"/>
              <a:gd name="connsiteX0" fmla="*/ 685800 w 8305800"/>
              <a:gd name="connsiteY0" fmla="*/ 457200 h 6019800"/>
              <a:gd name="connsiteX1" fmla="*/ 8305800 w 8305800"/>
              <a:gd name="connsiteY1" fmla="*/ 0 h 6019800"/>
              <a:gd name="connsiteX2" fmla="*/ 8305800 w 8305800"/>
              <a:gd name="connsiteY2" fmla="*/ 6019800 h 6019800"/>
              <a:gd name="connsiteX3" fmla="*/ 0 w 8305800"/>
              <a:gd name="connsiteY3" fmla="*/ 6019800 h 6019800"/>
              <a:gd name="connsiteX4" fmla="*/ 685800 w 8305800"/>
              <a:gd name="connsiteY4" fmla="*/ 457200 h 6019800"/>
              <a:gd name="connsiteX0" fmla="*/ 990600 w 8305800"/>
              <a:gd name="connsiteY0" fmla="*/ 914400 h 6019800"/>
              <a:gd name="connsiteX1" fmla="*/ 8305800 w 8305800"/>
              <a:gd name="connsiteY1" fmla="*/ 0 h 6019800"/>
              <a:gd name="connsiteX2" fmla="*/ 8305800 w 8305800"/>
              <a:gd name="connsiteY2" fmla="*/ 6019800 h 6019800"/>
              <a:gd name="connsiteX3" fmla="*/ 0 w 8305800"/>
              <a:gd name="connsiteY3" fmla="*/ 6019800 h 6019800"/>
              <a:gd name="connsiteX4" fmla="*/ 990600 w 8305800"/>
              <a:gd name="connsiteY4" fmla="*/ 914400 h 60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6019800">
                <a:moveTo>
                  <a:pt x="990600" y="914400"/>
                </a:moveTo>
                <a:lnTo>
                  <a:pt x="8305800" y="0"/>
                </a:lnTo>
                <a:lnTo>
                  <a:pt x="8305800" y="6019800"/>
                </a:lnTo>
                <a:lnTo>
                  <a:pt x="0" y="6019800"/>
                </a:lnTo>
                <a:lnTo>
                  <a:pt x="990600" y="914400"/>
                </a:lnTo>
                <a:close/>
              </a:path>
            </a:pathLst>
          </a:custGeom>
          <a:solidFill>
            <a:schemeClr val="bg1"/>
          </a:solid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fld id="{092D526A-0068-4395-B3A7-78E6BA1B3062}" type="slidenum">
              <a:rPr lang="en-US" sz="1800" smtClean="0">
                <a:solidFill>
                  <a:srgbClr val="C00000"/>
                </a:solidFill>
              </a:rPr>
              <a:pPr/>
              <a:t>23</a:t>
            </a:fld>
            <a:endParaRPr lang="en-US" sz="1800" dirty="0">
              <a:solidFill>
                <a:srgbClr val="C00000"/>
              </a:solidFill>
            </a:endParaRPr>
          </a:p>
        </p:txBody>
      </p:sp>
      <p:pic>
        <p:nvPicPr>
          <p:cNvPr id="2050" name="Picture 2" descr="C:\Users\SMART\Desktop\munni\Bappea23201102171297919606_goodbye.gif"/>
          <p:cNvPicPr>
            <a:picLocks noChangeAspect="1" noChangeArrowheads="1" noCrop="1"/>
          </p:cNvPicPr>
          <p:nvPr/>
        </p:nvPicPr>
        <p:blipFill>
          <a:blip r:embed="rId4" cstate="print"/>
          <a:srcRect/>
          <a:stretch>
            <a:fillRect/>
          </a:stretch>
        </p:blipFill>
        <p:spPr bwMode="auto">
          <a:xfrm>
            <a:off x="1524000" y="1447800"/>
            <a:ext cx="5981700" cy="5046077"/>
          </a:xfrm>
          <a:prstGeom prst="ellipse">
            <a:avLst/>
          </a:prstGeom>
          <a:ln>
            <a:noFill/>
          </a:ln>
          <a:effectLst>
            <a:softEdge rad="112500"/>
          </a:effectLst>
        </p:spPr>
      </p:pic>
      <p:sp>
        <p:nvSpPr>
          <p:cNvPr id="7" name="TextBox 6"/>
          <p:cNvSpPr txBox="1"/>
          <p:nvPr/>
        </p:nvSpPr>
        <p:spPr>
          <a:xfrm>
            <a:off x="1600200" y="335340"/>
            <a:ext cx="6096000" cy="1569660"/>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96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spd="med">
    <p:wedge/>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0" s="12549" l="25098"/>
                                      </p:by>
                                    </p:animClr>
                                    <p:animClr clrSpc="hsl" dir="cw">
                                      <p:cBhvr>
                                        <p:cTn id="7" dur="500" fill="hold"/>
                                        <p:tgtEl>
                                          <p:spTgt spid="2050"/>
                                        </p:tgtEl>
                                        <p:attrNameLst>
                                          <p:attrName>fillcolor</p:attrName>
                                        </p:attrNameLst>
                                      </p:cBhvr>
                                      <p:by>
                                        <p:hsl h="0" s="12549" l="25098"/>
                                      </p:by>
                                    </p:animClr>
                                    <p:animClr clrSpc="hsl" dir="cw">
                                      <p:cBhvr>
                                        <p:cTn id="8" dur="500" fill="hold"/>
                                        <p:tgtEl>
                                          <p:spTgt spid="2050"/>
                                        </p:tgtEl>
                                        <p:attrNameLst>
                                          <p:attrName>stroke.color</p:attrName>
                                        </p:attrNameLst>
                                      </p:cBhvr>
                                      <p:by>
                                        <p:hsl h="0" s="12549" l="25098"/>
                                      </p:by>
                                    </p:animClr>
                                    <p:set>
                                      <p:cBhvr>
                                        <p:cTn id="9" dur="500"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sil.jpg"/>
          <p:cNvPicPr>
            <a:picLocks noChangeAspect="1"/>
          </p:cNvPicPr>
          <p:nvPr/>
        </p:nvPicPr>
        <p:blipFill>
          <a:blip r:embed="rId3" cstate="print"/>
          <a:stretch>
            <a:fillRect/>
          </a:stretch>
        </p:blipFill>
        <p:spPr>
          <a:xfrm>
            <a:off x="4724400" y="2438399"/>
            <a:ext cx="3886200" cy="2841263"/>
          </a:xfrm>
          <a:prstGeom prst="rect">
            <a:avLst/>
          </a:prstGeom>
          <a:ln w="88900" cap="sq" cmpd="thickThin">
            <a:solidFill>
              <a:srgbClr val="C00000"/>
            </a:solidFill>
            <a:prstDash val="solid"/>
            <a:miter lim="800000"/>
          </a:ln>
          <a:effectLst>
            <a:innerShdw blurRad="76200">
              <a:srgbClr val="000000"/>
            </a:innerShdw>
          </a:effectLst>
        </p:spPr>
      </p:pic>
      <p:pic>
        <p:nvPicPr>
          <p:cNvPr id="5" name="Picture 4" descr="12.jpg"/>
          <p:cNvPicPr>
            <a:picLocks noChangeAspect="1"/>
          </p:cNvPicPr>
          <p:nvPr/>
        </p:nvPicPr>
        <p:blipFill>
          <a:blip r:embed="rId4" cstate="print"/>
          <a:stretch>
            <a:fillRect/>
          </a:stretch>
        </p:blipFill>
        <p:spPr>
          <a:xfrm>
            <a:off x="533400" y="2438400"/>
            <a:ext cx="3810000" cy="2819400"/>
          </a:xfrm>
          <a:prstGeom prst="rect">
            <a:avLst/>
          </a:prstGeom>
          <a:ln w="88900" cap="sq" cmpd="thickThin">
            <a:solidFill>
              <a:srgbClr val="C00000"/>
            </a:solidFill>
            <a:prstDash val="solid"/>
            <a:miter lim="800000"/>
          </a:ln>
          <a:effectLst>
            <a:innerShdw blurRad="76200">
              <a:srgbClr val="000000"/>
            </a:innerShdw>
          </a:effectLst>
        </p:spPr>
      </p:pic>
      <p:sp>
        <p:nvSpPr>
          <p:cNvPr id="6" name="TextBox 5"/>
          <p:cNvSpPr txBox="1"/>
          <p:nvPr/>
        </p:nvSpPr>
        <p:spPr>
          <a:xfrm>
            <a:off x="1371600" y="838200"/>
            <a:ext cx="7315200" cy="707886"/>
          </a:xfrm>
          <a:prstGeom prst="rect">
            <a:avLst/>
          </a:prstGeom>
          <a:noFill/>
        </p:spPr>
        <p:txBody>
          <a:bodyPr wrap="square" rtlCol="0">
            <a:spAutoFit/>
          </a:bodyPr>
          <a:lstStyle/>
          <a:p>
            <a:r>
              <a:rPr lang="bn-BD" sz="4000" b="1" dirty="0" smtClean="0">
                <a:latin typeface="NikoshBAN"/>
                <a:cs typeface="NikoshBAN" pitchFamily="2" charset="0"/>
              </a:rPr>
              <a:t>চিত্রটিতে আমরা কী দেখতে পাচ্ছি?</a:t>
            </a:r>
            <a:endParaRPr lang="en-US" sz="4000" b="1" dirty="0">
              <a:latin typeface="NikoshBAN"/>
              <a:cs typeface="NikoshBAN" pitchFamily="2" charset="0"/>
            </a:endParaRPr>
          </a:p>
        </p:txBody>
      </p:sp>
      <p:sp>
        <p:nvSpPr>
          <p:cNvPr id="8" name="TextBox 7"/>
          <p:cNvSpPr txBox="1"/>
          <p:nvPr/>
        </p:nvSpPr>
        <p:spPr>
          <a:xfrm>
            <a:off x="1447800" y="5496580"/>
            <a:ext cx="2514600" cy="523220"/>
          </a:xfrm>
          <a:prstGeom prst="rect">
            <a:avLst/>
          </a:prstGeom>
          <a:noFill/>
        </p:spPr>
        <p:txBody>
          <a:bodyPr wrap="square" rtlCol="0">
            <a:spAutoFit/>
          </a:bodyPr>
          <a:lstStyle/>
          <a:p>
            <a:r>
              <a:rPr lang="bn-BD" sz="2800" b="1" dirty="0" smtClean="0">
                <a:latin typeface="NikoshBAN" pitchFamily="2" charset="0"/>
                <a:cs typeface="NikoshBAN" pitchFamily="2" charset="0"/>
              </a:rPr>
              <a:t>খাতা, কলম</a:t>
            </a:r>
            <a:endParaRPr lang="en-US" sz="2800" b="1" dirty="0">
              <a:latin typeface="NikoshBAN" pitchFamily="2" charset="0"/>
              <a:cs typeface="NikoshBAN" pitchFamily="2" charset="0"/>
            </a:endParaRPr>
          </a:p>
        </p:txBody>
      </p:sp>
      <p:sp>
        <p:nvSpPr>
          <p:cNvPr id="9" name="TextBox 8"/>
          <p:cNvSpPr txBox="1"/>
          <p:nvPr/>
        </p:nvSpPr>
        <p:spPr>
          <a:xfrm>
            <a:off x="4953000" y="5562600"/>
            <a:ext cx="3352800" cy="523220"/>
          </a:xfrm>
          <a:prstGeom prst="rect">
            <a:avLst/>
          </a:prstGeom>
          <a:noFill/>
        </p:spPr>
        <p:txBody>
          <a:bodyPr wrap="square" rtlCol="0">
            <a:spAutoFit/>
          </a:bodyPr>
          <a:lstStyle/>
          <a:p>
            <a:r>
              <a:rPr lang="bn-BD" sz="2800" b="1" dirty="0" smtClean="0">
                <a:latin typeface="NikoshBAN" pitchFamily="2" charset="0"/>
                <a:cs typeface="NikoshBAN" pitchFamily="2" charset="0"/>
              </a:rPr>
              <a:t>খাতার পৃষ্ঠা, পেন্সিল</a:t>
            </a:r>
            <a:endParaRPr lang="en-US" sz="2800" b="1"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00" t="1600" r="22200" b="1400"/>
          <a:stretch/>
        </p:blipFill>
        <p:spPr>
          <a:xfrm>
            <a:off x="5069245" y="1600200"/>
            <a:ext cx="2633849" cy="33528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257300" y="4953000"/>
            <a:ext cx="3552140" cy="461665"/>
          </a:xfrm>
          <a:prstGeom prst="rect">
            <a:avLst/>
          </a:prstGeom>
          <a:noFill/>
        </p:spPr>
        <p:txBody>
          <a:bodyPr wrap="square" rtlCol="0">
            <a:spAutoFit/>
          </a:bodyPr>
          <a:lstStyle/>
          <a:p>
            <a:pPr algn="ctr"/>
            <a:r>
              <a:rPr lang="en-US" sz="2400"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মাইক্রোসফ্ট</a:t>
            </a:r>
            <a:r>
              <a:rPr lang="en-US" sz="24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2400"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অফিস</a:t>
            </a:r>
            <a:r>
              <a:rPr lang="en-US" sz="24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২০০৭</a:t>
            </a:r>
            <a:endParaRPr lang="en-US" sz="2400"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0" name="TextBox 9"/>
          <p:cNvSpPr txBox="1"/>
          <p:nvPr/>
        </p:nvSpPr>
        <p:spPr>
          <a:xfrm>
            <a:off x="5029200" y="990600"/>
            <a:ext cx="2713940" cy="461665"/>
          </a:xfrm>
          <a:prstGeom prst="rect">
            <a:avLst/>
          </a:prstGeom>
          <a:noFill/>
        </p:spPr>
        <p:txBody>
          <a:bodyPr wrap="square" rtlCol="0">
            <a:spAutoFit/>
          </a:bodyPr>
          <a:lstStyle/>
          <a:p>
            <a:pPr algn="ctr"/>
            <a:r>
              <a:rPr lang="bn-BD"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মাইক্রোসফট ওয়ার্ড </a:t>
            </a:r>
            <a:endPar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cstate="print"/>
          <a:stretch>
            <a:fillRect/>
          </a:stretch>
        </p:blipFill>
        <p:spPr>
          <a:xfrm>
            <a:off x="1395070" y="1592826"/>
            <a:ext cx="3276600" cy="3276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10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p:cNvGrpSpPr/>
          <p:nvPr/>
        </p:nvGrpSpPr>
        <p:grpSpPr>
          <a:xfrm>
            <a:off x="2057400" y="1926600"/>
            <a:ext cx="1143000" cy="516263"/>
            <a:chOff x="2057400" y="1926600"/>
            <a:chExt cx="1143000" cy="516263"/>
          </a:xfrm>
        </p:grpSpPr>
        <p:sp>
          <p:nvSpPr>
            <p:cNvPr id="7" name="Right Arrow 6"/>
            <p:cNvSpPr/>
            <p:nvPr/>
          </p:nvSpPr>
          <p:spPr>
            <a:xfrm>
              <a:off x="2057400" y="1926600"/>
              <a:ext cx="1143000" cy="511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a:off x="2109354" y="1981198"/>
              <a:ext cx="1030888" cy="46166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ইনপুট</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1905000" y="4038600"/>
            <a:ext cx="1371600" cy="861006"/>
            <a:chOff x="2489756" y="3779991"/>
            <a:chExt cx="2800836" cy="2122437"/>
          </a:xfrm>
        </p:grpSpPr>
        <p:sp>
          <p:nvSpPr>
            <p:cNvPr id="10" name="Right Arrow 9"/>
            <p:cNvSpPr/>
            <p:nvPr/>
          </p:nvSpPr>
          <p:spPr>
            <a:xfrm flipH="1">
              <a:off x="2489756" y="3779991"/>
              <a:ext cx="2800836" cy="1201002"/>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p:cNvSpPr txBox="1"/>
            <p:nvPr/>
          </p:nvSpPr>
          <p:spPr>
            <a:xfrm>
              <a:off x="2598675" y="3853965"/>
              <a:ext cx="2582472" cy="2048463"/>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আউট</a:t>
              </a:r>
              <a:r>
                <a:rPr lang="en-US" sz="2400" b="1" dirty="0" err="1" smtClean="0">
                  <a:solidFill>
                    <a:schemeClr val="bg1"/>
                  </a:solidFill>
                  <a:latin typeface="NikoshBAN" panose="02000000000000000000" pitchFamily="2" charset="0"/>
                  <a:cs typeface="NikoshBAN" panose="02000000000000000000" pitchFamily="2" charset="0"/>
                </a:rPr>
                <a:t>পু</a:t>
              </a:r>
              <a:r>
                <a:rPr lang="bn-BD" sz="2400" b="1" dirty="0" smtClean="0">
                  <a:solidFill>
                    <a:schemeClr val="bg1"/>
                  </a:solidFill>
                  <a:latin typeface="NikoshBAN" panose="02000000000000000000" pitchFamily="2" charset="0"/>
                  <a:cs typeface="NikoshBAN" panose="02000000000000000000" pitchFamily="2" charset="0"/>
                </a:rPr>
                <a:t>ট</a:t>
              </a:r>
              <a:endParaRPr lang="en-US" sz="2400" b="1" dirty="0">
                <a:solidFill>
                  <a:schemeClr val="bg1"/>
                </a:solidFill>
                <a:latin typeface="NikoshBAN" panose="02000000000000000000" pitchFamily="2" charset="0"/>
                <a:cs typeface="NikoshBAN" panose="02000000000000000000" pitchFamily="2" charset="0"/>
              </a:endParaRPr>
            </a:p>
          </p:txBody>
        </p:sp>
      </p:grpSp>
      <p:sp>
        <p:nvSpPr>
          <p:cNvPr id="12" name="TextBox 11"/>
          <p:cNvSpPr txBox="1"/>
          <p:nvPr/>
        </p:nvSpPr>
        <p:spPr>
          <a:xfrm>
            <a:off x="3124200" y="4876800"/>
            <a:ext cx="1920923" cy="707886"/>
          </a:xfrm>
          <a:prstGeom prst="rect">
            <a:avLst/>
          </a:prstGeom>
          <a:noFill/>
        </p:spPr>
        <p:txBody>
          <a:bodyPr wrap="square" rtlCol="0">
            <a:spAutoFit/>
          </a:bodyPr>
          <a:lstStyle/>
          <a:p>
            <a:r>
              <a:rPr lang="bn-BD" sz="4000" b="1" dirty="0" smtClean="0">
                <a:solidFill>
                  <a:srgbClr val="C00000"/>
                </a:solidFill>
                <a:latin typeface="NikoshBAN" panose="02000000000000000000" pitchFamily="2" charset="0"/>
                <a:cs typeface="NikoshBAN" panose="02000000000000000000" pitchFamily="2" charset="0"/>
              </a:rPr>
              <a:t>মেমোরি</a:t>
            </a:r>
            <a:endParaRPr lang="en-US" sz="4000" b="1" dirty="0">
              <a:solidFill>
                <a:srgbClr val="C00000"/>
              </a:solidFill>
              <a:latin typeface="NikoshBAN" panose="02000000000000000000" pitchFamily="2" charset="0"/>
              <a:cs typeface="NikoshBAN" panose="02000000000000000000" pitchFamily="2" charset="0"/>
            </a:endParaRPr>
          </a:p>
        </p:txBody>
      </p:sp>
      <p:sp>
        <p:nvSpPr>
          <p:cNvPr id="14" name="TextBox 13"/>
          <p:cNvSpPr txBox="1"/>
          <p:nvPr/>
        </p:nvSpPr>
        <p:spPr>
          <a:xfrm>
            <a:off x="6781800" y="4495800"/>
            <a:ext cx="1920923"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প্রসেসর</a:t>
            </a:r>
          </a:p>
        </p:txBody>
      </p:sp>
      <p:grpSp>
        <p:nvGrpSpPr>
          <p:cNvPr id="32" name="Group 31"/>
          <p:cNvGrpSpPr/>
          <p:nvPr/>
        </p:nvGrpSpPr>
        <p:grpSpPr>
          <a:xfrm>
            <a:off x="3276600" y="1676400"/>
            <a:ext cx="3124200" cy="2819400"/>
            <a:chOff x="2971800" y="1676400"/>
            <a:chExt cx="3048000" cy="3057525"/>
          </a:xfrm>
        </p:grpSpPr>
        <p:pic>
          <p:nvPicPr>
            <p:cNvPr id="5" name="Picture 4" descr="Hard-Drive-Working-80602.gif"/>
            <p:cNvPicPr>
              <a:picLocks noChangeAspect="1"/>
            </p:cNvPicPr>
            <p:nvPr/>
          </p:nvPicPr>
          <p:blipFill>
            <a:blip r:embed="rId3"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971800" y="1688068"/>
              <a:ext cx="3048000"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প্রসেসিং</a:t>
              </a:r>
              <a:r>
                <a:rPr lang="en-US" b="1" dirty="0" smtClean="0">
                  <a:latin typeface="NikoshBAN" panose="02000000000000000000" pitchFamily="2" charset="0"/>
                  <a:cs typeface="NikoshBAN" panose="02000000000000000000" pitchFamily="2" charset="0"/>
                </a:rPr>
                <a:t> - </a:t>
              </a:r>
              <a:r>
                <a:rPr lang="bn-BD" b="1" dirty="0" smtClean="0">
                  <a:latin typeface="NikoshBAN" panose="02000000000000000000" pitchFamily="2" charset="0"/>
                  <a:cs typeface="NikoshBAN" panose="02000000000000000000" pitchFamily="2" charset="0"/>
                </a:rPr>
                <a:t>বিশ্লেষণ</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সংরক্ষণ</a:t>
              </a:r>
              <a:endParaRPr lang="en-US" b="1" dirty="0">
                <a:latin typeface="NikoshBAN" panose="02000000000000000000" pitchFamily="2" charset="0"/>
                <a:cs typeface="NikoshBAN" panose="02000000000000000000" pitchFamily="2" charset="0"/>
              </a:endParaRPr>
            </a:p>
          </p:txBody>
        </p:sp>
      </p:grpSp>
      <p:sp>
        <p:nvSpPr>
          <p:cNvPr id="16" name="TextBox 15"/>
          <p:cNvSpPr txBox="1"/>
          <p:nvPr/>
        </p:nvSpPr>
        <p:spPr>
          <a:xfrm>
            <a:off x="6781800" y="1752600"/>
            <a:ext cx="2133600" cy="369332"/>
          </a:xfrm>
          <a:prstGeom prst="rect">
            <a:avLst/>
          </a:prstGeom>
          <a:noFill/>
        </p:spPr>
        <p:txBody>
          <a:bodyPr wrap="square" rtlCol="0">
            <a:spAutoFit/>
          </a:bodyPr>
          <a:lstStyle/>
          <a:p>
            <a:r>
              <a:rPr lang="bn-BD" b="1" dirty="0" smtClean="0">
                <a:solidFill>
                  <a:srgbClr val="C00000"/>
                </a:solidFill>
                <a:latin typeface="NikoshBAN" panose="02000000000000000000" pitchFamily="2" charset="0"/>
                <a:cs typeface="NikoshBAN" panose="02000000000000000000" pitchFamily="2" charset="0"/>
              </a:rPr>
              <a:t>প্রক্রিয়াকরণ ইউনিট</a:t>
            </a:r>
            <a:endParaRPr lang="en-US" b="1" dirty="0">
              <a:solidFill>
                <a:srgbClr val="C00000"/>
              </a:solidFill>
              <a:latin typeface="NikoshBAN" panose="02000000000000000000" pitchFamily="2" charset="0"/>
              <a:cs typeface="NikoshBAN" panose="02000000000000000000" pitchFamily="2" charset="0"/>
            </a:endParaRPr>
          </a:p>
        </p:txBody>
      </p:sp>
      <p:grpSp>
        <p:nvGrpSpPr>
          <p:cNvPr id="17" name="Group 30"/>
          <p:cNvGrpSpPr/>
          <p:nvPr/>
        </p:nvGrpSpPr>
        <p:grpSpPr>
          <a:xfrm>
            <a:off x="5791200" y="2133600"/>
            <a:ext cx="1111898" cy="559110"/>
            <a:chOff x="5410201" y="2107890"/>
            <a:chExt cx="1264297" cy="559110"/>
          </a:xfrm>
        </p:grpSpPr>
        <p:sp>
          <p:nvSpPr>
            <p:cNvPr id="18" name="Right Arrow 17"/>
            <p:cNvSpPr/>
            <p:nvPr/>
          </p:nvSpPr>
          <p:spPr>
            <a:xfrm>
              <a:off x="5410201" y="2107890"/>
              <a:ext cx="1219199" cy="5591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dirty="0"/>
            </a:p>
          </p:txBody>
        </p:sp>
        <p:sp>
          <p:nvSpPr>
            <p:cNvPr id="19" name="TextBox 18"/>
            <p:cNvSpPr txBox="1"/>
            <p:nvPr/>
          </p:nvSpPr>
          <p:spPr>
            <a:xfrm>
              <a:off x="5562600" y="2209800"/>
              <a:ext cx="1111898" cy="157609"/>
            </a:xfrm>
            <a:prstGeom prst="rect">
              <a:avLst/>
            </a:prstGeom>
            <a:noFill/>
          </p:spPr>
          <p:txBody>
            <a:bodyPr wrap="square" rtlCol="0">
              <a:spAutoFit/>
            </a:bodyPr>
            <a:lstStyle/>
            <a:p>
              <a:r>
                <a:rPr lang="bn-BD" sz="1600" b="1" dirty="0">
                  <a:solidFill>
                    <a:schemeClr val="bg1"/>
                  </a:solidFill>
                  <a:latin typeface="NikoshBAN" panose="02000000000000000000" pitchFamily="2" charset="0"/>
                  <a:cs typeface="NikoshBAN" panose="02000000000000000000" pitchFamily="2" charset="0"/>
                </a:rPr>
                <a:t>প্রসেসরে প্রেরণ</a:t>
              </a:r>
            </a:p>
          </p:txBody>
        </p:sp>
      </p:grpSp>
      <p:grpSp>
        <p:nvGrpSpPr>
          <p:cNvPr id="20" name="Group 17"/>
          <p:cNvGrpSpPr/>
          <p:nvPr/>
        </p:nvGrpSpPr>
        <p:grpSpPr>
          <a:xfrm>
            <a:off x="5715000" y="3733800"/>
            <a:ext cx="1204513" cy="679561"/>
            <a:chOff x="7482287" y="3740039"/>
            <a:chExt cx="1904150" cy="1201003"/>
          </a:xfrm>
        </p:grpSpPr>
        <p:sp>
          <p:nvSpPr>
            <p:cNvPr id="21" name="Right Arrow 20"/>
            <p:cNvSpPr/>
            <p:nvPr/>
          </p:nvSpPr>
          <p:spPr>
            <a:xfrm flipH="1">
              <a:off x="7517796" y="3740039"/>
              <a:ext cx="1802985"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7482287" y="3998353"/>
              <a:ext cx="1904150" cy="369331"/>
            </a:xfrm>
            <a:prstGeom prst="rect">
              <a:avLst/>
            </a:prstGeom>
            <a:noFill/>
          </p:spPr>
          <p:txBody>
            <a:bodyPr wrap="square" rtlCol="0">
              <a:spAutoFit/>
            </a:bodyPr>
            <a:lstStyle/>
            <a:p>
              <a:r>
                <a:rPr lang="bn-BD" b="1" dirty="0" smtClean="0">
                  <a:solidFill>
                    <a:schemeClr val="bg1"/>
                  </a:solidFill>
                  <a:latin typeface="NikoshBAN" panose="02000000000000000000" pitchFamily="2" charset="0"/>
                  <a:cs typeface="NikoshBAN" panose="02000000000000000000" pitchFamily="2" charset="0"/>
                </a:rPr>
                <a:t>পুনরায় মেমোরি</a:t>
              </a:r>
              <a:endParaRPr lang="bn-BD" b="1" dirty="0">
                <a:solidFill>
                  <a:schemeClr val="bg1"/>
                </a:solidFill>
                <a:latin typeface="NikoshBAN" panose="02000000000000000000" pitchFamily="2" charset="0"/>
                <a:cs typeface="NikoshBAN" panose="02000000000000000000" pitchFamily="2" charset="0"/>
              </a:endParaRPr>
            </a:p>
          </p:txBody>
        </p:sp>
      </p:grpSp>
      <p:sp>
        <p:nvSpPr>
          <p:cNvPr id="23" name="TextBox 22"/>
          <p:cNvSpPr txBox="1"/>
          <p:nvPr/>
        </p:nvSpPr>
        <p:spPr>
          <a:xfrm>
            <a:off x="1298813" y="282714"/>
            <a:ext cx="7540387" cy="523220"/>
          </a:xfrm>
          <a:prstGeom prst="rect">
            <a:avLst/>
          </a:prstGeom>
          <a:pattFill prst="pct5">
            <a:fgClr>
              <a:schemeClr val="accent1"/>
            </a:fgClr>
            <a:bgClr>
              <a:schemeClr val="bg1"/>
            </a:bgClr>
          </a:patt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নিচের </a:t>
            </a:r>
            <a:r>
              <a:rPr lang="bn-IN" sz="2800" b="1" dirty="0" smtClean="0">
                <a:solidFill>
                  <a:srgbClr val="002060"/>
                </a:solidFill>
                <a:latin typeface="NikoshBAN" panose="02000000000000000000" pitchFamily="2" charset="0"/>
                <a:cs typeface="NikoshBAN" panose="02000000000000000000" pitchFamily="2" charset="0"/>
              </a:rPr>
              <a:t> প্রক্রিয়াটি ম</a:t>
            </a:r>
            <a:r>
              <a:rPr lang="bn-BD" sz="2800" b="1" dirty="0" smtClean="0">
                <a:solidFill>
                  <a:srgbClr val="002060"/>
                </a:solidFill>
                <a:latin typeface="NikoshBAN" panose="02000000000000000000" pitchFamily="2" charset="0"/>
                <a:cs typeface="NikoshBAN" panose="02000000000000000000" pitchFamily="2" charset="0"/>
              </a:rPr>
              <a:t>নো</a:t>
            </a:r>
            <a:r>
              <a:rPr lang="bn-IN" sz="2800" b="1" dirty="0" smtClean="0">
                <a:solidFill>
                  <a:srgbClr val="002060"/>
                </a:solidFill>
                <a:latin typeface="NikoshBAN" panose="02000000000000000000" pitchFamily="2" charset="0"/>
                <a:cs typeface="NikoshBAN" panose="02000000000000000000" pitchFamily="2" charset="0"/>
              </a:rPr>
              <a:t>যোগ সহকারে লক্ষ্য ক</a:t>
            </a:r>
            <a:r>
              <a:rPr lang="bn-BD" sz="2800" b="1" dirty="0" smtClean="0">
                <a:solidFill>
                  <a:srgbClr val="002060"/>
                </a:solidFill>
                <a:latin typeface="NikoshBAN" panose="02000000000000000000" pitchFamily="2" charset="0"/>
                <a:cs typeface="NikoshBAN" panose="02000000000000000000" pitchFamily="2" charset="0"/>
              </a:rPr>
              <a:t>র।</a:t>
            </a:r>
            <a:r>
              <a:rPr lang="bn-IN" sz="2800" b="1" dirty="0" smtClean="0">
                <a:solidFill>
                  <a:srgbClr val="002060"/>
                </a:solidFill>
                <a:latin typeface="NikoshBAN" panose="02000000000000000000" pitchFamily="2" charset="0"/>
                <a:cs typeface="NikoshBAN" panose="02000000000000000000" pitchFamily="2" charset="0"/>
              </a:rPr>
              <a:t> </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24" name="Picture 23" descr="procesor1.gif"/>
          <p:cNvPicPr>
            <a:picLocks noChangeAspect="1"/>
          </p:cNvPicPr>
          <p:nvPr/>
        </p:nvPicPr>
        <p:blipFill>
          <a:blip r:embed="rId4" cstate="print"/>
          <a:stretch>
            <a:fillRect/>
          </a:stretch>
        </p:blipFill>
        <p:spPr>
          <a:xfrm>
            <a:off x="7010400" y="2209800"/>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descr="AnimatedTyping.gif~c200.gif"/>
          <p:cNvPicPr>
            <a:picLocks noChangeAspect="1"/>
          </p:cNvPicPr>
          <p:nvPr/>
        </p:nvPicPr>
        <p:blipFill>
          <a:blip r:embed="rId5" cstate="print"/>
          <a:stretch>
            <a:fillRect/>
          </a:stretch>
        </p:blipFill>
        <p:spPr>
          <a:xfrm rot="5400000">
            <a:off x="152399" y="1371601"/>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33" name="Group 32"/>
          <p:cNvGrpSpPr/>
          <p:nvPr/>
        </p:nvGrpSpPr>
        <p:grpSpPr>
          <a:xfrm>
            <a:off x="0" y="3429000"/>
            <a:ext cx="9144000" cy="2743200"/>
            <a:chOff x="0" y="3429000"/>
            <a:chExt cx="9144000" cy="2743200"/>
          </a:xfrm>
        </p:grpSpPr>
        <p:sp>
          <p:nvSpPr>
            <p:cNvPr id="27" name="Rectangle 26"/>
            <p:cNvSpPr/>
            <p:nvPr/>
          </p:nvSpPr>
          <p:spPr>
            <a:xfrm>
              <a:off x="152400" y="5715000"/>
              <a:ext cx="8991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2400" dirty="0" smtClean="0">
                  <a:latin typeface="NikoshBAN" pitchFamily="2" charset="0"/>
                  <a:cs typeface="NikoshBAN" pitchFamily="2" charset="0"/>
                </a:rPr>
                <a:t>তাহলে বল  লেখালেখির কাজ করতে   আমরা কোন সফটওয়্যার ব্যবহার করি।</a:t>
              </a:r>
              <a:endParaRPr lang="en-US" sz="2400" dirty="0">
                <a:latin typeface="NikoshBAN" pitchFamily="2" charset="0"/>
                <a:cs typeface="NikoshBAN" pitchFamily="2" charset="0"/>
              </a:endParaRPr>
            </a:p>
          </p:txBody>
        </p:sp>
        <p:grpSp>
          <p:nvGrpSpPr>
            <p:cNvPr id="30" name="Group 29"/>
            <p:cNvGrpSpPr/>
            <p:nvPr/>
          </p:nvGrpSpPr>
          <p:grpSpPr>
            <a:xfrm>
              <a:off x="0" y="3429000"/>
              <a:ext cx="2031860" cy="1889795"/>
              <a:chOff x="0" y="3429000"/>
              <a:chExt cx="2031860" cy="1889795"/>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0758" t="19600" r="32260" b="27367"/>
              <a:stretch/>
            </p:blipFill>
            <p:spPr>
              <a:xfrm>
                <a:off x="0" y="3429000"/>
                <a:ext cx="2031860" cy="1889795"/>
              </a:xfrm>
              <a:prstGeom prst="rect">
                <a:avLst/>
              </a:prstGeom>
            </p:spPr>
          </p:pic>
          <p:pic>
            <p:nvPicPr>
              <p:cNvPr id="1026" name="Picture 2"/>
              <p:cNvPicPr>
                <a:picLocks noChangeAspect="1" noChangeArrowheads="1"/>
              </p:cNvPicPr>
              <p:nvPr/>
            </p:nvPicPr>
            <p:blipFill>
              <a:blip r:embed="rId7" cstate="print"/>
              <a:srcRect l="14973" t="7919" r="14438" b="8937"/>
              <a:stretch>
                <a:fillRect/>
              </a:stretch>
            </p:blipFill>
            <p:spPr bwMode="auto">
              <a:xfrm>
                <a:off x="76200" y="3581400"/>
                <a:ext cx="1905000" cy="1066800"/>
              </a:xfrm>
              <a:prstGeom prst="rect">
                <a:avLst/>
              </a:prstGeom>
              <a:noFill/>
              <a:ln w="9525">
                <a:noFill/>
                <a:miter lim="800000"/>
                <a:headEnd/>
                <a:tailEnd/>
              </a:ln>
            </p:spPr>
          </p:pic>
        </p:gr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3581400"/>
              <a:ext cx="1752600" cy="10049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9" presetClass="entr" presetSubtype="0" repeatCount="indefinite"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par>
                                <p:cTn id="18" presetID="2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par>
                                <p:cTn id="22" presetID="29" presetClass="entr" presetSubtype="0" repeatCount="indefinite"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ppt_x</p:attrName>
                                        </p:attrNameLst>
                                      </p:cBhvr>
                                      <p:tavLst>
                                        <p:tav tm="0">
                                          <p:val>
                                            <p:strVal val="#ppt_x-.2"/>
                                          </p:val>
                                        </p:tav>
                                        <p:tav tm="100000">
                                          <p:val>
                                            <p:strVal val="#ppt_x"/>
                                          </p:val>
                                        </p:tav>
                                      </p:tavLst>
                                    </p:anim>
                                    <p:anim calcmode="lin" valueType="num">
                                      <p:cBhvr>
                                        <p:cTn id="25"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2000"/>
                                        <p:tgtEl>
                                          <p:spTgt spid="17"/>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12" presetClass="entr" presetSubtype="2" repeatCount="indefinite"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lide(fromRight)">
                                      <p:cBhvr>
                                        <p:cTn id="45" dur="1000"/>
                                        <p:tgtEl>
                                          <p:spTgt spid="20"/>
                                        </p:tgtEl>
                                      </p:cBhvr>
                                    </p:animEffect>
                                  </p:childTnLst>
                                </p:cTn>
                              </p:par>
                              <p:par>
                                <p:cTn id="46" presetID="12" presetClass="entr" presetSubtype="2" repeatCount="indefinite"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Right)">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3" cstate="print"/>
          <a:stretch>
            <a:fillRect/>
          </a:stretch>
        </p:blipFill>
        <p:spPr>
          <a:xfrm>
            <a:off x="2667000" y="1905000"/>
            <a:ext cx="4114800" cy="4114800"/>
          </a:xfrm>
          <a:prstGeom prst="rect">
            <a:avLst/>
          </a:prstGeom>
        </p:spPr>
      </p:pic>
      <p:sp>
        <p:nvSpPr>
          <p:cNvPr id="4" name="TextBox 3"/>
          <p:cNvSpPr txBox="1"/>
          <p:nvPr/>
        </p:nvSpPr>
        <p:spPr>
          <a:xfrm>
            <a:off x="3048000" y="458450"/>
            <a:ext cx="3733800" cy="707886"/>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ওয়ার্ড প্রসেসর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0800000">
            <a:off x="5562600" y="4876799"/>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362200" y="1371600"/>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014" y="814660"/>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81000" y="1371600"/>
            <a:ext cx="1905000" cy="106680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096000" y="4495800"/>
            <a:ext cx="1981200" cy="838200"/>
          </a:xfrm>
          <a:prstGeom prst="rect">
            <a:avLst/>
          </a:prstGeom>
          <a:solidFill>
            <a:schemeClr val="tx2">
              <a:lumMod val="40000"/>
              <a:lumOff val="60000"/>
            </a:schemeClr>
          </a:solid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1295400" y="3990849"/>
            <a:ext cx="4309256" cy="2422774"/>
            <a:chOff x="1295400" y="3990849"/>
            <a:chExt cx="4309256" cy="242277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524000" y="4572000"/>
              <a:ext cx="36576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600" dirty="0" smtClean="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16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5183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2" presetClass="entr" presetSubtype="8" repeatCount="indefinite"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22" presetClass="entr" presetSubtype="2" repeatCount="indefinite"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1295400"/>
            <a:ext cx="8534400" cy="5181600"/>
          </a:xfrm>
          <a:prstGeom prst="rect">
            <a:avLst/>
          </a:prstGeom>
          <a:noFill/>
          <a:ln w="9525">
            <a:noFill/>
            <a:miter lim="800000"/>
            <a:headEnd/>
            <a:tailEnd/>
          </a:ln>
        </p:spPr>
      </p:pic>
      <p:pic>
        <p:nvPicPr>
          <p:cNvPr id="4" name="Picture 3" descr="word_Icon.png"/>
          <p:cNvPicPr>
            <a:picLocks noChangeAspect="1"/>
          </p:cNvPicPr>
          <p:nvPr/>
        </p:nvPicPr>
        <p:blipFill>
          <a:blip r:embed="rId4" cstate="print"/>
          <a:stretch>
            <a:fillRect/>
          </a:stretch>
        </p:blipFill>
        <p:spPr>
          <a:xfrm>
            <a:off x="3505200" y="381000"/>
            <a:ext cx="990600" cy="609600"/>
          </a:xfrm>
          <a:prstGeom prst="rect">
            <a:avLst/>
          </a:prstGeom>
        </p:spPr>
      </p:pic>
      <p:sp>
        <p:nvSpPr>
          <p:cNvPr id="5" name="TextBox 4"/>
          <p:cNvSpPr txBox="1"/>
          <p:nvPr/>
        </p:nvSpPr>
        <p:spPr>
          <a:xfrm>
            <a:off x="2362200" y="3276600"/>
            <a:ext cx="4572000" cy="1077218"/>
          </a:xfrm>
          <a:prstGeom prst="rect">
            <a:avLst/>
          </a:prstGeom>
          <a:noFill/>
        </p:spPr>
        <p:txBody>
          <a:bodyPr wrap="square" rtlCol="0">
            <a:spAutoFit/>
          </a:bodyPr>
          <a:lstStyle/>
          <a:p>
            <a:r>
              <a:rPr lang="bn-BD" sz="3200" b="1" dirty="0" smtClean="0">
                <a:latin typeface="NikoshBAN" pitchFamily="2" charset="0"/>
                <a:cs typeface="NikoshBAN" pitchFamily="2" charset="0"/>
              </a:rPr>
              <a:t>ডিজিটাল</a:t>
            </a:r>
            <a:r>
              <a:rPr lang="bn-BD" sz="3200" b="1" dirty="0" smtClean="0"/>
              <a:t> </a:t>
            </a:r>
            <a:r>
              <a:rPr lang="bn-BD" sz="3200" b="1" dirty="0" smtClean="0">
                <a:latin typeface="NikoshBAN" pitchFamily="2" charset="0"/>
                <a:cs typeface="NikoshBAN" pitchFamily="2" charset="0"/>
              </a:rPr>
              <a:t>বাংলাদেশ গড়া আমাদের লক্ষ্য।</a:t>
            </a:r>
            <a:endParaRPr lang="en-US" sz="3200" b="1" dirty="0">
              <a:latin typeface="NikoshBAN" pitchFamily="2" charset="0"/>
              <a:cs typeface="NikoshBAN" pitchFamily="2" charset="0"/>
            </a:endParaRPr>
          </a:p>
        </p:txBody>
      </p:sp>
      <p:sp>
        <p:nvSpPr>
          <p:cNvPr id="6" name="TextBox 5"/>
          <p:cNvSpPr txBox="1"/>
          <p:nvPr/>
        </p:nvSpPr>
        <p:spPr>
          <a:xfrm>
            <a:off x="3276600" y="895290"/>
            <a:ext cx="5791200" cy="461665"/>
          </a:xfrm>
          <a:prstGeom prst="rect">
            <a:avLst/>
          </a:prstGeom>
          <a:noFill/>
        </p:spPr>
        <p:txBody>
          <a:bodyPr wrap="square" rtlCol="0">
            <a:spAutoFit/>
          </a:bodyPr>
          <a:lstStyle/>
          <a:p>
            <a:r>
              <a:rPr lang="bn-BD" sz="2400" dirty="0" smtClean="0">
                <a:latin typeface="NikoshBAN" pitchFamily="2" charset="0"/>
                <a:cs typeface="NikoshBAN" pitchFamily="2" charset="0"/>
              </a:rPr>
              <a:t>ওয়ার্ড আইকোনে ক্লিক করি?ডকুমেন্টের ভিতর কার্সার নিই।</a:t>
            </a:r>
            <a:endParaRPr lang="en-US" sz="24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hlink"/>
                                            </p:clrVal>
                                          </p:val>
                                        </p:tav>
                                        <p:tav tm="50000">
                                          <p:val>
                                            <p:clrVal>
                                              <a:schemeClr val="bg1"/>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3" presetClass="entr" presetSubtype="16" repeatCount="200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8001000" cy="16002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400" dirty="0" err="1" smtClean="0">
                <a:solidFill>
                  <a:schemeClr val="tx1"/>
                </a:solidFill>
                <a:latin typeface="NikoshBAN" pitchFamily="2" charset="0"/>
                <a:cs typeface="NikoshBAN" pitchFamily="2" charset="0"/>
              </a:rPr>
              <a:t>ওয়ার্ড</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ও </a:t>
            </a:r>
            <a:r>
              <a:rPr lang="en-US" sz="2400" dirty="0" err="1" smtClean="0">
                <a:solidFill>
                  <a:schemeClr val="tx1"/>
                </a:solidFill>
                <a:latin typeface="NikoshBAN" pitchFamily="2" charset="0"/>
                <a:cs typeface="NikoshBAN" pitchFamily="2" charset="0"/>
              </a:rPr>
              <a:t>প্রসেস</a:t>
            </a:r>
            <a:r>
              <a:rPr lang="bn-BD" sz="2400" dirty="0" smtClean="0">
                <a:solidFill>
                  <a:schemeClr val="tx1"/>
                </a:solidFill>
                <a:latin typeface="NikoshBAN" pitchFamily="2" charset="0"/>
                <a:cs typeface="NikoshBAN" pitchFamily="2" charset="0"/>
              </a:rPr>
              <a:t> এ শব্দ দুটি মিলে হয় ওয়ার্ড প্রসেসিং।</a:t>
            </a:r>
            <a:r>
              <a:rPr lang="en-US" sz="2400" dirty="0" smtClean="0">
                <a:solidFill>
                  <a:schemeClr val="tx1"/>
                </a:solidFill>
                <a:latin typeface="NikoshBAN" pitchFamily="2" charset="0"/>
                <a:cs typeface="NikoshBAN" pitchFamily="2" charset="0"/>
              </a:rPr>
              <a:t/>
            </a:r>
            <a:br>
              <a:rPr lang="en-US" sz="2400" dirty="0" smtClean="0">
                <a:solidFill>
                  <a:schemeClr val="tx1"/>
                </a:solidFill>
                <a:latin typeface="NikoshBAN" pitchFamily="2" charset="0"/>
                <a:cs typeface="NikoshBAN" pitchFamily="2" charset="0"/>
              </a:rPr>
            </a:br>
            <a:r>
              <a:rPr lang="bn-BD" sz="2400" dirty="0" smtClean="0">
                <a:solidFill>
                  <a:schemeClr val="tx1"/>
                </a:solidFill>
                <a:latin typeface="NikoshBAN" pitchFamily="2" charset="0"/>
                <a:cs typeface="NikoshBAN" pitchFamily="2" charset="0"/>
              </a:rPr>
              <a:t>এর </a:t>
            </a:r>
            <a:r>
              <a:rPr lang="en-US" sz="2400" dirty="0" err="1" smtClean="0">
                <a:solidFill>
                  <a:schemeClr val="tx1"/>
                </a:solidFill>
                <a:latin typeface="NikoshBAN" pitchFamily="2" charset="0"/>
                <a:cs typeface="NikoshBAN" pitchFamily="2" charset="0"/>
              </a:rPr>
              <a:t>বাংলা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অর্থ</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হচ্ছে</a:t>
            </a:r>
            <a:r>
              <a:rPr lang="bn-BD" sz="2400" dirty="0" smtClean="0">
                <a:solidFill>
                  <a:schemeClr val="tx1"/>
                </a:solidFill>
                <a:latin typeface="NikoshBAN" pitchFamily="2" charset="0"/>
                <a:cs typeface="NikoshBAN" pitchFamily="2" charset="0"/>
              </a:rPr>
              <a:t> শব্দ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প্রক্রিয়াকর</a:t>
            </a:r>
            <a:r>
              <a:rPr lang="bn-BD" sz="2400" dirty="0" smtClean="0">
                <a:solidFill>
                  <a:schemeClr val="tx1"/>
                </a:solidFill>
                <a:latin typeface="NikoshBAN" pitchFamily="2" charset="0"/>
                <a:cs typeface="NikoshBAN" pitchFamily="2" charset="0"/>
              </a:rPr>
              <a:t>ণ</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আর যে সফটওয়্যার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 এর কাজ করে তাকে </a:t>
            </a:r>
            <a:r>
              <a:rPr lang="bn-BD" sz="2400" dirty="0" smtClean="0">
                <a:solidFill>
                  <a:schemeClr val="tx1"/>
                </a:solidFill>
                <a:latin typeface="NikoshBAN" pitchFamily="2" charset="0"/>
                <a:cs typeface="NikoshBAN" pitchFamily="2" charset="0"/>
              </a:rPr>
              <a:t>ওয়ার্ড প্রসেস</a:t>
            </a:r>
            <a:r>
              <a:rPr lang="bn-IN" sz="2400" dirty="0" smtClean="0">
                <a:solidFill>
                  <a:schemeClr val="tx1"/>
                </a:solidFill>
                <a:latin typeface="NikoshBAN" pitchFamily="2" charset="0"/>
                <a:cs typeface="NikoshBAN" pitchFamily="2" charset="0"/>
              </a:rPr>
              <a:t>র বলে। </a:t>
            </a:r>
            <a:endParaRPr lang="en-US" sz="2400" dirty="0" smtClean="0">
              <a:solidFill>
                <a:schemeClr val="tx1"/>
              </a:solidFill>
              <a:latin typeface="NikoshBAN" pitchFamily="2" charset="0"/>
              <a:cs typeface="NikoshBAN" pitchFamily="2" charset="0"/>
            </a:endParaRPr>
          </a:p>
        </p:txBody>
      </p:sp>
      <p:sp>
        <p:nvSpPr>
          <p:cNvPr id="16387" name="TextBox 2"/>
          <p:cNvSpPr txBox="1">
            <a:spLocks noChangeArrowheads="1"/>
          </p:cNvSpPr>
          <p:nvPr/>
        </p:nvSpPr>
        <p:spPr bwMode="auto">
          <a:xfrm>
            <a:off x="2667000" y="381000"/>
            <a:ext cx="3657600"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r>
              <a:rPr lang="bn-BD" sz="5400" dirty="0" smtClean="0">
                <a:solidFill>
                  <a:schemeClr val="tx1"/>
                </a:solidFill>
                <a:latin typeface="NikoshBAN" pitchFamily="2" charset="0"/>
                <a:cs typeface="NikoshBAN" pitchFamily="2" charset="0"/>
              </a:rPr>
              <a:t>ওয়ার্ড প্রসেসর</a:t>
            </a:r>
            <a:r>
              <a:rPr lang="en-US" sz="54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sp>
        <p:nvSpPr>
          <p:cNvPr id="4" name="Rectangle 3"/>
          <p:cNvSpPr/>
          <p:nvPr/>
        </p:nvSpPr>
        <p:spPr>
          <a:xfrm>
            <a:off x="304800" y="1600200"/>
            <a:ext cx="2981907" cy="584775"/>
          </a:xfrm>
          <a:prstGeom prst="rect">
            <a:avLst/>
          </a:prstGeom>
        </p:spPr>
        <p:txBody>
          <a:bodyPr wrap="none">
            <a:spAutoFit/>
          </a:bodyPr>
          <a:lstStyle/>
          <a:p>
            <a:r>
              <a:rPr lang="en-US" sz="3200" dirty="0" smtClean="0">
                <a:solidFill>
                  <a:srgbClr val="002060"/>
                </a:solidFill>
                <a:latin typeface="NikoshBAN" pitchFamily="2" charset="0"/>
                <a:cs typeface="NikoshBAN" pitchFamily="2" charset="0"/>
              </a:rPr>
              <a:t>Word</a:t>
            </a:r>
            <a:r>
              <a:rPr lang="bn-BD" sz="3200" dirty="0" smtClean="0">
                <a:solidFill>
                  <a:srgbClr val="002060"/>
                </a:solidFill>
                <a:latin typeface="NikoshBAN" pitchFamily="2" charset="0"/>
                <a:cs typeface="NikoshBAN" pitchFamily="2" charset="0"/>
              </a:rPr>
              <a:t> অর্থ...........</a:t>
            </a:r>
            <a:endParaRPr lang="en-US" sz="3200" dirty="0">
              <a:latin typeface="NikoshBAN" pitchFamily="2" charset="0"/>
              <a:cs typeface="NikoshBAN" pitchFamily="2" charset="0"/>
            </a:endParaRPr>
          </a:p>
        </p:txBody>
      </p:sp>
      <p:sp>
        <p:nvSpPr>
          <p:cNvPr id="8" name="Rectangle 7"/>
          <p:cNvSpPr/>
          <p:nvPr/>
        </p:nvSpPr>
        <p:spPr>
          <a:xfrm>
            <a:off x="381000" y="2477869"/>
            <a:ext cx="4447051" cy="646331"/>
          </a:xfrm>
          <a:prstGeom prst="rect">
            <a:avLst/>
          </a:prstGeom>
        </p:spPr>
        <p:txBody>
          <a:bodyPr wrap="none">
            <a:spAutoFit/>
          </a:bodyPr>
          <a:lstStyle/>
          <a:p>
            <a:r>
              <a:rPr lang="en-US" sz="3600" dirty="0" smtClean="0">
                <a:solidFill>
                  <a:srgbClr val="002060"/>
                </a:solidFill>
                <a:latin typeface="NikoshBAN" pitchFamily="2" charset="0"/>
                <a:cs typeface="NikoshBAN" pitchFamily="2" charset="0"/>
              </a:rPr>
              <a:t>Process </a:t>
            </a:r>
            <a:r>
              <a:rPr lang="bn-BD" sz="3600" dirty="0" smtClean="0">
                <a:solidFill>
                  <a:srgbClr val="002060"/>
                </a:solidFill>
                <a:latin typeface="NikoshBAN" pitchFamily="2" charset="0"/>
                <a:cs typeface="NikoshBAN" pitchFamily="2" charset="0"/>
              </a:rPr>
              <a:t>অর্থ...............</a:t>
            </a:r>
            <a:endParaRPr lang="en-US" sz="3600" dirty="0">
              <a:latin typeface="NikoshBAN" pitchFamily="2" charset="0"/>
              <a:cs typeface="NikoshBAN" pitchFamily="2" charset="0"/>
            </a:endParaRPr>
          </a:p>
        </p:txBody>
      </p:sp>
      <p:sp>
        <p:nvSpPr>
          <p:cNvPr id="9" name="Rectangle 8"/>
          <p:cNvSpPr/>
          <p:nvPr/>
        </p:nvSpPr>
        <p:spPr>
          <a:xfrm>
            <a:off x="2286000" y="1600200"/>
            <a:ext cx="742511" cy="584775"/>
          </a:xfrm>
          <a:prstGeom prst="rect">
            <a:avLst/>
          </a:prstGeom>
        </p:spPr>
        <p:txBody>
          <a:bodyPr wrap="none">
            <a:spAutoFit/>
          </a:bodyPr>
          <a:lstStyle/>
          <a:p>
            <a:r>
              <a:rPr lang="bn-BD" sz="3200" dirty="0" smtClean="0">
                <a:solidFill>
                  <a:srgbClr val="002060"/>
                </a:solidFill>
                <a:latin typeface="NikoshBAN" pitchFamily="2" charset="0"/>
                <a:cs typeface="NikoshBAN" pitchFamily="2" charset="0"/>
              </a:rPr>
              <a:t>শব্দ </a:t>
            </a:r>
            <a:endParaRPr lang="en-US" sz="3200" dirty="0">
              <a:latin typeface="NikoshBAN" pitchFamily="2" charset="0"/>
              <a:cs typeface="NikoshBAN" pitchFamily="2" charset="0"/>
            </a:endParaRPr>
          </a:p>
        </p:txBody>
      </p:sp>
      <p:sp>
        <p:nvSpPr>
          <p:cNvPr id="11" name="Rectangle 10"/>
          <p:cNvSpPr/>
          <p:nvPr/>
        </p:nvSpPr>
        <p:spPr>
          <a:xfrm>
            <a:off x="2999992" y="2426494"/>
            <a:ext cx="1640193" cy="584775"/>
          </a:xfrm>
          <a:prstGeom prst="rect">
            <a:avLst/>
          </a:prstGeom>
        </p:spPr>
        <p:txBody>
          <a:bodyPr wrap="none">
            <a:spAutoFit/>
          </a:bodyPr>
          <a:lstStyle/>
          <a:p>
            <a:r>
              <a:rPr lang="bn-BD" sz="3200" dirty="0" smtClean="0">
                <a:solidFill>
                  <a:srgbClr val="002060"/>
                </a:solidFill>
                <a:latin typeface="NikoshBAN" pitchFamily="2" charset="0"/>
                <a:cs typeface="NikoshBAN" pitchFamily="2" charset="0"/>
              </a:rPr>
              <a:t>প্রক্রিয়াকরণ</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heel(4)">
                                      <p:cBhvr>
                                        <p:cTn id="7" dur="1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7" grpId="0" animBg="1"/>
      <p:bldP spid="4" grpId="0"/>
      <p:bldP spid="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 custom">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1102</Words>
  <Application>Microsoft Office PowerPoint</Application>
  <PresentationFormat>On-screen Show (4:3)</PresentationFormat>
  <Paragraphs>146</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NikoshBAN</vt:lpstr>
      <vt:lpstr>Vrinda</vt:lpstr>
      <vt:lpstr>Wingdings 2</vt:lpstr>
      <vt:lpstr>Office Theme</vt:lpstr>
      <vt:lpstr>PowerPoint Presentation</vt:lpstr>
      <vt:lpstr> পরিচিতি </vt:lpstr>
      <vt:lpstr>PowerPoint Presentation</vt:lpstr>
      <vt:lpstr>PowerPoint Presentation</vt:lpstr>
      <vt:lpstr>PowerPoint Presentation</vt:lpstr>
      <vt:lpstr>PowerPoint Presentation</vt:lpstr>
      <vt:lpstr>PowerPoint Presentation</vt:lpstr>
      <vt:lpstr>PowerPoint Presentation</vt:lpstr>
      <vt:lpstr>ওয়ার্ড ও প্রসেস এ শব্দ দুটি মিলে হয় ওয়ার্ড প্রসেসিং। এর বাংলা অর্থ হচ্ছে শব্দ প্রক্রিয়াকরণ। আর যে সফটওয়্যার ওয়ার্ড প্রসেসিং এর কাজ করে তাকে ওয়ার্ড প্রসেসর বলে।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বাড়ির কাজ</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SOHEL</cp:lastModifiedBy>
  <cp:revision>214</cp:revision>
  <dcterms:created xsi:type="dcterms:W3CDTF">2006-08-16T00:00:00Z</dcterms:created>
  <dcterms:modified xsi:type="dcterms:W3CDTF">2020-05-20T06:39:37Z</dcterms:modified>
</cp:coreProperties>
</file>