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8" r:id="rId2"/>
    <p:sldId id="259" r:id="rId3"/>
    <p:sldId id="260" r:id="rId4"/>
    <p:sldId id="281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101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5FF723-3DAE-439F-8CBF-5CC7CCC3A880}" type="datetimeFigureOut">
              <a:rPr lang="en-US" smtClean="0"/>
              <a:t>20-May-20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8F5E41-F24E-4EEC-A83D-B1562EEEF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62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60D330D-F8F1-4625-99AB-9B5EA23E0752}" type="slidenum">
              <a:t>3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4905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6988EE2-74E7-4C8C-A181-584DAEEBCCC2}" type="slidenum">
              <a:t>5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1023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F92F9AC-EA68-4DC9-9D39-58188F0E749C}" type="slidenum">
              <a:t>16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2335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FAEE1-1683-4624-B6E8-915731E66AEE}" type="datetimeFigureOut">
              <a:rPr lang="en-US" smtClean="0"/>
              <a:t>20-May-20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64213-B0F5-419F-83F2-0712434EF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494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FAEE1-1683-4624-B6E8-915731E66AEE}" type="datetimeFigureOut">
              <a:rPr lang="en-US" smtClean="0"/>
              <a:t>20-May-20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64213-B0F5-419F-83F2-0712434EF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84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FAEE1-1683-4624-B6E8-915731E66AEE}" type="datetimeFigureOut">
              <a:rPr lang="en-US" smtClean="0"/>
              <a:t>20-May-20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64213-B0F5-419F-83F2-0712434EF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040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FAEE1-1683-4624-B6E8-915731E66AEE}" type="datetimeFigureOut">
              <a:rPr lang="en-US" smtClean="0"/>
              <a:t>20-May-20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64213-B0F5-419F-83F2-0712434EF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7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FAEE1-1683-4624-B6E8-915731E66AEE}" type="datetimeFigureOut">
              <a:rPr lang="en-US" smtClean="0"/>
              <a:t>20-May-20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64213-B0F5-419F-83F2-0712434EF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742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FAEE1-1683-4624-B6E8-915731E66AEE}" type="datetimeFigureOut">
              <a:rPr lang="en-US" smtClean="0"/>
              <a:t>20-May-20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64213-B0F5-419F-83F2-0712434EF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653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FAEE1-1683-4624-B6E8-915731E66AEE}" type="datetimeFigureOut">
              <a:rPr lang="en-US" smtClean="0"/>
              <a:t>20-May-20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64213-B0F5-419F-83F2-0712434EF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715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FAEE1-1683-4624-B6E8-915731E66AEE}" type="datetimeFigureOut">
              <a:rPr lang="en-US" smtClean="0"/>
              <a:t>20-May-20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64213-B0F5-419F-83F2-0712434EF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436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FAEE1-1683-4624-B6E8-915731E66AEE}" type="datetimeFigureOut">
              <a:rPr lang="en-US" smtClean="0"/>
              <a:t>20-May-20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64213-B0F5-419F-83F2-0712434EF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669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FAEE1-1683-4624-B6E8-915731E66AEE}" type="datetimeFigureOut">
              <a:rPr lang="en-US" smtClean="0"/>
              <a:t>20-May-20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64213-B0F5-419F-83F2-0712434EF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05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FAEE1-1683-4624-B6E8-915731E66AEE}" type="datetimeFigureOut">
              <a:rPr lang="en-US" smtClean="0"/>
              <a:t>20-May-20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64213-B0F5-419F-83F2-0712434EF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684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FAEE1-1683-4624-B6E8-915731E66AEE}" type="datetimeFigureOut">
              <a:rPr lang="en-US" smtClean="0"/>
              <a:t>20-May-20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64213-B0F5-419F-83F2-0712434EF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740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gif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3"/>
          <p:cNvSpPr/>
          <p:nvPr/>
        </p:nvSpPr>
        <p:spPr>
          <a:xfrm>
            <a:off x="319315" y="148772"/>
            <a:ext cx="11553371" cy="6560457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blipFill>
            <a:blip r:embed="rId2">
              <a:alphaModFix/>
            </a:blip>
            <a:stretch>
              <a:fillRect/>
            </a:stretch>
          </a:blipFill>
          <a:ln w="57150" cap="flat">
            <a:solidFill>
              <a:srgbClr val="00B0F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Rectangle 14"/>
          <p:cNvSpPr/>
          <p:nvPr/>
        </p:nvSpPr>
        <p:spPr>
          <a:xfrm>
            <a:off x="3124980" y="3352803"/>
            <a:ext cx="6475314" cy="2438403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1" i="0" u="none" strike="noStrike" kern="1200" cap="none" spc="0" baseline="0">
                <a:solidFill>
                  <a:srgbClr val="00B050"/>
                </a:solidFill>
                <a:uFillTx/>
                <a:latin typeface="NikoshBAN" pitchFamily="2"/>
                <a:cs typeface="NikoshBAN" pitchFamily="2"/>
              </a:rPr>
              <a:t>স্বাগতম সবাইকে</a:t>
            </a:r>
            <a:endParaRPr lang="en-US" sz="4400" b="0" i="0" u="none" strike="noStrike" kern="1200" cap="none" spc="0" baseline="0">
              <a:solidFill>
                <a:srgbClr val="00B050"/>
              </a:solidFill>
              <a:uFillTx/>
              <a:latin typeface="NikoshBAN" pitchFamily="2"/>
              <a:cs typeface="NikoshBAN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97896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981203" y="685800"/>
            <a:ext cx="8229600" cy="5638803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002060"/>
          </a:solidFill>
          <a:ln w="76196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7200" b="0" i="0" u="none" strike="noStrike" kern="1200" cap="none" spc="0" baseline="0" dirty="0" err="1">
                <a:solidFill>
                  <a:srgbClr val="FFFFFF"/>
                </a:solidFill>
                <a:uFillTx/>
                <a:latin typeface="NikoshBAN" pitchFamily="2"/>
                <a:cs typeface="NikoshBAN" pitchFamily="2"/>
              </a:rPr>
              <a:t>শিশুকে</a:t>
            </a:r>
            <a:r>
              <a:rPr lang="en-US" sz="7200" b="0" i="0" u="none" strike="noStrike" kern="1200" cap="none" spc="0" baseline="0" dirty="0">
                <a:solidFill>
                  <a:srgbClr val="FFFFFF"/>
                </a:solidFill>
                <a:uFillTx/>
                <a:latin typeface="NikoshBAN" pitchFamily="2"/>
                <a:cs typeface="NikoshBAN" pitchFamily="2"/>
              </a:rPr>
              <a:t> </a:t>
            </a:r>
            <a:r>
              <a:rPr lang="en-US" sz="7200" b="0" i="0" u="none" strike="noStrike" kern="1200" cap="none" spc="0" baseline="0" dirty="0" err="1">
                <a:solidFill>
                  <a:srgbClr val="FFFFFF"/>
                </a:solidFill>
                <a:uFillTx/>
                <a:latin typeface="NikoshBAN" pitchFamily="2"/>
                <a:cs typeface="NikoshBAN" pitchFamily="2"/>
              </a:rPr>
              <a:t>পড়তে</a:t>
            </a:r>
            <a:r>
              <a:rPr lang="en-US" sz="7200" b="0" i="0" u="none" strike="noStrike" kern="1200" cap="none" spc="0" baseline="0" dirty="0">
                <a:solidFill>
                  <a:srgbClr val="FFFFFF"/>
                </a:solidFill>
                <a:uFillTx/>
                <a:latin typeface="NikoshBAN" pitchFamily="2"/>
                <a:cs typeface="NikoshBAN" pitchFamily="2"/>
              </a:rPr>
              <a:t> </a:t>
            </a:r>
            <a:r>
              <a:rPr lang="en-US" sz="7200" b="0" i="0" u="none" strike="noStrike" kern="1200" cap="none" spc="0" baseline="0" dirty="0" err="1">
                <a:solidFill>
                  <a:srgbClr val="FFFFFF"/>
                </a:solidFill>
                <a:uFillTx/>
                <a:latin typeface="NikoshBAN" pitchFamily="2"/>
                <a:cs typeface="NikoshBAN" pitchFamily="2"/>
              </a:rPr>
              <a:t>না</a:t>
            </a:r>
            <a:r>
              <a:rPr lang="en-US" sz="7200" b="0" i="0" u="none" strike="noStrike" kern="1200" cap="none" spc="0" baseline="0" dirty="0">
                <a:solidFill>
                  <a:srgbClr val="FFFFFF"/>
                </a:solidFill>
                <a:uFillTx/>
                <a:latin typeface="NikoshBAN" pitchFamily="2"/>
                <a:cs typeface="NikoshBAN" pitchFamily="2"/>
              </a:rPr>
              <a:t> </a:t>
            </a:r>
            <a:r>
              <a:rPr lang="en-US" sz="7200" b="0" i="0" u="none" strike="noStrike" kern="1200" cap="none" spc="0" baseline="0" dirty="0" err="1">
                <a:solidFill>
                  <a:srgbClr val="FFFFFF"/>
                </a:solidFill>
                <a:uFillTx/>
                <a:latin typeface="NikoshBAN" pitchFamily="2"/>
                <a:cs typeface="NikoshBAN" pitchFamily="2"/>
              </a:rPr>
              <a:t>দেওয়া</a:t>
            </a:r>
            <a:r>
              <a:rPr lang="en-US" sz="7200" b="0" i="0" u="none" strike="noStrike" kern="1200" cap="none" spc="0" baseline="0" dirty="0">
                <a:solidFill>
                  <a:srgbClr val="FFFFFF"/>
                </a:solidFill>
                <a:uFillTx/>
                <a:latin typeface="NikoshBAN" pitchFamily="2"/>
                <a:cs typeface="NikoshBAN" pitchFamily="2"/>
              </a:rPr>
              <a:t> </a:t>
            </a:r>
            <a:r>
              <a:rPr lang="en-US" sz="7200" b="0" i="0" u="none" strike="noStrike" kern="1200" cap="none" spc="0" baseline="0" dirty="0" err="1">
                <a:solidFill>
                  <a:srgbClr val="FFFFFF"/>
                </a:solidFill>
                <a:uFillTx/>
                <a:latin typeface="NikoshBAN" pitchFamily="2"/>
                <a:cs typeface="NikoshBAN" pitchFamily="2"/>
              </a:rPr>
              <a:t>একটি</a:t>
            </a:r>
            <a:r>
              <a:rPr lang="en-US" sz="7200" b="0" i="0" u="none" strike="noStrike" kern="1200" cap="none" spc="0" baseline="0" dirty="0">
                <a:solidFill>
                  <a:srgbClr val="FFFFFF"/>
                </a:solidFill>
                <a:uFillTx/>
                <a:latin typeface="NikoshBAN" pitchFamily="2"/>
                <a:cs typeface="NikoshBAN" pitchFamily="2"/>
              </a:rPr>
              <a:t> </a:t>
            </a:r>
            <a:r>
              <a:rPr lang="en-US" sz="7200" b="0" i="0" u="none" strike="noStrike" kern="1200" cap="none" spc="0" baseline="0" dirty="0" err="1">
                <a:solidFill>
                  <a:srgbClr val="FFFFFF"/>
                </a:solidFill>
                <a:uFillTx/>
                <a:latin typeface="NikoshBAN" pitchFamily="2"/>
                <a:cs typeface="NikoshBAN" pitchFamily="2"/>
              </a:rPr>
              <a:t>মানবাধিকার</a:t>
            </a:r>
            <a:r>
              <a:rPr lang="en-US" sz="7200" b="0" i="0" u="none" strike="noStrike" kern="1200" cap="none" spc="0" baseline="0" dirty="0">
                <a:solidFill>
                  <a:srgbClr val="FFFFFF"/>
                </a:solidFill>
                <a:uFillTx/>
                <a:latin typeface="NikoshBAN" pitchFamily="2"/>
                <a:cs typeface="NikoshBAN" pitchFamily="2"/>
              </a:rPr>
              <a:t> </a:t>
            </a:r>
            <a:r>
              <a:rPr lang="en-US" sz="7200" b="0" i="0" u="none" strike="noStrike" kern="1200" cap="none" spc="0" baseline="0" dirty="0" err="1">
                <a:solidFill>
                  <a:srgbClr val="FFFFFF"/>
                </a:solidFill>
                <a:uFillTx/>
                <a:latin typeface="NikoshBAN" pitchFamily="2"/>
                <a:cs typeface="NikoshBAN" pitchFamily="2"/>
              </a:rPr>
              <a:t>বিরোধী</a:t>
            </a:r>
            <a:r>
              <a:rPr lang="en-US" sz="7200" b="0" i="0" u="none" strike="noStrike" kern="1200" cap="none" spc="0" baseline="0" dirty="0">
                <a:solidFill>
                  <a:srgbClr val="FFFFFF"/>
                </a:solidFill>
                <a:uFillTx/>
                <a:latin typeface="NikoshBAN" pitchFamily="2"/>
                <a:cs typeface="NikoshBAN" pitchFamily="2"/>
              </a:rPr>
              <a:t> </a:t>
            </a:r>
            <a:r>
              <a:rPr lang="en-US" sz="7200" b="0" i="0" u="none" strike="noStrike" kern="1200" cap="none" spc="0" baseline="0" dirty="0" err="1">
                <a:solidFill>
                  <a:srgbClr val="FFFFFF"/>
                </a:solidFill>
                <a:uFillTx/>
                <a:latin typeface="NikoshBAN" pitchFamily="2"/>
                <a:cs typeface="NikoshBAN" pitchFamily="2"/>
              </a:rPr>
              <a:t>কাজ</a:t>
            </a:r>
            <a:r>
              <a:rPr lang="en-US" sz="7200" b="0" i="0" u="none" strike="noStrike" kern="1200" cap="none" spc="0" baseline="0" dirty="0">
                <a:solidFill>
                  <a:srgbClr val="FFFFFF"/>
                </a:solidFill>
                <a:uFillTx/>
                <a:latin typeface="NikoshBAN" pitchFamily="2"/>
                <a:cs typeface="NikoshBAN" pitchFamily="2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532066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uman-Rights-Violation.001-600x222.pn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023" r="50888"/>
          <a:stretch>
            <a:fillRect/>
          </a:stretch>
        </p:blipFill>
        <p:spPr>
          <a:xfrm>
            <a:off x="493486" y="1248231"/>
            <a:ext cx="11205029" cy="5435599"/>
          </a:xfrm>
          <a:prstGeom prst="rect">
            <a:avLst/>
          </a:prstGeom>
          <a:noFill/>
          <a:ln w="76196" cap="flat">
            <a:solidFill>
              <a:srgbClr val="000000"/>
            </a:solidFill>
            <a:prstDash val="solid"/>
            <a:miter/>
          </a:ln>
        </p:spPr>
      </p:pic>
      <p:sp>
        <p:nvSpPr>
          <p:cNvPr id="3" name="Rectangle 2"/>
          <p:cNvSpPr/>
          <p:nvPr/>
        </p:nvSpPr>
        <p:spPr>
          <a:xfrm>
            <a:off x="2552700" y="261255"/>
            <a:ext cx="7086600" cy="551544"/>
          </a:xfrm>
          <a:prstGeom prst="rect">
            <a:avLst/>
          </a:prstGeom>
          <a:solidFill>
            <a:srgbClr val="FF0000"/>
          </a:solidFill>
          <a:ln w="76196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BD" sz="3600" b="1" i="0" u="none" strike="noStrike" kern="1200" cap="none" spc="0" baseline="0">
                <a:solidFill>
                  <a:srgbClr val="FFFFFF"/>
                </a:solidFill>
                <a:uFillTx/>
                <a:latin typeface="NikoshBAN" pitchFamily="2"/>
                <a:cs typeface="NikoshBAN" pitchFamily="2"/>
              </a:rPr>
              <a:t>পাচারকারীচক্র একজন শিশু কে ধরে নিয়ে যাচ্ছ।</a:t>
            </a:r>
            <a:endParaRPr lang="en-US" sz="3600" b="1" i="0" u="none" strike="noStrike" kern="1200" cap="none" spc="0" baseline="0">
              <a:solidFill>
                <a:srgbClr val="FFFFFF"/>
              </a:solidFill>
              <a:uFillTx/>
              <a:latin typeface="NikoshBAN" pitchFamily="2"/>
              <a:cs typeface="NikoshBAN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49493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1000" t="65196" r="25781" b="6950"/>
          <a:stretch>
            <a:fillRect/>
          </a:stretch>
        </p:blipFill>
        <p:spPr>
          <a:xfrm>
            <a:off x="1161143" y="1567539"/>
            <a:ext cx="10276113" cy="5079473"/>
          </a:xfrm>
          <a:prstGeom prst="rect">
            <a:avLst/>
          </a:prstGeom>
          <a:solidFill>
            <a:srgbClr val="C0504D"/>
          </a:solidFill>
          <a:ln w="76196" cap="flat">
            <a:solidFill>
              <a:srgbClr val="000000"/>
            </a:solidFill>
            <a:prstDash val="solid"/>
            <a:miter/>
          </a:ln>
        </p:spPr>
      </p:pic>
      <p:sp>
        <p:nvSpPr>
          <p:cNvPr id="3" name="Rectangle 3"/>
          <p:cNvSpPr/>
          <p:nvPr/>
        </p:nvSpPr>
        <p:spPr>
          <a:xfrm>
            <a:off x="2184399" y="319314"/>
            <a:ext cx="8229600" cy="740229"/>
          </a:xfrm>
          <a:prstGeom prst="rect">
            <a:avLst/>
          </a:prstGeom>
          <a:solidFill>
            <a:srgbClr val="FF0000"/>
          </a:solidFill>
          <a:ln w="76196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BD" sz="4800" b="0" i="0" u="none" strike="noStrike" kern="1200" cap="none" spc="0" baseline="0">
                <a:solidFill>
                  <a:srgbClr val="FFFFFF"/>
                </a:solidFill>
                <a:uFillTx/>
                <a:latin typeface="NikoshBAN" pitchFamily="2"/>
                <a:cs typeface="NikoshBAN" pitchFamily="2"/>
              </a:rPr>
              <a:t>নারী ও শিশুদের পাচার করা হচ্ছে।</a:t>
            </a:r>
            <a:endParaRPr lang="en-US" sz="4800" b="0" i="0" u="none" strike="noStrike" kern="1200" cap="none" spc="0" baseline="0">
              <a:solidFill>
                <a:srgbClr val="FFFFFF"/>
              </a:solidFill>
              <a:uFillTx/>
              <a:latin typeface="NikoshBAN" pitchFamily="2"/>
              <a:cs typeface="NikoshBAN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65657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"/>
          <p:cNvSpPr/>
          <p:nvPr/>
        </p:nvSpPr>
        <p:spPr>
          <a:xfrm>
            <a:off x="1828802" y="304802"/>
            <a:ext cx="8534396" cy="6248396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002060"/>
          </a:solidFill>
          <a:ln w="76196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7200" b="0" i="0" u="none" strike="noStrike" kern="1200" cap="none" spc="0" baseline="0">
                <a:solidFill>
                  <a:srgbClr val="FFFFFF"/>
                </a:solidFill>
                <a:uFillTx/>
                <a:latin typeface="NikoshBAN" pitchFamily="2"/>
                <a:cs typeface="NikoshBAN" pitchFamily="2"/>
              </a:rPr>
              <a:t>নারী ও শিশু পাচার একটি মানবাধিকার বিরোধী কাজ।</a:t>
            </a:r>
          </a:p>
        </p:txBody>
      </p:sp>
    </p:spTree>
    <p:extLst>
      <p:ext uri="{BB962C8B-B14F-4D97-AF65-F5344CB8AC3E}">
        <p14:creationId xmlns:p14="http://schemas.microsoft.com/office/powerpoint/2010/main" val="91230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000" t="54000" r="26163" b="14000"/>
          <a:stretch>
            <a:fillRect/>
          </a:stretch>
        </p:blipFill>
        <p:spPr>
          <a:xfrm>
            <a:off x="914400" y="1407887"/>
            <a:ext cx="10900229" cy="5333999"/>
          </a:xfrm>
          <a:prstGeom prst="rect">
            <a:avLst/>
          </a:prstGeom>
          <a:noFill/>
          <a:ln w="76196" cap="flat">
            <a:solidFill>
              <a:srgbClr val="000000"/>
            </a:solidFill>
            <a:prstDash val="solid"/>
            <a:miter/>
          </a:ln>
        </p:spPr>
      </p:pic>
      <p:sp>
        <p:nvSpPr>
          <p:cNvPr id="3" name="Rectangle 2"/>
          <p:cNvSpPr/>
          <p:nvPr/>
        </p:nvSpPr>
        <p:spPr>
          <a:xfrm>
            <a:off x="2362199" y="174170"/>
            <a:ext cx="7467603" cy="725714"/>
          </a:xfrm>
          <a:prstGeom prst="rect">
            <a:avLst/>
          </a:prstGeom>
          <a:solidFill>
            <a:srgbClr val="DBEEF4"/>
          </a:solidFill>
          <a:ln w="76196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BD" sz="3600" b="0" i="0" u="none" strike="noStrike" kern="1200" cap="none" spc="0" baseline="0" dirty="0">
                <a:solidFill>
                  <a:srgbClr val="FF0000"/>
                </a:solidFill>
                <a:uFillTx/>
                <a:latin typeface="NikoshBAN" pitchFamily="2"/>
                <a:cs typeface="NikoshBAN" pitchFamily="2"/>
              </a:rPr>
              <a:t>পুরুষকে অধিক ও নারীকে কম মজুরি দেওয়া হচ্ছে।</a:t>
            </a:r>
            <a:endParaRPr lang="en-US" sz="3600" b="0" i="0" u="none" strike="noStrike" kern="1200" cap="none" spc="0" baseline="0" dirty="0">
              <a:solidFill>
                <a:srgbClr val="FF0000"/>
              </a:solidFill>
              <a:uFillTx/>
              <a:latin typeface="NikoshBAN" pitchFamily="2"/>
              <a:cs typeface="NikoshBAN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21997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828800" y="457200"/>
            <a:ext cx="8534396" cy="5867403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002060"/>
          </a:solidFill>
          <a:ln w="76196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7200" b="0" i="0" u="none" strike="noStrike" kern="1200" cap="none" spc="0" baseline="0">
                <a:solidFill>
                  <a:srgbClr val="FFFFFF"/>
                </a:solidFill>
                <a:uFillTx/>
                <a:latin typeface="NikoshBAN" pitchFamily="2"/>
                <a:cs typeface="NikoshBAN" pitchFamily="2"/>
              </a:rPr>
              <a:t>একই কাজে পুরুষের তুলনায় নারীকে কম মজুরি দেওয়া মানবাধিকার বিরোধী কাজ।</a:t>
            </a:r>
          </a:p>
        </p:txBody>
      </p:sp>
    </p:spTree>
    <p:extLst>
      <p:ext uri="{BB962C8B-B14F-4D97-AF65-F5344CB8AC3E}">
        <p14:creationId xmlns:p14="http://schemas.microsoft.com/office/powerpoint/2010/main" val="97530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2.jp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515" y="979707"/>
            <a:ext cx="11146970" cy="5725890"/>
          </a:xfrm>
          <a:prstGeom prst="rect">
            <a:avLst/>
          </a:prstGeom>
          <a:noFill/>
          <a:ln w="76196" cap="flat">
            <a:solidFill>
              <a:srgbClr val="000000"/>
            </a:solidFill>
            <a:prstDash val="solid"/>
            <a:miter/>
          </a:ln>
        </p:spPr>
      </p:pic>
      <p:sp>
        <p:nvSpPr>
          <p:cNvPr id="3" name="Rectangle 4"/>
          <p:cNvSpPr/>
          <p:nvPr/>
        </p:nvSpPr>
        <p:spPr>
          <a:xfrm>
            <a:off x="2047368" y="116115"/>
            <a:ext cx="8097265" cy="691239"/>
          </a:xfrm>
          <a:prstGeom prst="rect">
            <a:avLst/>
          </a:prstGeom>
          <a:solidFill>
            <a:srgbClr val="FF0000"/>
          </a:solidFill>
          <a:ln w="76196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BD" sz="4400" b="0" i="0" u="none" strike="noStrike" kern="1200" cap="none" spc="0" baseline="0" dirty="0">
                <a:solidFill>
                  <a:srgbClr val="FFFFFF"/>
                </a:solidFill>
                <a:uFillTx/>
                <a:latin typeface="NikoshBAN" pitchFamily="2"/>
                <a:cs typeface="NikoshBAN" pitchFamily="2"/>
              </a:rPr>
              <a:t>একজন ক্ষুধার্ত শ</a:t>
            </a:r>
            <a:r>
              <a:rPr lang="en-US" sz="4400" b="0" i="0" u="none" strike="noStrike" kern="1200" cap="none" spc="0" baseline="0" dirty="0">
                <a:solidFill>
                  <a:srgbClr val="FFFFFF"/>
                </a:solidFill>
                <a:uFillTx/>
                <a:latin typeface="NikoshBAN" pitchFamily="2"/>
                <a:cs typeface="NikoshBAN" pitchFamily="2"/>
              </a:rPr>
              <a:t>ি</a:t>
            </a:r>
            <a:r>
              <a:rPr lang="bn-BD" sz="4400" b="0" i="0" u="none" strike="noStrike" kern="1200" cap="none" spc="0" baseline="0" dirty="0">
                <a:solidFill>
                  <a:srgbClr val="FFFFFF"/>
                </a:solidFill>
                <a:uFillTx/>
                <a:latin typeface="NikoshBAN" pitchFamily="2"/>
                <a:cs typeface="NikoshBAN" pitchFamily="2"/>
              </a:rPr>
              <a:t>শু নর্দমা থেকে খাবার খাচ্ছে।</a:t>
            </a:r>
            <a:endParaRPr lang="en-US" sz="4400" b="0" i="0" u="none" strike="noStrike" kern="1200" cap="none" spc="0" baseline="0" dirty="0">
              <a:solidFill>
                <a:srgbClr val="FFFFFF"/>
              </a:solidFill>
              <a:uFillTx/>
              <a:latin typeface="NikoshBAN" pitchFamily="2"/>
              <a:cs typeface="NikoshBAN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32434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828800" y="457200"/>
            <a:ext cx="8534396" cy="5867403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002060"/>
          </a:solidFill>
          <a:ln w="76196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7200" b="0" i="0" u="none" strike="noStrike" kern="1200" cap="none" spc="0" baseline="0">
                <a:solidFill>
                  <a:srgbClr val="FFFFFF"/>
                </a:solidFill>
                <a:uFillTx/>
                <a:latin typeface="NikoshBAN" pitchFamily="2"/>
                <a:cs typeface="NikoshBAN" pitchFamily="2"/>
              </a:rPr>
              <a:t>ক্ষুধায় কষ্ট ভোগ করা একটি মানবাধিকার বিরোধী কাজ।</a:t>
            </a:r>
          </a:p>
        </p:txBody>
      </p:sp>
    </p:spTree>
    <p:extLst>
      <p:ext uri="{BB962C8B-B14F-4D97-AF65-F5344CB8AC3E}">
        <p14:creationId xmlns:p14="http://schemas.microsoft.com/office/powerpoint/2010/main" val="152545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1524000" y="1270000"/>
            <a:ext cx="9144000" cy="5588000"/>
          </a:xfrm>
          <a:prstGeom prst="rect">
            <a:avLst/>
          </a:prstGeom>
          <a:solidFill>
            <a:srgbClr val="632523"/>
          </a:solidFill>
          <a:ln w="76196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BD" sz="13800" b="0" i="0" u="none" strike="noStrike" kern="1200" cap="none" spc="0" baseline="0" dirty="0">
                <a:solidFill>
                  <a:srgbClr val="FFFFFF"/>
                </a:solidFill>
                <a:uFillTx/>
                <a:latin typeface="NikoshBAN" pitchFamily="2"/>
                <a:cs typeface="NikoshBAN" pitchFamily="2"/>
              </a:rPr>
              <a:t>মানবাধিকার রক্ষায় করণীয়</a:t>
            </a:r>
            <a:endParaRPr lang="en-US" sz="13800" b="0" i="0" u="none" strike="noStrike" kern="1200" cap="none" spc="0" baseline="0" dirty="0">
              <a:solidFill>
                <a:srgbClr val="FFFFFF"/>
              </a:solidFill>
              <a:uFillTx/>
              <a:latin typeface="NikoshBAN" pitchFamily="2"/>
              <a:cs typeface="NikoshBAN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14246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1524003" y="0"/>
            <a:ext cx="9144000" cy="951630"/>
          </a:xfrm>
          <a:prstGeom prst="rect">
            <a:avLst/>
          </a:prstGeom>
          <a:solidFill>
            <a:srgbClr val="4F81BD"/>
          </a:solidFill>
          <a:ln w="76196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BD" sz="5400" b="0" i="0" u="none" strike="noStrike" kern="1200" cap="none" spc="0" baseline="0">
                <a:solidFill>
                  <a:srgbClr val="FFFFFF"/>
                </a:solidFill>
                <a:uFillTx/>
                <a:latin typeface="NikoshBAN" pitchFamily="2"/>
                <a:cs typeface="NikoshBAN" pitchFamily="2"/>
              </a:rPr>
              <a:t>সবার মানবাধিকারকে শ্রদ্ধা করব।</a:t>
            </a:r>
            <a:endParaRPr lang="en-US" sz="5400" b="0" i="0" u="none" strike="noStrike" kern="1200" cap="none" spc="0" baseline="0">
              <a:solidFill>
                <a:srgbClr val="FFFFFF"/>
              </a:solidFill>
              <a:uFillTx/>
              <a:latin typeface="NikoshBAN" pitchFamily="2"/>
              <a:cs typeface="NikoshBAN" pitchFamily="2"/>
            </a:endParaRPr>
          </a:p>
        </p:txBody>
      </p:sp>
      <p:sp>
        <p:nvSpPr>
          <p:cNvPr id="3" name="Rectangle 8"/>
          <p:cNvSpPr/>
          <p:nvPr/>
        </p:nvSpPr>
        <p:spPr>
          <a:xfrm>
            <a:off x="3810003" y="3105832"/>
            <a:ext cx="4572000" cy="52322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BD" sz="1400" b="0" i="0" u="none" strike="noStrike" kern="1200" cap="none" spc="0" baseline="0">
                <a:solidFill>
                  <a:srgbClr val="FFFFFF"/>
                </a:solidFill>
                <a:uFillTx/>
                <a:latin typeface="NikoshBAN" pitchFamily="2"/>
                <a:cs typeface="NikoshBAN" pitchFamily="2"/>
              </a:rPr>
              <a:t>শিশুসহ সকল নাগরিকের শিক্ষা লাভের সুযোগ একটি প্রধান মাবাধিকার,এ বিষয়ে সচেতন থাকব।</a:t>
            </a:r>
            <a:endParaRPr lang="en-US" sz="1400" b="0" i="0" u="none" strike="noStrike" kern="1200" cap="none" spc="0" baseline="0">
              <a:solidFill>
                <a:srgbClr val="FFFFFF"/>
              </a:solidFill>
              <a:uFillTx/>
              <a:latin typeface="NikoshBAN" pitchFamily="2"/>
              <a:cs typeface="NikoshBAN" pitchFamily="2"/>
            </a:endParaRPr>
          </a:p>
        </p:txBody>
      </p:sp>
      <p:sp>
        <p:nvSpPr>
          <p:cNvPr id="4" name="Rectangle 9"/>
          <p:cNvSpPr/>
          <p:nvPr/>
        </p:nvSpPr>
        <p:spPr>
          <a:xfrm>
            <a:off x="1524003" y="1371600"/>
            <a:ext cx="9144000" cy="1249019"/>
          </a:xfrm>
          <a:prstGeom prst="rect">
            <a:avLst/>
          </a:prstGeom>
          <a:solidFill>
            <a:srgbClr val="4F81BD"/>
          </a:solidFill>
          <a:ln w="76196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BD" sz="3600" b="0" i="0" u="none" strike="noStrike" kern="1200" cap="none" spc="0" baseline="0">
                <a:solidFill>
                  <a:srgbClr val="FFFFFF"/>
                </a:solidFill>
                <a:uFillTx/>
                <a:latin typeface="NikoshBAN" pitchFamily="2"/>
                <a:cs typeface="NikoshBAN" pitchFamily="2"/>
              </a:rPr>
              <a:t>শিশুসহ সকল নাগরিকের শিক্ষা লাভের সুযোগ একটি প্রধান মানবাধিকার,এ বিষয়ে সচেতন থাকব।</a:t>
            </a:r>
            <a:endParaRPr lang="en-US" sz="3600" b="0" i="0" u="none" strike="noStrike" kern="1200" cap="none" spc="0" baseline="0">
              <a:solidFill>
                <a:srgbClr val="FFFFFF"/>
              </a:solidFill>
              <a:uFillTx/>
              <a:latin typeface="NikoshBAN" pitchFamily="2"/>
              <a:cs typeface="NikoshBAN" pitchFamily="2"/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1524003" y="3200400"/>
            <a:ext cx="9144000" cy="1308492"/>
          </a:xfrm>
          <a:prstGeom prst="rect">
            <a:avLst/>
          </a:prstGeom>
          <a:solidFill>
            <a:srgbClr val="4F81BD"/>
          </a:solidFill>
          <a:ln w="76196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BD" sz="4400" b="0" i="0" u="none" strike="noStrike" kern="1200" cap="none" spc="0" baseline="0">
                <a:solidFill>
                  <a:srgbClr val="FFFFFF"/>
                </a:solidFill>
                <a:uFillTx/>
                <a:latin typeface="NikoshBAN" pitchFamily="2"/>
                <a:cs typeface="NikoshBAN" pitchFamily="2"/>
              </a:rPr>
              <a:t>বাড়ির কাজে সহায়তাকারী শিশু</a:t>
            </a:r>
            <a:r>
              <a:rPr lang="en-US" sz="4400" b="0" i="0" u="none" strike="noStrike" kern="1200" cap="none" spc="0" baseline="0">
                <a:solidFill>
                  <a:srgbClr val="FFFFFF"/>
                </a:solidFill>
                <a:uFillTx/>
                <a:latin typeface="NikoshBAN" pitchFamily="2"/>
                <a:cs typeface="NikoshBAN" pitchFamily="2"/>
              </a:rPr>
              <a:t> এবংব্যক্তিদের নির্যাতন করব</a:t>
            </a:r>
            <a:r>
              <a:rPr lang="bn-BD" sz="4400" b="0" i="0" u="none" strike="noStrike" kern="1200" cap="none" spc="0" baseline="0">
                <a:solidFill>
                  <a:srgbClr val="FFFFFF"/>
                </a:solidFill>
                <a:uFillTx/>
                <a:latin typeface="NikoshBAN" pitchFamily="2"/>
                <a:cs typeface="NikoshBAN" pitchFamily="2"/>
              </a:rPr>
              <a:t>ো না।</a:t>
            </a:r>
            <a:endParaRPr lang="en-US" sz="4400" b="0" i="0" u="none" strike="noStrike" kern="1200" cap="none" spc="0" baseline="0">
              <a:solidFill>
                <a:srgbClr val="FFFFFF"/>
              </a:solidFill>
              <a:uFillTx/>
              <a:latin typeface="NikoshBAN" pitchFamily="2"/>
              <a:cs typeface="NikoshBAN" pitchFamily="2"/>
            </a:endParaRPr>
          </a:p>
        </p:txBody>
      </p:sp>
      <p:sp>
        <p:nvSpPr>
          <p:cNvPr id="6" name="Rectangle 6"/>
          <p:cNvSpPr/>
          <p:nvPr/>
        </p:nvSpPr>
        <p:spPr>
          <a:xfrm>
            <a:off x="1524003" y="5105396"/>
            <a:ext cx="9144000" cy="1367975"/>
          </a:xfrm>
          <a:prstGeom prst="rect">
            <a:avLst/>
          </a:prstGeom>
          <a:solidFill>
            <a:srgbClr val="4F81BD"/>
          </a:solidFill>
          <a:ln w="76196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BD" sz="4400" b="0" i="0" u="none" strike="noStrike" kern="1200" cap="none" spc="0" baseline="0">
                <a:solidFill>
                  <a:srgbClr val="FFFFFF"/>
                </a:solidFill>
                <a:uFillTx/>
                <a:latin typeface="NikoshBAN" pitchFamily="2"/>
                <a:cs typeface="NikoshBAN" pitchFamily="2"/>
              </a:rPr>
              <a:t>নারী ও </a:t>
            </a:r>
            <a:r>
              <a:rPr lang="bn-BD" sz="4000" b="0" i="0" u="none" strike="noStrike" kern="1200" cap="none" spc="0" baseline="0">
                <a:solidFill>
                  <a:srgbClr val="FFFFFF"/>
                </a:solidFill>
                <a:uFillTx/>
                <a:latin typeface="NikoshBAN" pitchFamily="2"/>
                <a:cs typeface="NikoshBAN" pitchFamily="2"/>
              </a:rPr>
              <a:t>শিশু</a:t>
            </a:r>
            <a:r>
              <a:rPr lang="bn-BD" sz="4400" b="0" i="0" u="none" strike="noStrike" kern="1200" cap="none" spc="0" baseline="0">
                <a:solidFill>
                  <a:srgbClr val="FFFFFF"/>
                </a:solidFill>
                <a:uFillTx/>
                <a:latin typeface="NikoshBAN" pitchFamily="2"/>
                <a:cs typeface="NikoshBAN" pitchFamily="2"/>
              </a:rPr>
              <a:t> পাচার ঘটতে দেখলে বা সংবাদ পেলে পুলিশ ও অন্যদের খবর দেব।</a:t>
            </a:r>
            <a:endParaRPr lang="en-US" sz="4400" b="0" i="0" u="none" strike="noStrike" kern="1200" cap="none" spc="0" baseline="0">
              <a:solidFill>
                <a:srgbClr val="FFFFFF"/>
              </a:solidFill>
              <a:uFillTx/>
              <a:latin typeface="NikoshBAN" pitchFamily="2"/>
              <a:cs typeface="NikoshBAN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442172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04796" y="2565495"/>
            <a:ext cx="4610862" cy="26160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1" i="0" u="none" strike="noStrike" kern="1200" cap="none" spc="0" baseline="0">
                <a:solidFill>
                  <a:srgbClr val="000000"/>
                </a:solidFill>
                <a:uFillTx/>
                <a:latin typeface="NikoshBAN" pitchFamily="2"/>
                <a:cs typeface="NikoshBAN" pitchFamily="2"/>
              </a:rPr>
              <a:t>মোহাম্মদ ইব্রাহিম খলিল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i="0" u="none" strike="noStrike" kern="1200" cap="none" spc="0" baseline="0">
                <a:solidFill>
                  <a:srgbClr val="000000"/>
                </a:solidFill>
                <a:uFillTx/>
                <a:latin typeface="NikoshBAN" pitchFamily="2"/>
                <a:cs typeface="NikoshBAN" pitchFamily="2"/>
              </a:rPr>
              <a:t>সহকারি শিক্ষক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NikoshBAN" pitchFamily="2"/>
                <a:cs typeface="NikoshBAN" pitchFamily="2"/>
              </a:rPr>
              <a:t>সারফাতলি সরকারি প্রাথমিক বিদ্যালয়, নাঙ্গলকোট, কুমিল্লা।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NikoshBAN" pitchFamily="2"/>
                <a:cs typeface="NikoshBAN" pitchFamily="2"/>
              </a:rPr>
              <a:t>মোবাইলঃ ০১৭১২-৭৩৫০২০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NikoshBAN" pitchFamily="2"/>
                <a:cs typeface="NikoshBAN" pitchFamily="2"/>
              </a:rPr>
              <a:t>Em@il: mikmeazi@gmail.com</a:t>
            </a:r>
          </a:p>
        </p:txBody>
      </p:sp>
      <p:sp>
        <p:nvSpPr>
          <p:cNvPr id="3" name="Rectangle 3"/>
          <p:cNvSpPr/>
          <p:nvPr/>
        </p:nvSpPr>
        <p:spPr>
          <a:xfrm>
            <a:off x="6331205" y="2598276"/>
            <a:ext cx="5472098" cy="255454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1" i="0" u="none" strike="noStrike" kern="1200" cap="none" spc="0" baseline="0" dirty="0" err="1">
                <a:solidFill>
                  <a:srgbClr val="000000"/>
                </a:solidFill>
                <a:effectLst>
                  <a:outerShdw blurRad="152400" dist="40004" dir="5040305">
                    <a:srgbClr val="000000"/>
                  </a:outerShdw>
                </a:effectLst>
                <a:uFillTx/>
                <a:latin typeface="NikoshBAN" pitchFamily="2"/>
                <a:cs typeface="NikoshBAN" pitchFamily="2"/>
              </a:rPr>
              <a:t>বিষয়</a:t>
            </a:r>
            <a:r>
              <a:rPr lang="en-US" sz="3200" b="1" i="0" u="none" strike="noStrike" kern="1200" cap="none" spc="0" baseline="0" dirty="0">
                <a:solidFill>
                  <a:srgbClr val="000000"/>
                </a:solidFill>
                <a:effectLst>
                  <a:outerShdw blurRad="152400" dist="40004" dir="5040305">
                    <a:srgbClr val="000000"/>
                  </a:outerShdw>
                </a:effectLst>
                <a:uFillTx/>
                <a:latin typeface="NikoshBAN" pitchFamily="2"/>
                <a:cs typeface="NikoshBAN" pitchFamily="2"/>
              </a:rPr>
              <a:t>: </a:t>
            </a:r>
            <a:r>
              <a:rPr lang="en-US" sz="3200" b="1" i="0" u="none" strike="noStrike" kern="1200" cap="none" spc="0" baseline="0" dirty="0" err="1">
                <a:solidFill>
                  <a:srgbClr val="000000"/>
                </a:solidFill>
                <a:effectLst>
                  <a:outerShdw blurRad="152400" dist="40004" dir="5040305">
                    <a:srgbClr val="000000"/>
                  </a:outerShdw>
                </a:effectLst>
                <a:uFillTx/>
                <a:latin typeface="NikoshBAN" pitchFamily="2"/>
                <a:cs typeface="NikoshBAN" pitchFamily="2"/>
              </a:rPr>
              <a:t>বাওবি</a:t>
            </a:r>
            <a:endParaRPr lang="en-US" sz="3200" b="1" i="0" u="none" strike="noStrike" kern="1200" cap="none" spc="0" baseline="0" dirty="0">
              <a:solidFill>
                <a:srgbClr val="000000"/>
              </a:solidFill>
              <a:effectLst>
                <a:outerShdw blurRad="152400" dist="40004" dir="5040305">
                  <a:srgbClr val="000000"/>
                </a:outerShdw>
              </a:effectLst>
              <a:uFillTx/>
              <a:latin typeface="NikoshBAN" pitchFamily="2"/>
              <a:cs typeface="NikoshBAN" pitchFamily="2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1" i="0" u="none" strike="noStrike" kern="1200" cap="none" spc="0" baseline="0" dirty="0" err="1">
                <a:solidFill>
                  <a:srgbClr val="000000"/>
                </a:solidFill>
                <a:effectLst>
                  <a:outerShdw blurRad="152400" dist="40004" dir="5040305">
                    <a:srgbClr val="000000"/>
                  </a:outerShdw>
                </a:effectLst>
                <a:uFillTx/>
                <a:latin typeface="NikoshBAN" pitchFamily="2"/>
                <a:cs typeface="NikoshBAN" pitchFamily="2"/>
              </a:rPr>
              <a:t>শ্রেণি</a:t>
            </a:r>
            <a:r>
              <a:rPr lang="en-US" sz="3200" b="1" i="0" u="none" strike="noStrike" kern="1200" cap="none" spc="0" baseline="0" dirty="0">
                <a:solidFill>
                  <a:srgbClr val="000000"/>
                </a:solidFill>
                <a:effectLst>
                  <a:outerShdw blurRad="152400" dist="40004" dir="5040305">
                    <a:srgbClr val="000000"/>
                  </a:outerShdw>
                </a:effectLst>
                <a:uFillTx/>
                <a:latin typeface="NikoshBAN" pitchFamily="2"/>
                <a:cs typeface="NikoshBAN" pitchFamily="2"/>
              </a:rPr>
              <a:t>: </a:t>
            </a:r>
            <a:r>
              <a:rPr lang="en-US" sz="3200" b="1" i="0" u="none" strike="noStrike" kern="1200" cap="none" spc="0" baseline="0" dirty="0" err="1">
                <a:solidFill>
                  <a:srgbClr val="000000"/>
                </a:solidFill>
                <a:effectLst>
                  <a:outerShdw blurRad="152400" dist="40004" dir="5040305">
                    <a:srgbClr val="000000"/>
                  </a:outerShdw>
                </a:effectLst>
                <a:uFillTx/>
                <a:latin typeface="NikoshBAN" pitchFamily="2"/>
                <a:cs typeface="NikoshBAN" pitchFamily="2"/>
              </a:rPr>
              <a:t>পঞ্চম</a:t>
            </a:r>
            <a:endParaRPr lang="en-US" sz="3200" b="1" i="0" u="none" strike="noStrike" kern="1200" cap="none" spc="0" baseline="0" dirty="0">
              <a:solidFill>
                <a:srgbClr val="000000"/>
              </a:solidFill>
              <a:effectLst>
                <a:outerShdw blurRad="152400" dist="40004" dir="5040305">
                  <a:srgbClr val="000000"/>
                </a:outerShdw>
              </a:effectLst>
              <a:uFillTx/>
              <a:latin typeface="NikoshBAN" pitchFamily="2"/>
              <a:cs typeface="NikoshBAN" pitchFamily="2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BD" sz="3200" b="1" i="0" u="none" strike="noStrike" kern="1200" cap="none" spc="0" baseline="0" dirty="0">
                <a:solidFill>
                  <a:srgbClr val="000000"/>
                </a:solidFill>
                <a:effectLst>
                  <a:outerShdw blurRad="152400" dist="40004" dir="5040305">
                    <a:srgbClr val="000000"/>
                  </a:outerShdw>
                </a:effectLst>
                <a:uFillTx/>
                <a:latin typeface="NikoshBAN" pitchFamily="2"/>
                <a:cs typeface="NikoshBAN" pitchFamily="2"/>
              </a:rPr>
              <a:t>অধ্যায়</a:t>
            </a:r>
            <a:r>
              <a:rPr lang="en-US" sz="3200" b="1" i="0" u="none" strike="noStrike" kern="1200" cap="none" spc="0" baseline="0" dirty="0">
                <a:solidFill>
                  <a:srgbClr val="000000"/>
                </a:solidFill>
                <a:effectLst>
                  <a:outerShdw blurRad="152400" dist="40004" dir="5040305">
                    <a:srgbClr val="000000"/>
                  </a:outerShdw>
                </a:effectLst>
                <a:uFillTx/>
                <a:latin typeface="NikoshBAN" pitchFamily="2"/>
                <a:cs typeface="NikoshBAN" pitchFamily="2"/>
              </a:rPr>
              <a:t>: ৭ম ( </a:t>
            </a:r>
            <a:r>
              <a:rPr lang="en-US" sz="3200" b="1" i="0" u="none" strike="noStrike" kern="1200" cap="none" spc="0" baseline="0" dirty="0" err="1">
                <a:solidFill>
                  <a:srgbClr val="000000"/>
                </a:solidFill>
                <a:effectLst>
                  <a:outerShdw blurRad="152400" dist="40004" dir="5040305">
                    <a:srgbClr val="000000"/>
                  </a:outerShdw>
                </a:effectLst>
                <a:uFillTx/>
                <a:latin typeface="NikoshBAN" pitchFamily="2"/>
                <a:cs typeface="NikoshBAN" pitchFamily="2"/>
              </a:rPr>
              <a:t>মানবাধিকার</a:t>
            </a:r>
            <a:r>
              <a:rPr lang="en-US" sz="3200" b="1" i="0" u="none" strike="noStrike" kern="1200" cap="none" spc="0" baseline="0" dirty="0">
                <a:solidFill>
                  <a:srgbClr val="000000"/>
                </a:solidFill>
                <a:effectLst>
                  <a:outerShdw blurRad="152400" dist="40004" dir="5040305">
                    <a:srgbClr val="000000"/>
                  </a:outerShdw>
                </a:effectLst>
                <a:uFillTx/>
                <a:latin typeface="NikoshBAN" pitchFamily="2"/>
                <a:cs typeface="NikoshBAN" pitchFamily="2"/>
              </a:rPr>
              <a:t>)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1" i="0" u="none" strike="noStrike" kern="1200" cap="none" spc="0" baseline="0" dirty="0" err="1">
                <a:solidFill>
                  <a:srgbClr val="000000"/>
                </a:solidFill>
                <a:effectLst>
                  <a:outerShdw blurRad="152400" dist="40004" dir="5040305">
                    <a:srgbClr val="000000"/>
                  </a:outerShdw>
                </a:effectLst>
                <a:uFillTx/>
                <a:latin typeface="NikoshBAN" pitchFamily="2"/>
                <a:cs typeface="NikoshBAN" pitchFamily="2"/>
              </a:rPr>
              <a:t>পাঠ</a:t>
            </a:r>
            <a:r>
              <a:rPr lang="en-US" sz="3200" b="1" i="0" u="none" strike="noStrike" kern="1200" cap="none" spc="0" baseline="0" dirty="0">
                <a:solidFill>
                  <a:srgbClr val="000000"/>
                </a:solidFill>
                <a:effectLst>
                  <a:outerShdw blurRad="152400" dist="40004" dir="5040305">
                    <a:srgbClr val="000000"/>
                  </a:outerShdw>
                </a:effectLst>
                <a:uFillTx/>
                <a:latin typeface="NikoshBAN" pitchFamily="2"/>
                <a:cs typeface="NikoshBAN" pitchFamily="2"/>
              </a:rPr>
              <a:t>-</a:t>
            </a:r>
            <a:r>
              <a:rPr lang="bn-BD" sz="3200" b="0" i="0" u="none" strike="noStrike" kern="1200" cap="none" spc="0" baseline="0" dirty="0">
                <a:solidFill>
                  <a:srgbClr val="000000"/>
                </a:solidFill>
                <a:uFillTx/>
                <a:latin typeface="NikoshBAN" pitchFamily="2"/>
                <a:cs typeface="NikoshBAN" pitchFamily="2"/>
              </a:rPr>
              <a:t>মানবাধিকার বিরোধী কয়েকটি কাজ</a:t>
            </a:r>
            <a:endParaRPr lang="bn-IN" sz="3200" b="1" i="0" u="none" strike="noStrike" kern="1200" cap="none" spc="0" baseline="0" dirty="0">
              <a:solidFill>
                <a:srgbClr val="000000"/>
              </a:solidFill>
              <a:effectLst>
                <a:outerShdw blurRad="152400" dist="40004" dir="5040305">
                  <a:srgbClr val="000000"/>
                </a:outerShdw>
              </a:effectLst>
              <a:uFillTx/>
              <a:latin typeface="NikoshBAN" pitchFamily="2"/>
              <a:cs typeface="NikoshBAN" pitchFamily="2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1" i="0" u="none" strike="noStrike" kern="1200" cap="none" spc="0" baseline="0" dirty="0" err="1">
                <a:solidFill>
                  <a:srgbClr val="000000"/>
                </a:solidFill>
                <a:effectLst>
                  <a:outerShdw blurRad="152400" dist="40004" dir="5040305">
                    <a:srgbClr val="000000"/>
                  </a:outerShdw>
                </a:effectLst>
                <a:uFillTx/>
                <a:latin typeface="NikoshBAN" pitchFamily="2"/>
                <a:cs typeface="NikoshBAN" pitchFamily="2"/>
              </a:rPr>
              <a:t>সময়</a:t>
            </a:r>
            <a:r>
              <a:rPr lang="en-US" sz="3200" b="1" i="0" u="none" strike="noStrike" kern="1200" cap="none" spc="0" baseline="0" dirty="0">
                <a:solidFill>
                  <a:srgbClr val="000000"/>
                </a:solidFill>
                <a:effectLst>
                  <a:outerShdw blurRad="152400" dist="40004" dir="5040305">
                    <a:srgbClr val="000000"/>
                  </a:outerShdw>
                </a:effectLst>
                <a:uFillTx/>
                <a:latin typeface="NikoshBAN" pitchFamily="2"/>
                <a:cs typeface="NikoshBAN" pitchFamily="2"/>
              </a:rPr>
              <a:t>: </a:t>
            </a:r>
            <a:r>
              <a:rPr lang="en-US" sz="3200" b="1" i="0" u="none" strike="noStrike" kern="1200" cap="none" spc="0" baseline="0" dirty="0" smtClean="0">
                <a:solidFill>
                  <a:srgbClr val="000000"/>
                </a:solidFill>
                <a:effectLst>
                  <a:outerShdw blurRad="152400" dist="40004" dir="5040305">
                    <a:srgbClr val="000000"/>
                  </a:outerShdw>
                </a:effectLst>
                <a:uFillTx/>
                <a:latin typeface="NikoshBAN" pitchFamily="2"/>
                <a:cs typeface="NikoshBAN" pitchFamily="2"/>
              </a:rPr>
              <a:t>৪0 </a:t>
            </a:r>
            <a:r>
              <a:rPr lang="en-US" sz="3200" b="1" i="0" u="none" strike="noStrike" kern="1200" cap="none" spc="0" baseline="0" dirty="0" err="1">
                <a:solidFill>
                  <a:srgbClr val="000000"/>
                </a:solidFill>
                <a:effectLst>
                  <a:outerShdw blurRad="152400" dist="40004" dir="5040305">
                    <a:srgbClr val="000000"/>
                  </a:outerShdw>
                </a:effectLst>
                <a:uFillTx/>
                <a:latin typeface="NikoshBAN" pitchFamily="2"/>
                <a:cs typeface="NikoshBAN" pitchFamily="2"/>
              </a:rPr>
              <a:t>মিনিট</a:t>
            </a:r>
            <a:endParaRPr lang="en-US" sz="3200" b="1" i="0" u="none" strike="noStrike" kern="1200" cap="none" spc="0" baseline="0" dirty="0">
              <a:solidFill>
                <a:srgbClr val="000000"/>
              </a:solidFill>
              <a:effectLst>
                <a:outerShdw blurRad="152400" dist="40004" dir="5040305">
                  <a:srgbClr val="000000"/>
                </a:outerShdw>
              </a:effectLst>
              <a:uFillTx/>
              <a:latin typeface="NikoshBAN" pitchFamily="2"/>
              <a:cs typeface="NikoshBAN" pitchFamily="2"/>
            </a:endParaRPr>
          </a:p>
        </p:txBody>
      </p:sp>
      <p:sp>
        <p:nvSpPr>
          <p:cNvPr id="4" name="TextBox 6"/>
          <p:cNvSpPr txBox="1"/>
          <p:nvPr/>
        </p:nvSpPr>
        <p:spPr>
          <a:xfrm>
            <a:off x="3780431" y="248351"/>
            <a:ext cx="3694532" cy="1446553"/>
          </a:xfrm>
          <a:prstGeom prst="rect">
            <a:avLst/>
          </a:prstGeom>
          <a:noFill/>
          <a:ln cap="flat">
            <a:noFill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800" b="1" i="0" u="none" strike="noStrike" kern="1200" cap="all" spc="0" baseline="0">
                <a:solidFill>
                  <a:srgbClr val="000000"/>
                </a:solidFill>
                <a:uFillTx/>
                <a:latin typeface="NikoshBAN" pitchFamily="2"/>
                <a:cs typeface="NikoshBAN" pitchFamily="2"/>
              </a:rPr>
              <a:t>পরিচিতি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877821" y="1255352"/>
            <a:ext cx="1499753" cy="560264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1" y="4691923"/>
            <a:ext cx="12188823" cy="219605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7673" y="308518"/>
            <a:ext cx="2145118" cy="2145118"/>
          </a:xfrm>
          <a:prstGeom prst="rect">
            <a:avLst/>
          </a:prstGeom>
          <a:noFill/>
          <a:ln w="9528" cap="flat">
            <a:solidFill>
              <a:srgbClr val="002060"/>
            </a:solidFill>
            <a:prstDash val="solid"/>
            <a:miter/>
          </a:ln>
          <a:effectLst>
            <a:outerShdw dir="16200000" algn="tl">
              <a:srgbClr val="000000">
                <a:alpha val="40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5930" t="10235" r="35354" b="22775"/>
          <a:stretch>
            <a:fillRect/>
          </a:stretch>
        </p:blipFill>
        <p:spPr>
          <a:xfrm>
            <a:off x="8224022" y="560454"/>
            <a:ext cx="1686473" cy="1949217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6753794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667003" y="609603"/>
            <a:ext cx="6781803" cy="14477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7030A0"/>
          </a:solidFill>
          <a:ln w="76196" cap="flat">
            <a:solidFill>
              <a:srgbClr val="FF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BD" sz="7200" b="0" i="0" u="none" strike="noStrike" kern="1200" cap="none" spc="0" baseline="0">
                <a:solidFill>
                  <a:srgbClr val="FFFFFF"/>
                </a:solidFill>
                <a:uFillTx/>
                <a:latin typeface="NikoshBAN" pitchFamily="2"/>
                <a:cs typeface="NikoshBAN" pitchFamily="2"/>
              </a:rPr>
              <a:t>দলে কাজ </a:t>
            </a:r>
            <a:endParaRPr lang="en-US" sz="7200" b="0" i="0" u="none" strike="noStrike" kern="1200" cap="none" spc="0" baseline="0">
              <a:solidFill>
                <a:srgbClr val="FFFFFF"/>
              </a:solidFill>
              <a:uFillTx/>
              <a:latin typeface="NikoshBAN" pitchFamily="2"/>
              <a:cs typeface="NikoshBAN" pitchFamily="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04996" y="2514600"/>
            <a:ext cx="8458200" cy="4038603"/>
          </a:xfrm>
          <a:prstGeom prst="rect">
            <a:avLst/>
          </a:prstGeom>
          <a:solidFill>
            <a:srgbClr val="DBEEF4"/>
          </a:solidFill>
          <a:ln w="76196" cap="flat">
            <a:solidFill>
              <a:srgbClr val="FF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BD" sz="7200" b="0" i="0" u="none" strike="noStrike" kern="1200" cap="none" spc="0" baseline="0">
                <a:solidFill>
                  <a:srgbClr val="0D0D0D"/>
                </a:solidFill>
                <a:uFillTx/>
                <a:latin typeface="NikoshBAN" pitchFamily="2"/>
                <a:cs typeface="NikoshBAN" pitchFamily="2"/>
              </a:rPr>
              <a:t>শিক্ষা,খাদ্য,চিকিৎসা এ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BD" sz="7200" b="0" i="0" u="none" strike="noStrike" kern="1200" cap="none" spc="0" baseline="0">
                <a:solidFill>
                  <a:srgbClr val="0D0D0D"/>
                </a:solidFill>
                <a:uFillTx/>
                <a:latin typeface="NikoshBAN" pitchFamily="2"/>
                <a:cs typeface="NikoshBAN" pitchFamily="2"/>
              </a:rPr>
              <a:t>৩টি দলে বিভক্ত হয়ে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BD" sz="7200" b="0" i="0" u="none" strike="noStrike" kern="1200" cap="none" spc="0" baseline="0">
                <a:solidFill>
                  <a:srgbClr val="0D0D0D"/>
                </a:solidFill>
                <a:uFillTx/>
                <a:latin typeface="NikoshBAN" pitchFamily="2"/>
                <a:cs typeface="NikoshBAN" pitchFamily="2"/>
              </a:rPr>
              <a:t>নিচের কাজগুলো করো।  </a:t>
            </a:r>
            <a:endParaRPr lang="en-US" sz="7200" b="0" i="0" u="none" strike="noStrike" kern="1200" cap="none" spc="0" baseline="0">
              <a:solidFill>
                <a:srgbClr val="0D0D0D"/>
              </a:solidFill>
              <a:uFillTx/>
              <a:latin typeface="NikoshBAN" pitchFamily="2"/>
              <a:cs typeface="NikoshBAN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98973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1904996" y="1066803"/>
            <a:ext cx="1524003" cy="1219196"/>
          </a:xfrm>
          <a:custGeom>
            <a:avLst>
              <a:gd name="f0" fmla="val 1296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+- f8 0 f7"/>
              <a:gd name="f15" fmla="pin 0 f0 21600"/>
              <a:gd name="f16" fmla="pin 0 f1 108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20"/>
              <a:gd name="f27" fmla="+- 21600 0 f19"/>
              <a:gd name="f28" fmla="*/ 0 f21 1"/>
              <a:gd name="f29" fmla="*/ 21600 f21 1"/>
              <a:gd name="f30" fmla="*/ f20 f13 1"/>
              <a:gd name="f31" fmla="*/ f19 f12 1"/>
              <a:gd name="f32" fmla="+- f24 0 f3"/>
              <a:gd name="f33" fmla="+- f25 0 f3"/>
              <a:gd name="f34" fmla="*/ f27 f20 1"/>
              <a:gd name="f35" fmla="*/ f28 1 f21"/>
              <a:gd name="f36" fmla="*/ f29 1 f21"/>
              <a:gd name="f37" fmla="*/ f26 f13 1"/>
              <a:gd name="f38" fmla="*/ f34 1 10800"/>
              <a:gd name="f39" fmla="*/ f35 f12 1"/>
              <a:gd name="f40" fmla="*/ f35 f13 1"/>
              <a:gd name="f41" fmla="*/ f36 f13 1"/>
              <a:gd name="f42" fmla="+- f19 f38 0"/>
              <a:gd name="f43" fmla="*/ f42 f12 1"/>
            </a:gdLst>
            <a:ahLst>
              <a:ahXY gdRefX="f0" minX="f7" maxX="f8" gdRefY="f1" minY="f7" maxY="f9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0"/>
              </a:cxn>
              <a:cxn ang="f33">
                <a:pos x="f31" y="f41"/>
              </a:cxn>
            </a:cxnLst>
            <a:rect l="f39" t="f30" r="f43" b="f37"/>
            <a:pathLst>
              <a:path w="21600" h="21600">
                <a:moveTo>
                  <a:pt x="f7" y="f20"/>
                </a:moveTo>
                <a:lnTo>
                  <a:pt x="f19" y="f20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6"/>
                </a:lnTo>
                <a:lnTo>
                  <a:pt x="f7" y="f26"/>
                </a:lnTo>
                <a:close/>
              </a:path>
            </a:pathLst>
          </a:custGeom>
          <a:solidFill>
            <a:srgbClr val="002060"/>
          </a:solidFill>
          <a:ln w="25402" cap="flat">
            <a:solidFill>
              <a:srgbClr val="385D8A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BD" sz="3200" b="0" i="0" u="none" strike="noStrike" kern="1200" cap="none" spc="0" baseline="0">
                <a:solidFill>
                  <a:srgbClr val="FFFFFF"/>
                </a:solidFill>
                <a:uFillTx/>
                <a:latin typeface="NikoshBAN" pitchFamily="2"/>
                <a:cs typeface="NikoshBAN" pitchFamily="2"/>
              </a:rPr>
              <a:t>শিক্ষা</a:t>
            </a:r>
            <a:endParaRPr lang="en-US" sz="3200" b="0" i="0" u="none" strike="noStrike" kern="1200" cap="none" spc="0" baseline="0">
              <a:solidFill>
                <a:srgbClr val="FFFFFF"/>
              </a:solidFill>
              <a:uFillTx/>
              <a:latin typeface="NikoshBAN" pitchFamily="2"/>
              <a:cs typeface="NikoshBAN" pitchFamily="2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1981203" y="3047996"/>
            <a:ext cx="1524003" cy="1219196"/>
          </a:xfrm>
          <a:custGeom>
            <a:avLst>
              <a:gd name="f0" fmla="val 1296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+- f8 0 f7"/>
              <a:gd name="f15" fmla="pin 0 f0 21600"/>
              <a:gd name="f16" fmla="pin 0 f1 108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20"/>
              <a:gd name="f27" fmla="+- 21600 0 f19"/>
              <a:gd name="f28" fmla="*/ 0 f21 1"/>
              <a:gd name="f29" fmla="*/ 21600 f21 1"/>
              <a:gd name="f30" fmla="*/ f20 f13 1"/>
              <a:gd name="f31" fmla="*/ f19 f12 1"/>
              <a:gd name="f32" fmla="+- f24 0 f3"/>
              <a:gd name="f33" fmla="+- f25 0 f3"/>
              <a:gd name="f34" fmla="*/ f27 f20 1"/>
              <a:gd name="f35" fmla="*/ f28 1 f21"/>
              <a:gd name="f36" fmla="*/ f29 1 f21"/>
              <a:gd name="f37" fmla="*/ f26 f13 1"/>
              <a:gd name="f38" fmla="*/ f34 1 10800"/>
              <a:gd name="f39" fmla="*/ f35 f12 1"/>
              <a:gd name="f40" fmla="*/ f35 f13 1"/>
              <a:gd name="f41" fmla="*/ f36 f13 1"/>
              <a:gd name="f42" fmla="+- f19 f38 0"/>
              <a:gd name="f43" fmla="*/ f42 f12 1"/>
            </a:gdLst>
            <a:ahLst>
              <a:ahXY gdRefX="f0" minX="f7" maxX="f8" gdRefY="f1" minY="f7" maxY="f9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0"/>
              </a:cxn>
              <a:cxn ang="f33">
                <a:pos x="f31" y="f41"/>
              </a:cxn>
            </a:cxnLst>
            <a:rect l="f39" t="f30" r="f43" b="f37"/>
            <a:pathLst>
              <a:path w="21600" h="21600">
                <a:moveTo>
                  <a:pt x="f7" y="f20"/>
                </a:moveTo>
                <a:lnTo>
                  <a:pt x="f19" y="f20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6"/>
                </a:lnTo>
                <a:lnTo>
                  <a:pt x="f7" y="f26"/>
                </a:lnTo>
                <a:close/>
              </a:path>
            </a:pathLst>
          </a:custGeom>
          <a:solidFill>
            <a:srgbClr val="002060"/>
          </a:solidFill>
          <a:ln w="25402" cap="flat">
            <a:solidFill>
              <a:srgbClr val="385D8A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BD" sz="3200" b="0" i="0" u="none" strike="noStrike" kern="1200" cap="none" spc="0" baseline="0">
                <a:solidFill>
                  <a:srgbClr val="FFFFFF"/>
                </a:solidFill>
                <a:uFillTx/>
                <a:latin typeface="NikoshBAN" pitchFamily="2"/>
                <a:cs typeface="NikoshBAN" pitchFamily="2"/>
              </a:rPr>
              <a:t>খাদ্য</a:t>
            </a:r>
            <a:endParaRPr lang="en-US" sz="3200" b="0" i="0" u="none" strike="noStrike" kern="1200" cap="none" spc="0" baseline="0">
              <a:solidFill>
                <a:srgbClr val="FFFFFF"/>
              </a:solidFill>
              <a:uFillTx/>
              <a:latin typeface="NikoshBAN" pitchFamily="2"/>
              <a:cs typeface="NikoshBAN" pitchFamily="2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1981203" y="5029200"/>
            <a:ext cx="1524003" cy="1219196"/>
          </a:xfrm>
          <a:custGeom>
            <a:avLst>
              <a:gd name="f0" fmla="val 1296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+- f8 0 f7"/>
              <a:gd name="f15" fmla="pin 0 f0 21600"/>
              <a:gd name="f16" fmla="pin 0 f1 108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20"/>
              <a:gd name="f27" fmla="+- 21600 0 f19"/>
              <a:gd name="f28" fmla="*/ 0 f21 1"/>
              <a:gd name="f29" fmla="*/ 21600 f21 1"/>
              <a:gd name="f30" fmla="*/ f20 f13 1"/>
              <a:gd name="f31" fmla="*/ f19 f12 1"/>
              <a:gd name="f32" fmla="+- f24 0 f3"/>
              <a:gd name="f33" fmla="+- f25 0 f3"/>
              <a:gd name="f34" fmla="*/ f27 f20 1"/>
              <a:gd name="f35" fmla="*/ f28 1 f21"/>
              <a:gd name="f36" fmla="*/ f29 1 f21"/>
              <a:gd name="f37" fmla="*/ f26 f13 1"/>
              <a:gd name="f38" fmla="*/ f34 1 10800"/>
              <a:gd name="f39" fmla="*/ f35 f12 1"/>
              <a:gd name="f40" fmla="*/ f35 f13 1"/>
              <a:gd name="f41" fmla="*/ f36 f13 1"/>
              <a:gd name="f42" fmla="+- f19 f38 0"/>
              <a:gd name="f43" fmla="*/ f42 f12 1"/>
            </a:gdLst>
            <a:ahLst>
              <a:ahXY gdRefX="f0" minX="f7" maxX="f8" gdRefY="f1" minY="f7" maxY="f9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0"/>
              </a:cxn>
              <a:cxn ang="f33">
                <a:pos x="f31" y="f41"/>
              </a:cxn>
            </a:cxnLst>
            <a:rect l="f39" t="f30" r="f43" b="f37"/>
            <a:pathLst>
              <a:path w="21600" h="21600">
                <a:moveTo>
                  <a:pt x="f7" y="f20"/>
                </a:moveTo>
                <a:lnTo>
                  <a:pt x="f19" y="f20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6"/>
                </a:lnTo>
                <a:lnTo>
                  <a:pt x="f7" y="f26"/>
                </a:lnTo>
                <a:close/>
              </a:path>
            </a:pathLst>
          </a:custGeom>
          <a:solidFill>
            <a:srgbClr val="002060"/>
          </a:solidFill>
          <a:ln w="25402" cap="flat">
            <a:solidFill>
              <a:srgbClr val="385D8A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BD" sz="2800" b="0" i="0" u="none" strike="noStrike" kern="1200" cap="none" spc="0" baseline="0">
                <a:solidFill>
                  <a:srgbClr val="FFFFFF"/>
                </a:solidFill>
                <a:uFillTx/>
                <a:latin typeface="NikoshBAN" pitchFamily="2"/>
                <a:cs typeface="NikoshBAN" pitchFamily="2"/>
              </a:rPr>
              <a:t>চিকিৎসা</a:t>
            </a:r>
            <a:endParaRPr lang="en-US" sz="2800" b="0" i="0" u="none" strike="noStrike" kern="1200" cap="none" spc="0" baseline="0">
              <a:solidFill>
                <a:srgbClr val="FFFFFF"/>
              </a:solidFill>
              <a:uFillTx/>
              <a:latin typeface="NikoshBAN" pitchFamily="2"/>
              <a:cs typeface="NikoshBAN" pitchFamily="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33796" y="609603"/>
            <a:ext cx="6476996" cy="1600200"/>
          </a:xfrm>
          <a:prstGeom prst="rect">
            <a:avLst/>
          </a:prstGeom>
          <a:solidFill>
            <a:srgbClr val="632523"/>
          </a:solidFill>
          <a:ln w="76196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BD" sz="3600" b="0" i="0" u="none" strike="noStrike" kern="1200" cap="none" spc="0" baseline="0">
                <a:solidFill>
                  <a:srgbClr val="FFFFFF"/>
                </a:solidFill>
                <a:uFillTx/>
                <a:latin typeface="NikoshBAN" pitchFamily="2"/>
                <a:cs typeface="NikoshBAN" pitchFamily="2"/>
              </a:rPr>
              <a:t>মানবাধিকার বিরোধী ২টি কাজের নাম লিখ? </a:t>
            </a:r>
            <a:endParaRPr lang="en-US" sz="3600" b="0" i="0" u="none" strike="noStrike" kern="1200" cap="none" spc="0" baseline="0">
              <a:solidFill>
                <a:srgbClr val="FFFFFF"/>
              </a:solidFill>
              <a:uFillTx/>
              <a:latin typeface="NikoshBAN" pitchFamily="2"/>
              <a:cs typeface="NikoshBAN" pitchFamily="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33796" y="2667003"/>
            <a:ext cx="6476996" cy="1600200"/>
          </a:xfrm>
          <a:prstGeom prst="rect">
            <a:avLst/>
          </a:prstGeom>
          <a:solidFill>
            <a:srgbClr val="632523"/>
          </a:solidFill>
          <a:ln w="76196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BD" sz="3600" b="0" i="0" u="none" strike="noStrike" kern="1200" cap="none" spc="0" baseline="0">
                <a:solidFill>
                  <a:srgbClr val="FFFFFF"/>
                </a:solidFill>
                <a:uFillTx/>
                <a:latin typeface="NikoshBAN" pitchFamily="2"/>
                <a:cs typeface="NikoshBAN" pitchFamily="2"/>
              </a:rPr>
              <a:t>মানবাধিকার রক্ষায় ২টি করণীয় লিখ?</a:t>
            </a:r>
            <a:endParaRPr lang="en-US" sz="3600" b="0" i="0" u="none" strike="noStrike" kern="1200" cap="none" spc="0" baseline="0">
              <a:solidFill>
                <a:srgbClr val="FFFFFF"/>
              </a:solidFill>
              <a:uFillTx/>
              <a:latin typeface="NikoshBAN" pitchFamily="2"/>
              <a:cs typeface="NikoshBAN" pitchFamily="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33796" y="4724403"/>
            <a:ext cx="6553203" cy="1600200"/>
          </a:xfrm>
          <a:prstGeom prst="rect">
            <a:avLst/>
          </a:prstGeom>
          <a:solidFill>
            <a:srgbClr val="632523"/>
          </a:solidFill>
          <a:ln w="76196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BD" sz="3200" b="0" i="0" u="none" strike="noStrike" kern="1200" cap="none" spc="0" baseline="0">
                <a:solidFill>
                  <a:srgbClr val="FFFFFF"/>
                </a:solidFill>
                <a:uFillTx/>
                <a:latin typeface="NikoshBAN" pitchFamily="2"/>
                <a:cs typeface="NikoshBAN" pitchFamily="2"/>
              </a:rPr>
              <a:t>শিশু পাচার হতে দেখলে তোমার ২টি করণীয় লিখ?</a:t>
            </a:r>
            <a:endParaRPr lang="en-US" sz="3200" b="0" i="0" u="none" strike="noStrike" kern="1200" cap="none" spc="0" baseline="0">
              <a:solidFill>
                <a:srgbClr val="FFFFFF"/>
              </a:solidFill>
              <a:uFillTx/>
              <a:latin typeface="NikoshBAN" pitchFamily="2"/>
              <a:cs typeface="NikoshBAN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06817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743200" y="457200"/>
            <a:ext cx="6248396" cy="137160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1F497D"/>
          </a:solidFill>
          <a:ln w="25402" cap="flat">
            <a:solidFill>
              <a:srgbClr val="385D8A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6000" b="0" i="0" u="none" strike="noStrike" kern="1200" cap="none" spc="0" baseline="0">
                <a:solidFill>
                  <a:srgbClr val="FFFFFF"/>
                </a:solidFill>
                <a:uFillTx/>
                <a:latin typeface="NikoshBAN" pitchFamily="2"/>
                <a:cs typeface="NikoshBAN" pitchFamily="2"/>
              </a:rPr>
              <a:t>একক কাজ</a:t>
            </a:r>
          </a:p>
        </p:txBody>
      </p:sp>
      <p:sp>
        <p:nvSpPr>
          <p:cNvPr id="3" name="Rectangle 2"/>
          <p:cNvSpPr/>
          <p:nvPr/>
        </p:nvSpPr>
        <p:spPr>
          <a:xfrm>
            <a:off x="1828800" y="2514600"/>
            <a:ext cx="8534396" cy="4038603"/>
          </a:xfrm>
          <a:prstGeom prst="rect">
            <a:avLst/>
          </a:prstGeom>
          <a:solidFill>
            <a:srgbClr val="984807"/>
          </a:solidFill>
          <a:ln w="25402" cap="flat">
            <a:solidFill>
              <a:srgbClr val="385D8A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6600" b="0" i="0" u="none" strike="noStrike" kern="1200" cap="none" spc="0" baseline="0">
                <a:solidFill>
                  <a:srgbClr val="FFFFFF"/>
                </a:solidFill>
                <a:uFillTx/>
                <a:latin typeface="NikoshBAN" pitchFamily="2"/>
                <a:cs typeface="NikoshBAN" pitchFamily="2"/>
              </a:rPr>
              <a:t>শিশু পাচার রোধে 2টি করে করণীয় লিখ?</a:t>
            </a:r>
          </a:p>
        </p:txBody>
      </p:sp>
    </p:spTree>
    <p:extLst>
      <p:ext uri="{BB962C8B-B14F-4D97-AF65-F5344CB8AC3E}">
        <p14:creationId xmlns:p14="http://schemas.microsoft.com/office/powerpoint/2010/main" val="258652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"/>
          <p:cNvSpPr/>
          <p:nvPr/>
        </p:nvSpPr>
        <p:spPr>
          <a:xfrm>
            <a:off x="2590796" y="533396"/>
            <a:ext cx="7391396" cy="137160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002060"/>
          </a:solidFill>
          <a:ln w="76196" cap="flat">
            <a:solidFill>
              <a:srgbClr val="385D8A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BD" sz="8800" b="0" i="0" u="none" strike="noStrike" kern="1200" cap="none" spc="0" baseline="0">
                <a:solidFill>
                  <a:srgbClr val="FFFFFF"/>
                </a:solidFill>
                <a:uFillTx/>
                <a:latin typeface="NikoshBAN" pitchFamily="2"/>
                <a:cs typeface="NikoshBAN" pitchFamily="2"/>
              </a:rPr>
              <a:t>বাড়ির কাজ</a:t>
            </a:r>
            <a:endParaRPr lang="en-US" sz="8800" b="0" i="0" u="none" strike="noStrike" kern="1200" cap="none" spc="0" baseline="0">
              <a:solidFill>
                <a:srgbClr val="FFFFFF"/>
              </a:solidFill>
              <a:uFillTx/>
              <a:latin typeface="NikoshBAN" pitchFamily="2"/>
              <a:cs typeface="NikoshBAN" pitchFamily="2"/>
            </a:endParaRPr>
          </a:p>
        </p:txBody>
      </p:sp>
      <p:sp>
        <p:nvSpPr>
          <p:cNvPr id="3" name="Rectangle 3"/>
          <p:cNvSpPr/>
          <p:nvPr/>
        </p:nvSpPr>
        <p:spPr>
          <a:xfrm>
            <a:off x="1524003" y="2438403"/>
            <a:ext cx="9144000" cy="4038603"/>
          </a:xfrm>
          <a:prstGeom prst="rect">
            <a:avLst/>
          </a:prstGeom>
          <a:solidFill>
            <a:srgbClr val="EEECE1"/>
          </a:solidFill>
          <a:ln w="76196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BD" sz="8000" b="0" i="0" u="none" strike="noStrike" kern="1200" cap="none" spc="0" baseline="0">
                <a:solidFill>
                  <a:srgbClr val="FF0000"/>
                </a:solidFill>
                <a:uFillTx/>
                <a:latin typeface="NikoshBAN" pitchFamily="2"/>
                <a:cs typeface="NikoshBAN" pitchFamily="2"/>
              </a:rPr>
              <a:t>মানবাধিকার লঙ্ঘন রোধে একটি করে করণীয় পোস্টার পেপারে লিখে আনবে। </a:t>
            </a:r>
            <a:endParaRPr lang="en-US" sz="8000" b="0" i="0" u="none" strike="noStrike" kern="1200" cap="none" spc="0" baseline="0">
              <a:solidFill>
                <a:srgbClr val="FF0000"/>
              </a:solidFill>
              <a:uFillTx/>
              <a:latin typeface="NikoshBAN" pitchFamily="2"/>
              <a:cs typeface="NikoshBAN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74402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3612" y="2017201"/>
            <a:ext cx="3274401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403" y="5099774"/>
            <a:ext cx="427994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935" y="1592410"/>
            <a:ext cx="2535156" cy="3375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43320" y="2497976"/>
            <a:ext cx="8305361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115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115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15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607" y="822906"/>
            <a:ext cx="3274401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163" y="-231562"/>
            <a:ext cx="3274401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318" y="4187786"/>
            <a:ext cx="3274401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564" y="990380"/>
            <a:ext cx="3274401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Freeform 85"/>
          <p:cNvSpPr/>
          <p:nvPr/>
        </p:nvSpPr>
        <p:spPr>
          <a:xfrm>
            <a:off x="5770261" y="241655"/>
            <a:ext cx="629983" cy="728468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reeform 86"/>
          <p:cNvSpPr/>
          <p:nvPr/>
        </p:nvSpPr>
        <p:spPr>
          <a:xfrm>
            <a:off x="6567799" y="533705"/>
            <a:ext cx="629983" cy="728468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reeform 87"/>
          <p:cNvSpPr/>
          <p:nvPr/>
        </p:nvSpPr>
        <p:spPr>
          <a:xfrm>
            <a:off x="6031291" y="678073"/>
            <a:ext cx="629983" cy="728468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reeform 88"/>
          <p:cNvSpPr/>
          <p:nvPr/>
        </p:nvSpPr>
        <p:spPr>
          <a:xfrm>
            <a:off x="4627039" y="321871"/>
            <a:ext cx="629983" cy="728468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reeform 89"/>
          <p:cNvSpPr/>
          <p:nvPr/>
        </p:nvSpPr>
        <p:spPr>
          <a:xfrm>
            <a:off x="5424577" y="613921"/>
            <a:ext cx="629983" cy="728468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reeform 90"/>
          <p:cNvSpPr/>
          <p:nvPr/>
        </p:nvSpPr>
        <p:spPr>
          <a:xfrm>
            <a:off x="4888069" y="758289"/>
            <a:ext cx="629983" cy="728468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reeform 91"/>
          <p:cNvSpPr/>
          <p:nvPr/>
        </p:nvSpPr>
        <p:spPr>
          <a:xfrm>
            <a:off x="3523926" y="313839"/>
            <a:ext cx="629983" cy="728468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reeform 92"/>
          <p:cNvSpPr/>
          <p:nvPr/>
        </p:nvSpPr>
        <p:spPr>
          <a:xfrm>
            <a:off x="4321464" y="605889"/>
            <a:ext cx="629983" cy="728468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reeform 93"/>
          <p:cNvSpPr/>
          <p:nvPr/>
        </p:nvSpPr>
        <p:spPr>
          <a:xfrm>
            <a:off x="3784956" y="750257"/>
            <a:ext cx="629983" cy="728468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reeform 94"/>
          <p:cNvSpPr/>
          <p:nvPr/>
        </p:nvSpPr>
        <p:spPr>
          <a:xfrm>
            <a:off x="2416186" y="761505"/>
            <a:ext cx="629983" cy="728468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reeform 95"/>
          <p:cNvSpPr/>
          <p:nvPr/>
        </p:nvSpPr>
        <p:spPr>
          <a:xfrm>
            <a:off x="3213725" y="1053555"/>
            <a:ext cx="629983" cy="728468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reeform 96"/>
          <p:cNvSpPr/>
          <p:nvPr/>
        </p:nvSpPr>
        <p:spPr>
          <a:xfrm>
            <a:off x="2677216" y="1197923"/>
            <a:ext cx="629983" cy="728468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8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079" y="423316"/>
            <a:ext cx="2072203" cy="115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Freeform 98"/>
          <p:cNvSpPr/>
          <p:nvPr/>
        </p:nvSpPr>
        <p:spPr>
          <a:xfrm>
            <a:off x="-26114" y="5914962"/>
            <a:ext cx="453574" cy="425538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Freeform 99"/>
          <p:cNvSpPr/>
          <p:nvPr/>
        </p:nvSpPr>
        <p:spPr>
          <a:xfrm>
            <a:off x="943753" y="6067328"/>
            <a:ext cx="453574" cy="425538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Freeform 100"/>
          <p:cNvSpPr/>
          <p:nvPr/>
        </p:nvSpPr>
        <p:spPr>
          <a:xfrm>
            <a:off x="254860" y="6222685"/>
            <a:ext cx="453574" cy="425538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FF339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Freeform 101"/>
          <p:cNvSpPr/>
          <p:nvPr/>
        </p:nvSpPr>
        <p:spPr>
          <a:xfrm>
            <a:off x="1551676" y="6101947"/>
            <a:ext cx="453574" cy="425538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FF339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Freeform 102"/>
          <p:cNvSpPr/>
          <p:nvPr/>
        </p:nvSpPr>
        <p:spPr>
          <a:xfrm>
            <a:off x="481647" y="5905027"/>
            <a:ext cx="453574" cy="425538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Freeform 103"/>
          <p:cNvSpPr/>
          <p:nvPr/>
        </p:nvSpPr>
        <p:spPr>
          <a:xfrm>
            <a:off x="6827220" y="5829843"/>
            <a:ext cx="599335" cy="508665"/>
          </a:xfrm>
          <a:custGeom>
            <a:avLst/>
            <a:gdLst>
              <a:gd name="connsiteX0" fmla="*/ 17412 w 599491"/>
              <a:gd name="connsiteY0" fmla="*/ 332509 h 401782"/>
              <a:gd name="connsiteX1" fmla="*/ 86685 w 599491"/>
              <a:gd name="connsiteY1" fmla="*/ 374073 h 401782"/>
              <a:gd name="connsiteX2" fmla="*/ 280649 w 599491"/>
              <a:gd name="connsiteY2" fmla="*/ 401782 h 401782"/>
              <a:gd name="connsiteX3" fmla="*/ 391485 w 599491"/>
              <a:gd name="connsiteY3" fmla="*/ 387927 h 401782"/>
              <a:gd name="connsiteX4" fmla="*/ 557740 w 599491"/>
              <a:gd name="connsiteY4" fmla="*/ 360218 h 401782"/>
              <a:gd name="connsiteX5" fmla="*/ 599303 w 599491"/>
              <a:gd name="connsiteY5" fmla="*/ 277091 h 401782"/>
              <a:gd name="connsiteX6" fmla="*/ 543885 w 599491"/>
              <a:gd name="connsiteY6" fmla="*/ 166255 h 401782"/>
              <a:gd name="connsiteX7" fmla="*/ 502322 w 599491"/>
              <a:gd name="connsiteY7" fmla="*/ 152400 h 401782"/>
              <a:gd name="connsiteX8" fmla="*/ 474612 w 599491"/>
              <a:gd name="connsiteY8" fmla="*/ 110836 h 401782"/>
              <a:gd name="connsiteX9" fmla="*/ 419194 w 599491"/>
              <a:gd name="connsiteY9" fmla="*/ 96982 h 401782"/>
              <a:gd name="connsiteX10" fmla="*/ 377631 w 599491"/>
              <a:gd name="connsiteY10" fmla="*/ 83127 h 401782"/>
              <a:gd name="connsiteX11" fmla="*/ 349922 w 599491"/>
              <a:gd name="connsiteY11" fmla="*/ 41564 h 401782"/>
              <a:gd name="connsiteX12" fmla="*/ 294503 w 599491"/>
              <a:gd name="connsiteY12" fmla="*/ 27709 h 401782"/>
              <a:gd name="connsiteX13" fmla="*/ 252940 w 599491"/>
              <a:gd name="connsiteY13" fmla="*/ 0 h 401782"/>
              <a:gd name="connsiteX14" fmla="*/ 183667 w 599491"/>
              <a:gd name="connsiteY14" fmla="*/ 13855 h 401782"/>
              <a:gd name="connsiteX15" fmla="*/ 169812 w 599491"/>
              <a:gd name="connsiteY15" fmla="*/ 55418 h 401782"/>
              <a:gd name="connsiteX16" fmla="*/ 128249 w 599491"/>
              <a:gd name="connsiteY16" fmla="*/ 83127 h 401782"/>
              <a:gd name="connsiteX17" fmla="*/ 114394 w 599491"/>
              <a:gd name="connsiteY17" fmla="*/ 124691 h 401782"/>
              <a:gd name="connsiteX18" fmla="*/ 100540 w 599491"/>
              <a:gd name="connsiteY18" fmla="*/ 180109 h 401782"/>
              <a:gd name="connsiteX19" fmla="*/ 58976 w 599491"/>
              <a:gd name="connsiteY19" fmla="*/ 193964 h 401782"/>
              <a:gd name="connsiteX20" fmla="*/ 17412 w 599491"/>
              <a:gd name="connsiteY20" fmla="*/ 374073 h 401782"/>
              <a:gd name="connsiteX21" fmla="*/ 45122 w 599491"/>
              <a:gd name="connsiteY21" fmla="*/ 401782 h 401782"/>
              <a:gd name="connsiteX22" fmla="*/ 100540 w 599491"/>
              <a:gd name="connsiteY22" fmla="*/ 387927 h 401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99491" h="401782">
                <a:moveTo>
                  <a:pt x="17412" y="332509"/>
                </a:moveTo>
                <a:cubicBezTo>
                  <a:pt x="40503" y="346364"/>
                  <a:pt x="62599" y="362030"/>
                  <a:pt x="86685" y="374073"/>
                </a:cubicBezTo>
                <a:cubicBezTo>
                  <a:pt x="139989" y="400725"/>
                  <a:pt x="241724" y="398243"/>
                  <a:pt x="280649" y="401782"/>
                </a:cubicBezTo>
                <a:lnTo>
                  <a:pt x="391485" y="387927"/>
                </a:lnTo>
                <a:cubicBezTo>
                  <a:pt x="534912" y="371053"/>
                  <a:pt x="475029" y="387789"/>
                  <a:pt x="557740" y="360218"/>
                </a:cubicBezTo>
                <a:cubicBezTo>
                  <a:pt x="568309" y="344365"/>
                  <a:pt x="602322" y="301244"/>
                  <a:pt x="599303" y="277091"/>
                </a:cubicBezTo>
                <a:cubicBezTo>
                  <a:pt x="597327" y="261284"/>
                  <a:pt x="564020" y="182363"/>
                  <a:pt x="543885" y="166255"/>
                </a:cubicBezTo>
                <a:cubicBezTo>
                  <a:pt x="532481" y="157132"/>
                  <a:pt x="516176" y="157018"/>
                  <a:pt x="502322" y="152400"/>
                </a:cubicBezTo>
                <a:cubicBezTo>
                  <a:pt x="493085" y="138545"/>
                  <a:pt x="488467" y="120072"/>
                  <a:pt x="474612" y="110836"/>
                </a:cubicBezTo>
                <a:cubicBezTo>
                  <a:pt x="458769" y="100274"/>
                  <a:pt x="437503" y="102213"/>
                  <a:pt x="419194" y="96982"/>
                </a:cubicBezTo>
                <a:cubicBezTo>
                  <a:pt x="405152" y="92970"/>
                  <a:pt x="391485" y="87745"/>
                  <a:pt x="377631" y="83127"/>
                </a:cubicBezTo>
                <a:cubicBezTo>
                  <a:pt x="368395" y="69273"/>
                  <a:pt x="363776" y="50800"/>
                  <a:pt x="349922" y="41564"/>
                </a:cubicBezTo>
                <a:cubicBezTo>
                  <a:pt x="334078" y="31002"/>
                  <a:pt x="312005" y="35210"/>
                  <a:pt x="294503" y="27709"/>
                </a:cubicBezTo>
                <a:cubicBezTo>
                  <a:pt x="279198" y="21150"/>
                  <a:pt x="266794" y="9236"/>
                  <a:pt x="252940" y="0"/>
                </a:cubicBezTo>
                <a:cubicBezTo>
                  <a:pt x="229849" y="4618"/>
                  <a:pt x="203260" y="793"/>
                  <a:pt x="183667" y="13855"/>
                </a:cubicBezTo>
                <a:cubicBezTo>
                  <a:pt x="171516" y="21956"/>
                  <a:pt x="178935" y="44014"/>
                  <a:pt x="169812" y="55418"/>
                </a:cubicBezTo>
                <a:cubicBezTo>
                  <a:pt x="159410" y="68420"/>
                  <a:pt x="142103" y="73891"/>
                  <a:pt x="128249" y="83127"/>
                </a:cubicBezTo>
                <a:cubicBezTo>
                  <a:pt x="123631" y="96982"/>
                  <a:pt x="118406" y="110649"/>
                  <a:pt x="114394" y="124691"/>
                </a:cubicBezTo>
                <a:cubicBezTo>
                  <a:pt x="109163" y="143000"/>
                  <a:pt x="112435" y="165240"/>
                  <a:pt x="100540" y="180109"/>
                </a:cubicBezTo>
                <a:cubicBezTo>
                  <a:pt x="91417" y="191513"/>
                  <a:pt x="72831" y="189346"/>
                  <a:pt x="58976" y="193964"/>
                </a:cubicBezTo>
                <a:cubicBezTo>
                  <a:pt x="2273" y="279019"/>
                  <a:pt x="-17654" y="268877"/>
                  <a:pt x="17412" y="374073"/>
                </a:cubicBezTo>
                <a:cubicBezTo>
                  <a:pt x="21543" y="386465"/>
                  <a:pt x="35885" y="392546"/>
                  <a:pt x="45122" y="401782"/>
                </a:cubicBezTo>
                <a:cubicBezTo>
                  <a:pt x="91066" y="386466"/>
                  <a:pt x="72081" y="387927"/>
                  <a:pt x="100540" y="387927"/>
                </a:cubicBezTo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Freeform 104"/>
          <p:cNvSpPr/>
          <p:nvPr/>
        </p:nvSpPr>
        <p:spPr>
          <a:xfrm>
            <a:off x="7308911" y="5829843"/>
            <a:ext cx="599335" cy="508665"/>
          </a:xfrm>
          <a:custGeom>
            <a:avLst/>
            <a:gdLst>
              <a:gd name="connsiteX0" fmla="*/ 17412 w 599491"/>
              <a:gd name="connsiteY0" fmla="*/ 332509 h 401782"/>
              <a:gd name="connsiteX1" fmla="*/ 86685 w 599491"/>
              <a:gd name="connsiteY1" fmla="*/ 374073 h 401782"/>
              <a:gd name="connsiteX2" fmla="*/ 280649 w 599491"/>
              <a:gd name="connsiteY2" fmla="*/ 401782 h 401782"/>
              <a:gd name="connsiteX3" fmla="*/ 391485 w 599491"/>
              <a:gd name="connsiteY3" fmla="*/ 387927 h 401782"/>
              <a:gd name="connsiteX4" fmla="*/ 557740 w 599491"/>
              <a:gd name="connsiteY4" fmla="*/ 360218 h 401782"/>
              <a:gd name="connsiteX5" fmla="*/ 599303 w 599491"/>
              <a:gd name="connsiteY5" fmla="*/ 277091 h 401782"/>
              <a:gd name="connsiteX6" fmla="*/ 543885 w 599491"/>
              <a:gd name="connsiteY6" fmla="*/ 166255 h 401782"/>
              <a:gd name="connsiteX7" fmla="*/ 502322 w 599491"/>
              <a:gd name="connsiteY7" fmla="*/ 152400 h 401782"/>
              <a:gd name="connsiteX8" fmla="*/ 474612 w 599491"/>
              <a:gd name="connsiteY8" fmla="*/ 110836 h 401782"/>
              <a:gd name="connsiteX9" fmla="*/ 419194 w 599491"/>
              <a:gd name="connsiteY9" fmla="*/ 96982 h 401782"/>
              <a:gd name="connsiteX10" fmla="*/ 377631 w 599491"/>
              <a:gd name="connsiteY10" fmla="*/ 83127 h 401782"/>
              <a:gd name="connsiteX11" fmla="*/ 349922 w 599491"/>
              <a:gd name="connsiteY11" fmla="*/ 41564 h 401782"/>
              <a:gd name="connsiteX12" fmla="*/ 294503 w 599491"/>
              <a:gd name="connsiteY12" fmla="*/ 27709 h 401782"/>
              <a:gd name="connsiteX13" fmla="*/ 252940 w 599491"/>
              <a:gd name="connsiteY13" fmla="*/ 0 h 401782"/>
              <a:gd name="connsiteX14" fmla="*/ 183667 w 599491"/>
              <a:gd name="connsiteY14" fmla="*/ 13855 h 401782"/>
              <a:gd name="connsiteX15" fmla="*/ 169812 w 599491"/>
              <a:gd name="connsiteY15" fmla="*/ 55418 h 401782"/>
              <a:gd name="connsiteX16" fmla="*/ 128249 w 599491"/>
              <a:gd name="connsiteY16" fmla="*/ 83127 h 401782"/>
              <a:gd name="connsiteX17" fmla="*/ 114394 w 599491"/>
              <a:gd name="connsiteY17" fmla="*/ 124691 h 401782"/>
              <a:gd name="connsiteX18" fmla="*/ 100540 w 599491"/>
              <a:gd name="connsiteY18" fmla="*/ 180109 h 401782"/>
              <a:gd name="connsiteX19" fmla="*/ 58976 w 599491"/>
              <a:gd name="connsiteY19" fmla="*/ 193964 h 401782"/>
              <a:gd name="connsiteX20" fmla="*/ 17412 w 599491"/>
              <a:gd name="connsiteY20" fmla="*/ 374073 h 401782"/>
              <a:gd name="connsiteX21" fmla="*/ 45122 w 599491"/>
              <a:gd name="connsiteY21" fmla="*/ 401782 h 401782"/>
              <a:gd name="connsiteX22" fmla="*/ 100540 w 599491"/>
              <a:gd name="connsiteY22" fmla="*/ 387927 h 401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99491" h="401782">
                <a:moveTo>
                  <a:pt x="17412" y="332509"/>
                </a:moveTo>
                <a:cubicBezTo>
                  <a:pt x="40503" y="346364"/>
                  <a:pt x="62599" y="362030"/>
                  <a:pt x="86685" y="374073"/>
                </a:cubicBezTo>
                <a:cubicBezTo>
                  <a:pt x="139989" y="400725"/>
                  <a:pt x="241724" y="398243"/>
                  <a:pt x="280649" y="401782"/>
                </a:cubicBezTo>
                <a:lnTo>
                  <a:pt x="391485" y="387927"/>
                </a:lnTo>
                <a:cubicBezTo>
                  <a:pt x="534912" y="371053"/>
                  <a:pt x="475029" y="387789"/>
                  <a:pt x="557740" y="360218"/>
                </a:cubicBezTo>
                <a:cubicBezTo>
                  <a:pt x="568309" y="344365"/>
                  <a:pt x="602322" y="301244"/>
                  <a:pt x="599303" y="277091"/>
                </a:cubicBezTo>
                <a:cubicBezTo>
                  <a:pt x="597327" y="261284"/>
                  <a:pt x="564020" y="182363"/>
                  <a:pt x="543885" y="166255"/>
                </a:cubicBezTo>
                <a:cubicBezTo>
                  <a:pt x="532481" y="157132"/>
                  <a:pt x="516176" y="157018"/>
                  <a:pt x="502322" y="152400"/>
                </a:cubicBezTo>
                <a:cubicBezTo>
                  <a:pt x="493085" y="138545"/>
                  <a:pt x="488467" y="120072"/>
                  <a:pt x="474612" y="110836"/>
                </a:cubicBezTo>
                <a:cubicBezTo>
                  <a:pt x="458769" y="100274"/>
                  <a:pt x="437503" y="102213"/>
                  <a:pt x="419194" y="96982"/>
                </a:cubicBezTo>
                <a:cubicBezTo>
                  <a:pt x="405152" y="92970"/>
                  <a:pt x="391485" y="87745"/>
                  <a:pt x="377631" y="83127"/>
                </a:cubicBezTo>
                <a:cubicBezTo>
                  <a:pt x="368395" y="69273"/>
                  <a:pt x="363776" y="50800"/>
                  <a:pt x="349922" y="41564"/>
                </a:cubicBezTo>
                <a:cubicBezTo>
                  <a:pt x="334078" y="31002"/>
                  <a:pt x="312005" y="35210"/>
                  <a:pt x="294503" y="27709"/>
                </a:cubicBezTo>
                <a:cubicBezTo>
                  <a:pt x="279198" y="21150"/>
                  <a:pt x="266794" y="9236"/>
                  <a:pt x="252940" y="0"/>
                </a:cubicBezTo>
                <a:cubicBezTo>
                  <a:pt x="229849" y="4618"/>
                  <a:pt x="203260" y="793"/>
                  <a:pt x="183667" y="13855"/>
                </a:cubicBezTo>
                <a:cubicBezTo>
                  <a:pt x="171516" y="21956"/>
                  <a:pt x="178935" y="44014"/>
                  <a:pt x="169812" y="55418"/>
                </a:cubicBezTo>
                <a:cubicBezTo>
                  <a:pt x="159410" y="68420"/>
                  <a:pt x="142103" y="73891"/>
                  <a:pt x="128249" y="83127"/>
                </a:cubicBezTo>
                <a:cubicBezTo>
                  <a:pt x="123631" y="96982"/>
                  <a:pt x="118406" y="110649"/>
                  <a:pt x="114394" y="124691"/>
                </a:cubicBezTo>
                <a:cubicBezTo>
                  <a:pt x="109163" y="143000"/>
                  <a:pt x="112435" y="165240"/>
                  <a:pt x="100540" y="180109"/>
                </a:cubicBezTo>
                <a:cubicBezTo>
                  <a:pt x="91417" y="191513"/>
                  <a:pt x="72831" y="189346"/>
                  <a:pt x="58976" y="193964"/>
                </a:cubicBezTo>
                <a:cubicBezTo>
                  <a:pt x="2273" y="279019"/>
                  <a:pt x="-17654" y="268877"/>
                  <a:pt x="17412" y="374073"/>
                </a:cubicBezTo>
                <a:cubicBezTo>
                  <a:pt x="21543" y="386465"/>
                  <a:pt x="35885" y="392546"/>
                  <a:pt x="45122" y="401782"/>
                </a:cubicBezTo>
                <a:cubicBezTo>
                  <a:pt x="91066" y="386466"/>
                  <a:pt x="72081" y="387927"/>
                  <a:pt x="100540" y="387927"/>
                </a:cubicBezTo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Freeform 105"/>
          <p:cNvSpPr/>
          <p:nvPr/>
        </p:nvSpPr>
        <p:spPr>
          <a:xfrm rot="20671117">
            <a:off x="6227886" y="6076234"/>
            <a:ext cx="599335" cy="508665"/>
          </a:xfrm>
          <a:custGeom>
            <a:avLst/>
            <a:gdLst>
              <a:gd name="connsiteX0" fmla="*/ 17412 w 599491"/>
              <a:gd name="connsiteY0" fmla="*/ 332509 h 401782"/>
              <a:gd name="connsiteX1" fmla="*/ 86685 w 599491"/>
              <a:gd name="connsiteY1" fmla="*/ 374073 h 401782"/>
              <a:gd name="connsiteX2" fmla="*/ 280649 w 599491"/>
              <a:gd name="connsiteY2" fmla="*/ 401782 h 401782"/>
              <a:gd name="connsiteX3" fmla="*/ 391485 w 599491"/>
              <a:gd name="connsiteY3" fmla="*/ 387927 h 401782"/>
              <a:gd name="connsiteX4" fmla="*/ 557740 w 599491"/>
              <a:gd name="connsiteY4" fmla="*/ 360218 h 401782"/>
              <a:gd name="connsiteX5" fmla="*/ 599303 w 599491"/>
              <a:gd name="connsiteY5" fmla="*/ 277091 h 401782"/>
              <a:gd name="connsiteX6" fmla="*/ 543885 w 599491"/>
              <a:gd name="connsiteY6" fmla="*/ 166255 h 401782"/>
              <a:gd name="connsiteX7" fmla="*/ 502322 w 599491"/>
              <a:gd name="connsiteY7" fmla="*/ 152400 h 401782"/>
              <a:gd name="connsiteX8" fmla="*/ 474612 w 599491"/>
              <a:gd name="connsiteY8" fmla="*/ 110836 h 401782"/>
              <a:gd name="connsiteX9" fmla="*/ 419194 w 599491"/>
              <a:gd name="connsiteY9" fmla="*/ 96982 h 401782"/>
              <a:gd name="connsiteX10" fmla="*/ 377631 w 599491"/>
              <a:gd name="connsiteY10" fmla="*/ 83127 h 401782"/>
              <a:gd name="connsiteX11" fmla="*/ 349922 w 599491"/>
              <a:gd name="connsiteY11" fmla="*/ 41564 h 401782"/>
              <a:gd name="connsiteX12" fmla="*/ 294503 w 599491"/>
              <a:gd name="connsiteY12" fmla="*/ 27709 h 401782"/>
              <a:gd name="connsiteX13" fmla="*/ 252940 w 599491"/>
              <a:gd name="connsiteY13" fmla="*/ 0 h 401782"/>
              <a:gd name="connsiteX14" fmla="*/ 183667 w 599491"/>
              <a:gd name="connsiteY14" fmla="*/ 13855 h 401782"/>
              <a:gd name="connsiteX15" fmla="*/ 169812 w 599491"/>
              <a:gd name="connsiteY15" fmla="*/ 55418 h 401782"/>
              <a:gd name="connsiteX16" fmla="*/ 128249 w 599491"/>
              <a:gd name="connsiteY16" fmla="*/ 83127 h 401782"/>
              <a:gd name="connsiteX17" fmla="*/ 114394 w 599491"/>
              <a:gd name="connsiteY17" fmla="*/ 124691 h 401782"/>
              <a:gd name="connsiteX18" fmla="*/ 100540 w 599491"/>
              <a:gd name="connsiteY18" fmla="*/ 180109 h 401782"/>
              <a:gd name="connsiteX19" fmla="*/ 58976 w 599491"/>
              <a:gd name="connsiteY19" fmla="*/ 193964 h 401782"/>
              <a:gd name="connsiteX20" fmla="*/ 17412 w 599491"/>
              <a:gd name="connsiteY20" fmla="*/ 374073 h 401782"/>
              <a:gd name="connsiteX21" fmla="*/ 45122 w 599491"/>
              <a:gd name="connsiteY21" fmla="*/ 401782 h 401782"/>
              <a:gd name="connsiteX22" fmla="*/ 100540 w 599491"/>
              <a:gd name="connsiteY22" fmla="*/ 387927 h 401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99491" h="401782">
                <a:moveTo>
                  <a:pt x="17412" y="332509"/>
                </a:moveTo>
                <a:cubicBezTo>
                  <a:pt x="40503" y="346364"/>
                  <a:pt x="62599" y="362030"/>
                  <a:pt x="86685" y="374073"/>
                </a:cubicBezTo>
                <a:cubicBezTo>
                  <a:pt x="139989" y="400725"/>
                  <a:pt x="241724" y="398243"/>
                  <a:pt x="280649" y="401782"/>
                </a:cubicBezTo>
                <a:lnTo>
                  <a:pt x="391485" y="387927"/>
                </a:lnTo>
                <a:cubicBezTo>
                  <a:pt x="534912" y="371053"/>
                  <a:pt x="475029" y="387789"/>
                  <a:pt x="557740" y="360218"/>
                </a:cubicBezTo>
                <a:cubicBezTo>
                  <a:pt x="568309" y="344365"/>
                  <a:pt x="602322" y="301244"/>
                  <a:pt x="599303" y="277091"/>
                </a:cubicBezTo>
                <a:cubicBezTo>
                  <a:pt x="597327" y="261284"/>
                  <a:pt x="564020" y="182363"/>
                  <a:pt x="543885" y="166255"/>
                </a:cubicBezTo>
                <a:cubicBezTo>
                  <a:pt x="532481" y="157132"/>
                  <a:pt x="516176" y="157018"/>
                  <a:pt x="502322" y="152400"/>
                </a:cubicBezTo>
                <a:cubicBezTo>
                  <a:pt x="493085" y="138545"/>
                  <a:pt x="488467" y="120072"/>
                  <a:pt x="474612" y="110836"/>
                </a:cubicBezTo>
                <a:cubicBezTo>
                  <a:pt x="458769" y="100274"/>
                  <a:pt x="437503" y="102213"/>
                  <a:pt x="419194" y="96982"/>
                </a:cubicBezTo>
                <a:cubicBezTo>
                  <a:pt x="405152" y="92970"/>
                  <a:pt x="391485" y="87745"/>
                  <a:pt x="377631" y="83127"/>
                </a:cubicBezTo>
                <a:cubicBezTo>
                  <a:pt x="368395" y="69273"/>
                  <a:pt x="363776" y="50800"/>
                  <a:pt x="349922" y="41564"/>
                </a:cubicBezTo>
                <a:cubicBezTo>
                  <a:pt x="334078" y="31002"/>
                  <a:pt x="312005" y="35210"/>
                  <a:pt x="294503" y="27709"/>
                </a:cubicBezTo>
                <a:cubicBezTo>
                  <a:pt x="279198" y="21150"/>
                  <a:pt x="266794" y="9236"/>
                  <a:pt x="252940" y="0"/>
                </a:cubicBezTo>
                <a:cubicBezTo>
                  <a:pt x="229849" y="4618"/>
                  <a:pt x="203260" y="793"/>
                  <a:pt x="183667" y="13855"/>
                </a:cubicBezTo>
                <a:cubicBezTo>
                  <a:pt x="171516" y="21956"/>
                  <a:pt x="178935" y="44014"/>
                  <a:pt x="169812" y="55418"/>
                </a:cubicBezTo>
                <a:cubicBezTo>
                  <a:pt x="159410" y="68420"/>
                  <a:pt x="142103" y="73891"/>
                  <a:pt x="128249" y="83127"/>
                </a:cubicBezTo>
                <a:cubicBezTo>
                  <a:pt x="123631" y="96982"/>
                  <a:pt x="118406" y="110649"/>
                  <a:pt x="114394" y="124691"/>
                </a:cubicBezTo>
                <a:cubicBezTo>
                  <a:pt x="109163" y="143000"/>
                  <a:pt x="112435" y="165240"/>
                  <a:pt x="100540" y="180109"/>
                </a:cubicBezTo>
                <a:cubicBezTo>
                  <a:pt x="91417" y="191513"/>
                  <a:pt x="72831" y="189346"/>
                  <a:pt x="58976" y="193964"/>
                </a:cubicBezTo>
                <a:cubicBezTo>
                  <a:pt x="2273" y="279019"/>
                  <a:pt x="-17654" y="268877"/>
                  <a:pt x="17412" y="374073"/>
                </a:cubicBezTo>
                <a:cubicBezTo>
                  <a:pt x="21543" y="386465"/>
                  <a:pt x="35885" y="392546"/>
                  <a:pt x="45122" y="401782"/>
                </a:cubicBezTo>
                <a:cubicBezTo>
                  <a:pt x="91066" y="386466"/>
                  <a:pt x="72081" y="387927"/>
                  <a:pt x="100540" y="387927"/>
                </a:cubicBezTo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Freeform 106"/>
          <p:cNvSpPr/>
          <p:nvPr/>
        </p:nvSpPr>
        <p:spPr>
          <a:xfrm>
            <a:off x="9197301" y="6222687"/>
            <a:ext cx="559301" cy="541359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Freeform 107"/>
          <p:cNvSpPr/>
          <p:nvPr/>
        </p:nvSpPr>
        <p:spPr>
          <a:xfrm>
            <a:off x="8989583" y="5075288"/>
            <a:ext cx="573060" cy="574838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Freeform 108"/>
          <p:cNvSpPr/>
          <p:nvPr/>
        </p:nvSpPr>
        <p:spPr>
          <a:xfrm>
            <a:off x="11657688" y="5235486"/>
            <a:ext cx="453574" cy="425538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9" name="Picture 9" descr="http://ppt.wz51z.com/EC3/CD7/animations/sports/basketball/kids_playing_catch_lc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48" y="3477491"/>
            <a:ext cx="2989855" cy="1993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2565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580575" y="914393"/>
            <a:ext cx="4572000" cy="2790372"/>
          </a:xfrm>
          <a:prstGeom prst="rect">
            <a:avLst/>
          </a:prstGeom>
          <a:blipFill>
            <a:blip r:embed="rId3">
              <a:alphaModFix/>
            </a:blip>
            <a:stretch>
              <a:fillRect/>
            </a:stretch>
          </a:blipFill>
          <a:ln w="57150" cap="flat">
            <a:solidFill>
              <a:srgbClr val="00B05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7500" b="11111"/>
          <a:stretch>
            <a:fillRect/>
          </a:stretch>
        </p:blipFill>
        <p:spPr>
          <a:xfrm>
            <a:off x="7010404" y="914393"/>
            <a:ext cx="4572000" cy="2790372"/>
          </a:xfrm>
          <a:prstGeom prst="rect">
            <a:avLst/>
          </a:prstGeom>
          <a:noFill/>
          <a:ln w="57150" cap="flat">
            <a:solidFill>
              <a:srgbClr val="00B050"/>
            </a:solidFill>
            <a:prstDash val="solid"/>
            <a:miter/>
          </a:ln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2500" b="10000"/>
          <a:stretch>
            <a:fillRect/>
          </a:stretch>
        </p:blipFill>
        <p:spPr>
          <a:xfrm>
            <a:off x="7010404" y="4020611"/>
            <a:ext cx="4648196" cy="2728366"/>
          </a:xfrm>
          <a:prstGeom prst="rect">
            <a:avLst/>
          </a:prstGeom>
          <a:noFill/>
          <a:ln w="57150" cap="flat">
            <a:solidFill>
              <a:srgbClr val="00B050"/>
            </a:solidFill>
            <a:prstDash val="solid"/>
            <a:miter/>
          </a:ln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9239" t="45026" r="19628" b="18000"/>
          <a:stretch>
            <a:fillRect/>
          </a:stretch>
        </p:blipFill>
        <p:spPr>
          <a:xfrm>
            <a:off x="656772" y="4020611"/>
            <a:ext cx="4495803" cy="2728366"/>
          </a:xfrm>
          <a:prstGeom prst="rect">
            <a:avLst/>
          </a:prstGeom>
          <a:noFill/>
          <a:ln w="57150" cap="flat">
            <a:solidFill>
              <a:srgbClr val="00B050"/>
            </a:solidFill>
            <a:prstDash val="solid"/>
            <a:miter/>
          </a:ln>
        </p:spPr>
      </p:pic>
      <p:sp>
        <p:nvSpPr>
          <p:cNvPr id="7" name="Rectangle 6"/>
          <p:cNvSpPr/>
          <p:nvPr/>
        </p:nvSpPr>
        <p:spPr>
          <a:xfrm>
            <a:off x="708948" y="104115"/>
            <a:ext cx="10774104" cy="584775"/>
          </a:xfrm>
          <a:prstGeom prst="rect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ছবিতে কি দেখছি</a:t>
            </a:r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ছবিগুলোর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3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bbon: Tilted Down 1"/>
          <p:cNvSpPr/>
          <p:nvPr/>
        </p:nvSpPr>
        <p:spPr>
          <a:xfrm>
            <a:off x="2044505" y="323553"/>
            <a:ext cx="8102991" cy="1547446"/>
          </a:xfrm>
          <a:prstGeom prst="ribbon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 ঘোষণাঃ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Process 3"/>
          <p:cNvSpPr/>
          <p:nvPr/>
        </p:nvSpPr>
        <p:spPr>
          <a:xfrm>
            <a:off x="1094936" y="2813538"/>
            <a:ext cx="10002129" cy="3460653"/>
          </a:xfrm>
          <a:prstGeom prst="flowChartProcess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BD" sz="8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en-US" sz="8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>
                <a:solidFill>
                  <a:srgbClr val="FF0000"/>
                </a:solidFill>
                <a:effectLst>
                  <a:outerShdw blurRad="152400" dist="40004" dir="5040305">
                    <a:srgbClr val="000000"/>
                  </a:outerShdw>
                </a:effectLst>
                <a:latin typeface="NikoshBAN" pitchFamily="2"/>
                <a:cs typeface="NikoshBAN" pitchFamily="2"/>
              </a:rPr>
              <a:t>৭ম ( </a:t>
            </a:r>
            <a:r>
              <a:rPr lang="en-US" sz="8000" b="1" dirty="0" err="1">
                <a:solidFill>
                  <a:srgbClr val="FF0000"/>
                </a:solidFill>
                <a:effectLst>
                  <a:outerShdw blurRad="152400" dist="40004" dir="5040305">
                    <a:srgbClr val="000000"/>
                  </a:outerShdw>
                </a:effectLst>
                <a:latin typeface="NikoshBAN" pitchFamily="2"/>
                <a:cs typeface="NikoshBAN" pitchFamily="2"/>
              </a:rPr>
              <a:t>মানবাধিকার</a:t>
            </a:r>
            <a:r>
              <a:rPr lang="en-US" sz="8000" b="1" dirty="0">
                <a:solidFill>
                  <a:srgbClr val="FF0000"/>
                </a:solidFill>
                <a:effectLst>
                  <a:outerShdw blurRad="152400" dist="40004" dir="5040305">
                    <a:srgbClr val="000000"/>
                  </a:outerShdw>
                </a:effectLst>
                <a:latin typeface="NikoshBAN" pitchFamily="2"/>
                <a:cs typeface="NikoshBAN" pitchFamily="2"/>
              </a:rPr>
              <a:t>)</a:t>
            </a:r>
          </a:p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6000" b="1" dirty="0" err="1">
                <a:solidFill>
                  <a:srgbClr val="FF0000"/>
                </a:solidFill>
                <a:effectLst>
                  <a:outerShdw blurRad="152400" dist="40004" dir="5040305">
                    <a:srgbClr val="000000"/>
                  </a:outerShdw>
                </a:effectLst>
                <a:latin typeface="NikoshBAN" pitchFamily="2"/>
                <a:cs typeface="NikoshBAN" pitchFamily="2"/>
              </a:rPr>
              <a:t>পাঠ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152400" dist="40004" dir="5040305">
                    <a:srgbClr val="000000"/>
                  </a:outerShdw>
                </a:effectLst>
                <a:latin typeface="NikoshBAN" pitchFamily="2"/>
                <a:cs typeface="NikoshBAN" pitchFamily="2"/>
              </a:rPr>
              <a:t>-</a:t>
            </a:r>
            <a:r>
              <a:rPr lang="bn-BD" sz="6000" b="1" dirty="0">
                <a:solidFill>
                  <a:srgbClr val="FF0000"/>
                </a:solidFill>
                <a:latin typeface="NikoshBAN" pitchFamily="2"/>
                <a:cs typeface="NikoshBAN" pitchFamily="2"/>
              </a:rPr>
              <a:t>মানবাধিকার বিরোধী কয়েকটি </a:t>
            </a:r>
            <a:r>
              <a:rPr lang="bn-BD" sz="6000" b="1" dirty="0" smtClean="0">
                <a:solidFill>
                  <a:srgbClr val="FF0000"/>
                </a:solidFill>
                <a:latin typeface="NikoshBAN" pitchFamily="2"/>
                <a:cs typeface="NikoshBAN" pitchFamily="2"/>
              </a:rPr>
              <a:t>কাজ</a:t>
            </a:r>
            <a:endParaRPr lang="bn-IN" sz="6000" b="1" dirty="0">
              <a:solidFill>
                <a:srgbClr val="FF0000"/>
              </a:solidFill>
              <a:effectLst>
                <a:outerShdw blurRad="152400" dist="40004" dir="5040305">
                  <a:srgbClr val="000000"/>
                </a:outerShdw>
              </a:effectLst>
              <a:latin typeface="NikoshBAN" pitchFamily="2"/>
              <a:cs typeface="NikoshBAN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51691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733796" y="174168"/>
            <a:ext cx="4495803" cy="106680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00B0F0"/>
          </a:solidFill>
          <a:ln w="76196" cap="flat">
            <a:solidFill>
              <a:srgbClr val="00B05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BD" sz="5400" b="0" i="0" u="none" strike="noStrike" kern="1200" cap="none" spc="0" baseline="0">
                <a:solidFill>
                  <a:srgbClr val="FF0000"/>
                </a:solidFill>
                <a:uFillTx/>
                <a:latin typeface="NikoshBAN" pitchFamily="2"/>
                <a:cs typeface="NikoshBAN" pitchFamily="2"/>
              </a:rPr>
              <a:t>শিখনফল</a:t>
            </a:r>
            <a:endParaRPr lang="en-US" sz="5400" b="0" i="0" u="none" strike="noStrike" kern="1200" cap="none" spc="0" baseline="0">
              <a:solidFill>
                <a:srgbClr val="FF0000"/>
              </a:solidFill>
              <a:uFillTx/>
              <a:latin typeface="NikoshBAN" pitchFamily="2"/>
              <a:cs typeface="NikoshBAN" pitchFamily="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2057" y="1745339"/>
            <a:ext cx="11567886" cy="4307118"/>
          </a:xfrm>
          <a:prstGeom prst="rect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400" b="0" i="0" u="none" strike="noStrike" kern="1200" cap="none" spc="0" baseline="0" dirty="0">
                <a:solidFill>
                  <a:srgbClr val="7030A0"/>
                </a:solidFill>
                <a:uFillTx/>
                <a:latin typeface="NikoshBAN" pitchFamily="2"/>
                <a:cs typeface="NikoshBAN" pitchFamily="2"/>
              </a:rPr>
              <a:t>3.2.1: </a:t>
            </a:r>
            <a:r>
              <a:rPr lang="en-US" sz="5400" b="0" i="0" u="none" strike="noStrike" kern="1200" cap="none" spc="0" baseline="0" dirty="0" err="1">
                <a:solidFill>
                  <a:srgbClr val="7030A0"/>
                </a:solidFill>
                <a:uFillTx/>
                <a:latin typeface="NikoshBAN" pitchFamily="2"/>
                <a:cs typeface="NikoshBAN" pitchFamily="2"/>
              </a:rPr>
              <a:t>মৌলিক</a:t>
            </a:r>
            <a:r>
              <a:rPr lang="en-US" sz="5400" b="0" i="0" u="none" strike="noStrike" kern="1200" cap="none" spc="0" baseline="0" dirty="0">
                <a:solidFill>
                  <a:srgbClr val="7030A0"/>
                </a:solidFill>
                <a:uFillTx/>
                <a:latin typeface="NikoshBAN" pitchFamily="2"/>
                <a:cs typeface="NikoshBAN" pitchFamily="2"/>
              </a:rPr>
              <a:t> </a:t>
            </a:r>
            <a:r>
              <a:rPr lang="bn-BD" sz="5400" b="0" i="0" u="none" strike="noStrike" kern="1200" cap="none" spc="0" baseline="0" dirty="0">
                <a:solidFill>
                  <a:srgbClr val="7030A0"/>
                </a:solidFill>
                <a:uFillTx/>
                <a:latin typeface="NikoshBAN" pitchFamily="2"/>
                <a:cs typeface="NikoshBAN" pitchFamily="2"/>
              </a:rPr>
              <a:t>মানবাধিকার </a:t>
            </a:r>
            <a:r>
              <a:rPr lang="en-US" sz="5400" b="0" i="0" u="none" strike="noStrike" kern="1200" cap="none" spc="0" baseline="0" dirty="0" err="1">
                <a:solidFill>
                  <a:srgbClr val="7030A0"/>
                </a:solidFill>
                <a:uFillTx/>
                <a:latin typeface="NikoshBAN" pitchFamily="2"/>
                <a:cs typeface="NikoshBAN" pitchFamily="2"/>
              </a:rPr>
              <a:t>ক্ষুন্ন</a:t>
            </a:r>
            <a:r>
              <a:rPr lang="bn-BD" sz="5400" b="0" i="0" u="none" strike="noStrike" kern="1200" cap="none" spc="0" baseline="0" dirty="0">
                <a:solidFill>
                  <a:srgbClr val="7030A0"/>
                </a:solidFill>
                <a:uFillTx/>
                <a:latin typeface="NikoshBAN" pitchFamily="2"/>
                <a:cs typeface="NikoshBAN" pitchFamily="2"/>
              </a:rPr>
              <a:t> হয় এ</a:t>
            </a:r>
            <a:r>
              <a:rPr lang="en-US" sz="5400" b="0" i="0" u="none" strike="noStrike" kern="1200" cap="none" spc="0" baseline="0" dirty="0" err="1">
                <a:solidFill>
                  <a:srgbClr val="7030A0"/>
                </a:solidFill>
                <a:uFillTx/>
                <a:latin typeface="NikoshBAN" pitchFamily="2"/>
                <a:cs typeface="NikoshBAN" pitchFamily="2"/>
              </a:rPr>
              <a:t>রুপ</a:t>
            </a:r>
            <a:r>
              <a:rPr lang="en-US" sz="5400" b="0" i="0" u="none" strike="noStrike" kern="1200" cap="none" spc="0" baseline="0" dirty="0">
                <a:solidFill>
                  <a:srgbClr val="7030A0"/>
                </a:solidFill>
                <a:uFillTx/>
                <a:latin typeface="NikoshBAN" pitchFamily="2"/>
                <a:cs typeface="NikoshBAN" pitchFamily="2"/>
              </a:rPr>
              <a:t> </a:t>
            </a:r>
            <a:r>
              <a:rPr lang="en-US" sz="5400" b="0" i="0" u="none" strike="noStrike" kern="1200" cap="none" spc="0" baseline="0" dirty="0" err="1">
                <a:solidFill>
                  <a:srgbClr val="7030A0"/>
                </a:solidFill>
                <a:uFillTx/>
                <a:latin typeface="NikoshBAN" pitchFamily="2"/>
                <a:cs typeface="NikoshBAN" pitchFamily="2"/>
              </a:rPr>
              <a:t>বিষয়</a:t>
            </a:r>
            <a:r>
              <a:rPr lang="bn-BD" sz="5400" b="0" i="0" u="none" strike="noStrike" kern="1200" cap="none" spc="0" baseline="0" dirty="0">
                <a:solidFill>
                  <a:srgbClr val="7030A0"/>
                </a:solidFill>
                <a:uFillTx/>
                <a:latin typeface="NikoshBAN" pitchFamily="2"/>
                <a:cs typeface="NikoshBAN" pitchFamily="2"/>
              </a:rPr>
              <a:t> </a:t>
            </a:r>
            <a:r>
              <a:rPr lang="en-US" sz="5400" b="0" i="0" u="none" strike="noStrike" kern="1200" cap="none" spc="0" baseline="0" dirty="0" err="1">
                <a:solidFill>
                  <a:srgbClr val="7030A0"/>
                </a:solidFill>
                <a:uFillTx/>
                <a:latin typeface="NikoshBAN" pitchFamily="2"/>
                <a:cs typeface="NikoshBAN" pitchFamily="2"/>
              </a:rPr>
              <a:t>চিহ্নিত</a:t>
            </a:r>
            <a:r>
              <a:rPr lang="en-US" sz="5400" b="0" i="0" u="none" strike="noStrike" kern="1200" cap="none" spc="0" baseline="0" dirty="0">
                <a:solidFill>
                  <a:srgbClr val="7030A0"/>
                </a:solidFill>
                <a:uFillTx/>
                <a:latin typeface="NikoshBAN" pitchFamily="2"/>
                <a:cs typeface="NikoshBAN" pitchFamily="2"/>
              </a:rPr>
              <a:t> </a:t>
            </a:r>
            <a:r>
              <a:rPr lang="en-US" sz="5400" b="0" i="0" u="none" strike="noStrike" kern="1200" cap="none" spc="0" baseline="0" dirty="0" err="1">
                <a:solidFill>
                  <a:srgbClr val="7030A0"/>
                </a:solidFill>
                <a:uFillTx/>
                <a:latin typeface="NikoshBAN" pitchFamily="2"/>
                <a:cs typeface="NikoshBAN" pitchFamily="2"/>
              </a:rPr>
              <a:t>করতে</a:t>
            </a:r>
            <a:r>
              <a:rPr lang="en-US" sz="5400" b="0" i="0" u="none" strike="noStrike" kern="1200" cap="none" spc="0" baseline="0" dirty="0">
                <a:solidFill>
                  <a:srgbClr val="7030A0"/>
                </a:solidFill>
                <a:uFillTx/>
                <a:latin typeface="NikoshBAN" pitchFamily="2"/>
                <a:cs typeface="NikoshBAN" pitchFamily="2"/>
              </a:rPr>
              <a:t> </a:t>
            </a:r>
            <a:r>
              <a:rPr lang="en-US" sz="5400" b="0" i="0" u="none" strike="noStrike" kern="1200" cap="none" spc="0" baseline="0" dirty="0" err="1">
                <a:solidFill>
                  <a:srgbClr val="7030A0"/>
                </a:solidFill>
                <a:uFillTx/>
                <a:latin typeface="NikoshBAN" pitchFamily="2"/>
                <a:cs typeface="NikoshBAN" pitchFamily="2"/>
              </a:rPr>
              <a:t>পারবে</a:t>
            </a:r>
            <a:r>
              <a:rPr lang="bn-BD" sz="5400" b="0" i="0" u="none" strike="noStrike" kern="1200" cap="none" spc="0" baseline="0" dirty="0" smtClean="0">
                <a:solidFill>
                  <a:srgbClr val="7030A0"/>
                </a:solidFill>
                <a:uFillTx/>
                <a:latin typeface="NikoshBAN" pitchFamily="2"/>
                <a:cs typeface="NikoshBAN" pitchFamily="2"/>
              </a:rPr>
              <a:t>।</a:t>
            </a:r>
            <a:endParaRPr lang="en-US" sz="5400" b="0" i="0" u="none" strike="noStrike" kern="1200" cap="none" spc="0" baseline="0" dirty="0" smtClean="0">
              <a:solidFill>
                <a:srgbClr val="7030A0"/>
              </a:solidFill>
              <a:uFillTx/>
              <a:latin typeface="NikoshBAN" pitchFamily="2"/>
              <a:cs typeface="NikoshBAN" pitchFamily="2"/>
            </a:endParaRPr>
          </a:p>
          <a:p>
            <a:pPr algn="just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400" dirty="0">
                <a:solidFill>
                  <a:srgbClr val="7030A0"/>
                </a:solidFill>
                <a:latin typeface="NikoshBAN" pitchFamily="2"/>
                <a:cs typeface="NikoshBAN" pitchFamily="2"/>
              </a:rPr>
              <a:t>3.2.2: </a:t>
            </a:r>
            <a:r>
              <a:rPr lang="en-US" sz="5400" dirty="0" err="1">
                <a:solidFill>
                  <a:srgbClr val="7030A0"/>
                </a:solidFill>
                <a:latin typeface="NikoshBAN" pitchFamily="2"/>
                <a:cs typeface="NikoshBAN" pitchFamily="2"/>
              </a:rPr>
              <a:t>মৌলিক</a:t>
            </a:r>
            <a:r>
              <a:rPr lang="bn-BD" sz="5400" dirty="0">
                <a:solidFill>
                  <a:srgbClr val="7030A0"/>
                </a:solidFill>
                <a:latin typeface="NikoshBAN" pitchFamily="2"/>
                <a:cs typeface="NikoshBAN" pitchFamily="2"/>
              </a:rPr>
              <a:t> মানবাধিকার </a:t>
            </a:r>
            <a:r>
              <a:rPr lang="en-US" sz="5400" dirty="0" err="1">
                <a:solidFill>
                  <a:srgbClr val="7030A0"/>
                </a:solidFill>
                <a:latin typeface="NikoshBAN" pitchFamily="2"/>
                <a:cs typeface="NikoshBAN" pitchFamily="2"/>
              </a:rPr>
              <a:t>ক্ষুন্ন</a:t>
            </a:r>
            <a:r>
              <a:rPr lang="en-US" sz="5400" dirty="0">
                <a:solidFill>
                  <a:srgbClr val="7030A0"/>
                </a:solidFill>
                <a:latin typeface="NikoshBAN" pitchFamily="2"/>
                <a:cs typeface="NikoshBAN" pitchFamily="2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NikoshBAN" pitchFamily="2"/>
                <a:cs typeface="NikoshBAN" pitchFamily="2"/>
              </a:rPr>
              <a:t>হয়</a:t>
            </a:r>
            <a:r>
              <a:rPr lang="en-US" sz="5400" dirty="0">
                <a:solidFill>
                  <a:srgbClr val="7030A0"/>
                </a:solidFill>
                <a:latin typeface="NikoshBAN" pitchFamily="2"/>
                <a:cs typeface="NikoshBAN" pitchFamily="2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NikoshBAN" pitchFamily="2"/>
                <a:cs typeface="NikoshBAN" pitchFamily="2"/>
              </a:rPr>
              <a:t>এধরনের</a:t>
            </a:r>
            <a:r>
              <a:rPr lang="en-US" sz="5400" dirty="0">
                <a:solidFill>
                  <a:srgbClr val="7030A0"/>
                </a:solidFill>
                <a:latin typeface="NikoshBAN" pitchFamily="2"/>
                <a:cs typeface="NikoshBAN" pitchFamily="2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NikoshBAN" pitchFamily="2"/>
                <a:cs typeface="NikoshBAN" pitchFamily="2"/>
              </a:rPr>
              <a:t>বিষয়</a:t>
            </a:r>
            <a:r>
              <a:rPr lang="en-US" sz="5400" dirty="0">
                <a:solidFill>
                  <a:srgbClr val="7030A0"/>
                </a:solidFill>
                <a:latin typeface="NikoshBAN" pitchFamily="2"/>
                <a:cs typeface="NikoshBAN" pitchFamily="2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NikoshBAN" pitchFamily="2"/>
                <a:cs typeface="NikoshBAN" pitchFamily="2"/>
              </a:rPr>
              <a:t>গুলো</a:t>
            </a:r>
            <a:r>
              <a:rPr lang="en-US" sz="5400" dirty="0">
                <a:solidFill>
                  <a:srgbClr val="7030A0"/>
                </a:solidFill>
                <a:latin typeface="NikoshBAN" pitchFamily="2"/>
                <a:cs typeface="NikoshBAN" pitchFamily="2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NikoshBAN" pitchFamily="2"/>
                <a:cs typeface="NikoshBAN" pitchFamily="2"/>
              </a:rPr>
              <a:t>সম্পর্কে</a:t>
            </a:r>
            <a:r>
              <a:rPr lang="en-US" sz="5400" dirty="0">
                <a:solidFill>
                  <a:srgbClr val="7030A0"/>
                </a:solidFill>
                <a:latin typeface="NikoshBAN" pitchFamily="2"/>
                <a:cs typeface="NikoshBAN" pitchFamily="2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NikoshBAN" pitchFamily="2"/>
                <a:cs typeface="NikoshBAN" pitchFamily="2"/>
              </a:rPr>
              <a:t>সচেতন</a:t>
            </a:r>
            <a:r>
              <a:rPr lang="en-US" sz="5400" dirty="0">
                <a:solidFill>
                  <a:srgbClr val="7030A0"/>
                </a:solidFill>
                <a:latin typeface="NikoshBAN" pitchFamily="2"/>
                <a:cs typeface="NikoshBAN" pitchFamily="2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NikoshBAN" pitchFamily="2"/>
                <a:cs typeface="NikoshBAN" pitchFamily="2"/>
              </a:rPr>
              <a:t>হবে</a:t>
            </a:r>
            <a:r>
              <a:rPr lang="en-US" sz="5400" dirty="0" smtClean="0">
                <a:solidFill>
                  <a:srgbClr val="7030A0"/>
                </a:solidFill>
                <a:latin typeface="NikoshBAN" pitchFamily="2"/>
                <a:cs typeface="NikoshBAN" pitchFamily="2"/>
              </a:rPr>
              <a:t>।</a:t>
            </a:r>
            <a:endParaRPr lang="en-US" sz="5400" b="0" i="0" u="none" strike="noStrike" kern="1200" cap="none" spc="0" baseline="0" dirty="0">
              <a:solidFill>
                <a:srgbClr val="7030A0"/>
              </a:solidFill>
              <a:uFillTx/>
              <a:latin typeface="NikoshBAN" pitchFamily="2"/>
              <a:cs typeface="NikoshBAN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454976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955969.jp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085" y="1110343"/>
            <a:ext cx="10348685" cy="5486400"/>
          </a:xfrm>
          <a:prstGeom prst="rect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4" name="Rectangle 4"/>
          <p:cNvSpPr/>
          <p:nvPr/>
        </p:nvSpPr>
        <p:spPr>
          <a:xfrm>
            <a:off x="2111829" y="101598"/>
            <a:ext cx="7968343" cy="740229"/>
          </a:xfrm>
          <a:prstGeom prst="rect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BD" sz="4400" b="0" i="0" u="none" strike="noStrike" kern="1200" cap="none" spc="0" baseline="0" dirty="0">
                <a:solidFill>
                  <a:srgbClr val="FFFFFF"/>
                </a:solidFill>
                <a:uFillTx/>
                <a:latin typeface="NikoshBAN" pitchFamily="2"/>
                <a:cs typeface="NikoshBAN" pitchFamily="2"/>
              </a:rPr>
              <a:t>দুই জন শিশু ইটের ভাটায় কাজ করছে।</a:t>
            </a:r>
            <a:endParaRPr lang="en-US" sz="4400" b="0" i="0" u="none" strike="noStrike" kern="1200" cap="none" spc="0" baseline="0" dirty="0">
              <a:solidFill>
                <a:srgbClr val="FFFFFF"/>
              </a:solidFill>
              <a:uFillTx/>
              <a:latin typeface="NikoshBAN" pitchFamily="2"/>
              <a:cs typeface="NikoshBAN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91893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/>
          <p:cNvSpPr/>
          <p:nvPr/>
        </p:nvSpPr>
        <p:spPr>
          <a:xfrm>
            <a:off x="2133599" y="1181099"/>
            <a:ext cx="7924803" cy="4495803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002060"/>
          </a:solidFill>
          <a:ln w="76196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6000" b="0" i="0" u="none" strike="noStrike" kern="1200" cap="none" spc="0" baseline="0">
                <a:solidFill>
                  <a:srgbClr val="FFFFFF"/>
                </a:solidFill>
                <a:uFillTx/>
                <a:latin typeface="NikoshBAN" pitchFamily="2"/>
                <a:cs typeface="NikoshBAN" pitchFamily="2"/>
              </a:rPr>
              <a:t>শিশুদের ইটের ভাটায় অথবা অন্য কোন শ্রমে খাটানো মানবাধিকার বিরোধী কাজ।</a:t>
            </a:r>
          </a:p>
        </p:txBody>
      </p:sp>
    </p:spTree>
    <p:extLst>
      <p:ext uri="{BB962C8B-B14F-4D97-AF65-F5344CB8AC3E}">
        <p14:creationId xmlns:p14="http://schemas.microsoft.com/office/powerpoint/2010/main" val="2081387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YAGAONST_CHILDRE.jp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3" y="1269997"/>
            <a:ext cx="9144000" cy="5435604"/>
          </a:xfrm>
          <a:prstGeom prst="rect">
            <a:avLst/>
          </a:prstGeom>
          <a:noFill/>
          <a:ln w="76196" cap="flat">
            <a:solidFill>
              <a:srgbClr val="000000"/>
            </a:solidFill>
            <a:prstDash val="solid"/>
            <a:miter/>
          </a:ln>
        </p:spPr>
      </p:pic>
      <p:sp>
        <p:nvSpPr>
          <p:cNvPr id="3" name="Rectangle 2"/>
          <p:cNvSpPr/>
          <p:nvPr/>
        </p:nvSpPr>
        <p:spPr>
          <a:xfrm>
            <a:off x="2169890" y="116112"/>
            <a:ext cx="7852226" cy="685800"/>
          </a:xfrm>
          <a:prstGeom prst="rect">
            <a:avLst/>
          </a:prstGeom>
          <a:solidFill>
            <a:srgbClr val="FF0000"/>
          </a:solidFill>
          <a:ln w="76196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BD" sz="3600" b="0" i="0" u="none" strike="noStrike" kern="1200" cap="none" spc="0" baseline="0" dirty="0">
                <a:solidFill>
                  <a:srgbClr val="FFFFFF"/>
                </a:solidFill>
                <a:uFillTx/>
                <a:latin typeface="NikoshBAN" pitchFamily="2"/>
                <a:cs typeface="NikoshBAN" pitchFamily="2"/>
              </a:rPr>
              <a:t>শিক্ষা বঞ্চিত  শিশু  ঠেলাগাড়ি দিয়ে মাল বহন করছে।</a:t>
            </a:r>
            <a:endParaRPr lang="en-US" sz="3600" b="0" i="0" u="none" strike="noStrike" kern="1200" cap="none" spc="0" baseline="0" dirty="0">
              <a:solidFill>
                <a:srgbClr val="FFFFFF"/>
              </a:solidFill>
              <a:uFillTx/>
              <a:latin typeface="NikoshBAN" pitchFamily="2"/>
              <a:cs typeface="NikoshBAN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91523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9239" t="45026" r="19628" b="18000"/>
          <a:stretch>
            <a:fillRect/>
          </a:stretch>
        </p:blipFill>
        <p:spPr>
          <a:xfrm>
            <a:off x="1030514" y="1219196"/>
            <a:ext cx="10566400" cy="5638803"/>
          </a:xfrm>
          <a:prstGeom prst="rect">
            <a:avLst/>
          </a:prstGeom>
          <a:noFill/>
          <a:ln w="76196" cap="flat">
            <a:solidFill>
              <a:srgbClr val="000000"/>
            </a:solidFill>
            <a:prstDash val="solid"/>
            <a:miter/>
          </a:ln>
        </p:spPr>
      </p:pic>
      <p:sp>
        <p:nvSpPr>
          <p:cNvPr id="3" name="Rectangle 2"/>
          <p:cNvSpPr/>
          <p:nvPr/>
        </p:nvSpPr>
        <p:spPr>
          <a:xfrm>
            <a:off x="2922813" y="130626"/>
            <a:ext cx="6781803" cy="725714"/>
          </a:xfrm>
          <a:prstGeom prst="rect">
            <a:avLst/>
          </a:prstGeom>
          <a:solidFill>
            <a:srgbClr val="DBEEF4"/>
          </a:solidFill>
          <a:ln w="76196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i="0" u="none" strike="noStrike" kern="1200" cap="none" spc="0" baseline="0">
                <a:solidFill>
                  <a:srgbClr val="C00000"/>
                </a:solidFill>
                <a:uFillTx/>
                <a:latin typeface="NikoshBAN" pitchFamily="2"/>
                <a:cs typeface="NikoshBAN" pitchFamily="2"/>
              </a:rPr>
              <a:t>একটি শিশু ইটের বোঝা মাথায় নিয়ে যাচ্ছে।</a:t>
            </a:r>
          </a:p>
        </p:txBody>
      </p:sp>
    </p:spTree>
    <p:extLst>
      <p:ext uri="{BB962C8B-B14F-4D97-AF65-F5344CB8AC3E}">
        <p14:creationId xmlns:p14="http://schemas.microsoft.com/office/powerpoint/2010/main" val="658183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331</Words>
  <Application>Microsoft Office PowerPoint</Application>
  <PresentationFormat>Widescreen</PresentationFormat>
  <Paragraphs>55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Ibrahim Khalil</dc:creator>
  <cp:lastModifiedBy>Mohammad Ibrahim Khalil</cp:lastModifiedBy>
  <cp:revision>5</cp:revision>
  <dcterms:created xsi:type="dcterms:W3CDTF">2020-05-20T05:00:37Z</dcterms:created>
  <dcterms:modified xsi:type="dcterms:W3CDTF">2020-05-20T05:24:02Z</dcterms:modified>
</cp:coreProperties>
</file>