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71" r:id="rId2"/>
    <p:sldId id="362" r:id="rId3"/>
    <p:sldId id="382" r:id="rId4"/>
    <p:sldId id="361" r:id="rId5"/>
    <p:sldId id="385" r:id="rId6"/>
    <p:sldId id="311" r:id="rId7"/>
    <p:sldId id="285" r:id="rId8"/>
    <p:sldId id="386" r:id="rId9"/>
    <p:sldId id="351" r:id="rId10"/>
    <p:sldId id="332" r:id="rId11"/>
    <p:sldId id="370" r:id="rId12"/>
    <p:sldId id="364" r:id="rId13"/>
    <p:sldId id="345" r:id="rId14"/>
    <p:sldId id="357" r:id="rId15"/>
    <p:sldId id="358" r:id="rId16"/>
    <p:sldId id="365" r:id="rId17"/>
    <p:sldId id="376" r:id="rId18"/>
    <p:sldId id="375" r:id="rId19"/>
    <p:sldId id="296" r:id="rId20"/>
    <p:sldId id="384" r:id="rId21"/>
    <p:sldId id="297" r:id="rId22"/>
  </p:sldIdLst>
  <p:sldSz cx="128016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00FF"/>
    <a:srgbClr val="FF0066"/>
    <a:srgbClr val="5ED074"/>
    <a:srgbClr val="61337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2" d="100"/>
          <a:sy n="62" d="100"/>
        </p:scale>
        <p:origin x="876" y="48"/>
      </p:cViewPr>
      <p:guideLst>
        <p:guide orient="horz" pos="2448"/>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B03EFB7-6442-4194-992C-84CACE78B0BB}" type="datetimeFigureOut">
              <a:rPr lang="en-US"/>
              <a:pPr>
                <a:defRPr/>
              </a:pPr>
              <a:t>5/19/2020</a:t>
            </a:fld>
            <a:endParaRPr lang="en-US"/>
          </a:p>
        </p:txBody>
      </p:sp>
      <p:sp>
        <p:nvSpPr>
          <p:cNvPr id="13316" name="Rectangle 4"/>
          <p:cNvSpPr>
            <a:spLocks noGrp="1" noRot="1" noChangeAspect="1" noChangeArrowheads="1" noTextEdit="1"/>
          </p:cNvSpPr>
          <p:nvPr>
            <p:ph type="sldImg" idx="2"/>
          </p:nvPr>
        </p:nvSpPr>
        <p:spPr bwMode="auto">
          <a:xfrm>
            <a:off x="606425" y="685800"/>
            <a:ext cx="564515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55504E-D3E5-44E8-8884-FC5036C11BB9}" type="slidenum">
              <a:rPr lang="en-US"/>
              <a:pPr>
                <a:defRPr/>
              </a:pPr>
              <a:t>‹#›</a:t>
            </a:fld>
            <a:endParaRPr lang="en-US"/>
          </a:p>
        </p:txBody>
      </p:sp>
    </p:spTree>
    <p:extLst>
      <p:ext uri="{BB962C8B-B14F-4D97-AF65-F5344CB8AC3E}">
        <p14:creationId xmlns:p14="http://schemas.microsoft.com/office/powerpoint/2010/main" val="1784242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Calibri" pitchFamily="34" charset="0"/>
        <a:ea typeface="+mn-ea"/>
        <a:cs typeface="+mn-cs"/>
      </a:defRPr>
    </a:lvl1pPr>
    <a:lvl2pPr marL="587822" algn="l" rtl="0" eaLnBrk="0" fontAlgn="base" hangingPunct="0">
      <a:spcBef>
        <a:spcPct val="30000"/>
      </a:spcBef>
      <a:spcAft>
        <a:spcPct val="0"/>
      </a:spcAft>
      <a:defRPr sz="1500" kern="1200">
        <a:solidFill>
          <a:schemeClr val="tx1"/>
        </a:solidFill>
        <a:latin typeface="Calibri" pitchFamily="34" charset="0"/>
        <a:ea typeface="+mn-ea"/>
        <a:cs typeface="+mn-cs"/>
      </a:defRPr>
    </a:lvl2pPr>
    <a:lvl3pPr marL="1175644" algn="l" rtl="0" eaLnBrk="0" fontAlgn="base" hangingPunct="0">
      <a:spcBef>
        <a:spcPct val="30000"/>
      </a:spcBef>
      <a:spcAft>
        <a:spcPct val="0"/>
      </a:spcAft>
      <a:defRPr sz="1500" kern="1200">
        <a:solidFill>
          <a:schemeClr val="tx1"/>
        </a:solidFill>
        <a:latin typeface="Calibri" pitchFamily="34" charset="0"/>
        <a:ea typeface="+mn-ea"/>
        <a:cs typeface="+mn-cs"/>
      </a:defRPr>
    </a:lvl3pPr>
    <a:lvl4pPr marL="1763466" algn="l" rtl="0" eaLnBrk="0" fontAlgn="base" hangingPunct="0">
      <a:spcBef>
        <a:spcPct val="30000"/>
      </a:spcBef>
      <a:spcAft>
        <a:spcPct val="0"/>
      </a:spcAft>
      <a:defRPr sz="1500" kern="1200">
        <a:solidFill>
          <a:schemeClr val="tx1"/>
        </a:solidFill>
        <a:latin typeface="Calibri" pitchFamily="34" charset="0"/>
        <a:ea typeface="+mn-ea"/>
        <a:cs typeface="+mn-cs"/>
      </a:defRPr>
    </a:lvl4pPr>
    <a:lvl5pPr marL="2351288" algn="l" rtl="0" eaLnBrk="0" fontAlgn="base" hangingPunct="0">
      <a:spcBef>
        <a:spcPct val="30000"/>
      </a:spcBef>
      <a:spcAft>
        <a:spcPct val="0"/>
      </a:spcAft>
      <a:defRPr sz="1500" kern="1200">
        <a:solidFill>
          <a:schemeClr val="tx1"/>
        </a:solidFill>
        <a:latin typeface="Calibri" pitchFamily="34" charset="0"/>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55504E-D3E5-44E8-8884-FC5036C11BB9}" type="slidenum">
              <a:rPr lang="en-US" smtClean="0"/>
              <a:pPr>
                <a:defRPr/>
              </a:pPr>
              <a:t>6</a:t>
            </a:fld>
            <a:endParaRPr lang="en-US"/>
          </a:p>
        </p:txBody>
      </p:sp>
    </p:spTree>
    <p:extLst>
      <p:ext uri="{BB962C8B-B14F-4D97-AF65-F5344CB8AC3E}">
        <p14:creationId xmlns:p14="http://schemas.microsoft.com/office/powerpoint/2010/main" val="285024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B7658A-61F2-41FA-8CAF-BD0149E5BFBD}"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6FD49-F9DA-4B0A-830C-61C450DC0B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D97D0-187E-4474-B161-0FAF727C3F4F}"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999A13-0DA5-42A6-A9F6-03FF051B89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E4479-5629-4FBA-B5C5-86BDCCADAF50}"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03AC2-0DC4-47B9-B455-D0DF575CC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1F5A3-DCB1-4A24-A6A4-BFD2F9874B67}"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EF591-5B78-46C0-AA93-6F3D086199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523092-C2ED-4BBC-8FCD-E191648D36F4}"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BC44F-27B0-433B-A39D-A1D1DD5BB3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E0E8AB-08EA-4C1C-90E9-85D3A3CD390F}" type="datetimeFigureOut">
              <a:rPr lang="en-US"/>
              <a:pPr>
                <a:defRPr/>
              </a:pPr>
              <a:t>5/19/2020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B4E81-EE88-4A35-B8DD-3FF1E0FD1C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E86C8-B4A8-4FDD-A2AD-CB9518E4F339}" type="datetimeFigureOut">
              <a:rPr lang="en-US"/>
              <a:pPr>
                <a:defRPr/>
              </a:pPr>
              <a:t>5/19/2020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6935CE-2300-41AE-AE68-7D3E52AABD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E79110-E85D-4B45-A0B6-F93D9506EEF7}" type="datetimeFigureOut">
              <a:rPr lang="en-US"/>
              <a:pPr>
                <a:defRPr/>
              </a:pPr>
              <a:t>5/19/2020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F9EBE7-9240-4BD3-B159-FCD61F31C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8307F9-16EB-4B77-B0E5-6890338F890D}" type="datetimeFigureOut">
              <a:rPr lang="en-US"/>
              <a:pPr>
                <a:defRPr/>
              </a:pPr>
              <a:t>5/19/2020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C00AE-AACA-4103-A5CB-E8DA64B2A9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0C849-3476-47C9-8966-234958850477}" type="datetimeFigureOut">
              <a:rPr lang="en-US"/>
              <a:pPr>
                <a:defRPr/>
              </a:pPr>
              <a:t>5/19/2020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E2799-ECFA-4EE0-97E5-F5C60327A4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DAD9C-AB96-4F54-8CAD-C6DAFE3DB59D}" type="datetimeFigureOut">
              <a:rPr lang="en-US"/>
              <a:pPr>
                <a:defRPr/>
              </a:pPr>
              <a:t>5/19/2020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B15348-025F-43FC-8BB6-F78A3570BB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40080" y="1813560"/>
            <a:ext cx="11521440" cy="5129425"/>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fontAlgn="auto">
              <a:spcBef>
                <a:spcPts val="0"/>
              </a:spcBef>
              <a:spcAft>
                <a:spcPts val="0"/>
              </a:spcAft>
              <a:defRPr sz="1500">
                <a:solidFill>
                  <a:schemeClr val="tx1">
                    <a:tint val="75000"/>
                  </a:schemeClr>
                </a:solidFill>
                <a:latin typeface="+mn-lt"/>
                <a:cs typeface="+mn-cs"/>
              </a:defRPr>
            </a:lvl1pPr>
          </a:lstStyle>
          <a:p>
            <a:pPr>
              <a:defRPr/>
            </a:pPr>
            <a:fld id="{9745E3CE-1ABF-43C8-95EC-4FEA9D9ACBEB}" type="datetimeFigureOut">
              <a:rPr lang="en-US"/>
              <a:pPr>
                <a:defRPr/>
              </a:pPr>
              <a:t>5/19/2020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fontAlgn="auto">
              <a:spcBef>
                <a:spcPts val="0"/>
              </a:spcBef>
              <a:spcAft>
                <a:spcPts val="0"/>
              </a:spcAft>
              <a:defRPr sz="1500">
                <a:solidFill>
                  <a:schemeClr val="tx1">
                    <a:tint val="75000"/>
                  </a:schemeClr>
                </a:solidFill>
                <a:latin typeface="+mn-lt"/>
                <a:cs typeface="+mn-cs"/>
              </a:defRPr>
            </a:lvl1pPr>
          </a:lstStyle>
          <a:p>
            <a:pPr>
              <a:defRPr/>
            </a:pPr>
            <a:fld id="{80F98EEF-0D6B-453F-A97D-74393A719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700" kern="1200">
          <a:solidFill>
            <a:schemeClr val="tx1"/>
          </a:solidFill>
          <a:latin typeface="+mj-lt"/>
          <a:ea typeface="+mj-ea"/>
          <a:cs typeface="+mj-cs"/>
        </a:defRPr>
      </a:lvl1pPr>
      <a:lvl2pPr algn="ctr" rtl="0" eaLnBrk="0" fontAlgn="base" hangingPunct="0">
        <a:spcBef>
          <a:spcPct val="0"/>
        </a:spcBef>
        <a:spcAft>
          <a:spcPct val="0"/>
        </a:spcAft>
        <a:defRPr sz="5700">
          <a:solidFill>
            <a:schemeClr val="tx1"/>
          </a:solidFill>
          <a:latin typeface="Calibri" pitchFamily="34" charset="0"/>
        </a:defRPr>
      </a:lvl2pPr>
      <a:lvl3pPr algn="ctr" rtl="0" eaLnBrk="0" fontAlgn="base" hangingPunct="0">
        <a:spcBef>
          <a:spcPct val="0"/>
        </a:spcBef>
        <a:spcAft>
          <a:spcPct val="0"/>
        </a:spcAft>
        <a:defRPr sz="5700">
          <a:solidFill>
            <a:schemeClr val="tx1"/>
          </a:solidFill>
          <a:latin typeface="Calibri" pitchFamily="34" charset="0"/>
        </a:defRPr>
      </a:lvl3pPr>
      <a:lvl4pPr algn="ctr" rtl="0" eaLnBrk="0" fontAlgn="base" hangingPunct="0">
        <a:spcBef>
          <a:spcPct val="0"/>
        </a:spcBef>
        <a:spcAft>
          <a:spcPct val="0"/>
        </a:spcAft>
        <a:defRPr sz="5700">
          <a:solidFill>
            <a:schemeClr val="tx1"/>
          </a:solidFill>
          <a:latin typeface="Calibri" pitchFamily="34" charset="0"/>
        </a:defRPr>
      </a:lvl4pPr>
      <a:lvl5pPr algn="ctr" rtl="0" eaLnBrk="0" fontAlgn="base" hangingPunct="0">
        <a:spcBef>
          <a:spcPct val="0"/>
        </a:spcBef>
        <a:spcAft>
          <a:spcPct val="0"/>
        </a:spcAft>
        <a:defRPr sz="5700">
          <a:solidFill>
            <a:schemeClr val="tx1"/>
          </a:solidFill>
          <a:latin typeface="Calibri" pitchFamily="34" charset="0"/>
        </a:defRPr>
      </a:lvl5pPr>
      <a:lvl6pPr marL="587822" algn="ctr" rtl="0" fontAlgn="base">
        <a:spcBef>
          <a:spcPct val="0"/>
        </a:spcBef>
        <a:spcAft>
          <a:spcPct val="0"/>
        </a:spcAft>
        <a:defRPr sz="5700">
          <a:solidFill>
            <a:schemeClr val="tx1"/>
          </a:solidFill>
          <a:latin typeface="Calibri" pitchFamily="34" charset="0"/>
        </a:defRPr>
      </a:lvl6pPr>
      <a:lvl7pPr marL="1175644" algn="ctr" rtl="0" fontAlgn="base">
        <a:spcBef>
          <a:spcPct val="0"/>
        </a:spcBef>
        <a:spcAft>
          <a:spcPct val="0"/>
        </a:spcAft>
        <a:defRPr sz="5700">
          <a:solidFill>
            <a:schemeClr val="tx1"/>
          </a:solidFill>
          <a:latin typeface="Calibri" pitchFamily="34" charset="0"/>
        </a:defRPr>
      </a:lvl7pPr>
      <a:lvl8pPr marL="1763466" algn="ctr" rtl="0" fontAlgn="base">
        <a:spcBef>
          <a:spcPct val="0"/>
        </a:spcBef>
        <a:spcAft>
          <a:spcPct val="0"/>
        </a:spcAft>
        <a:defRPr sz="5700">
          <a:solidFill>
            <a:schemeClr val="tx1"/>
          </a:solidFill>
          <a:latin typeface="Calibri" pitchFamily="34" charset="0"/>
        </a:defRPr>
      </a:lvl8pPr>
      <a:lvl9pPr marL="2351288" algn="ctr" rtl="0" fontAlgn="base">
        <a:spcBef>
          <a:spcPct val="0"/>
        </a:spcBef>
        <a:spcAft>
          <a:spcPct val="0"/>
        </a:spcAft>
        <a:defRPr sz="5700">
          <a:solidFill>
            <a:schemeClr val="tx1"/>
          </a:solidFill>
          <a:latin typeface="Calibri" pitchFamily="34" charset="0"/>
        </a:defRPr>
      </a:lvl9pPr>
    </p:titleStyle>
    <p:bodyStyle>
      <a:lvl1pPr marL="440867" indent="-440867" algn="l" rtl="0" eaLnBrk="0" fontAlgn="base" hangingPunct="0">
        <a:spcBef>
          <a:spcPct val="20000"/>
        </a:spcBef>
        <a:spcAft>
          <a:spcPct val="0"/>
        </a:spcAft>
        <a:buFont typeface="Arial" charset="0"/>
        <a:buChar char="•"/>
        <a:defRPr sz="4100" kern="1200">
          <a:solidFill>
            <a:schemeClr val="tx1"/>
          </a:solidFill>
          <a:latin typeface="+mn-lt"/>
          <a:ea typeface="+mn-ea"/>
          <a:cs typeface="+mn-cs"/>
        </a:defRPr>
      </a:lvl1pPr>
      <a:lvl2pPr marL="955211" indent="-367389"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2pPr>
      <a:lvl3pPr marL="1469555" indent="-293911"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57377"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45199"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259080"/>
            <a:ext cx="12161520" cy="7254240"/>
          </a:xfrm>
          <a:prstGeom prst="rect">
            <a:avLst/>
          </a:prstGeom>
          <a:ln>
            <a:noFill/>
          </a:ln>
          <a:effectLst>
            <a:glow rad="228600">
              <a:schemeClr val="accent4">
                <a:satMod val="175000"/>
                <a:alpha val="40000"/>
              </a:schemeClr>
            </a:glow>
            <a:softEdge rad="112500"/>
          </a:effectLst>
        </p:spPr>
      </p:pic>
      <p:sp>
        <p:nvSpPr>
          <p:cNvPr id="3" name="TextBox 3"/>
          <p:cNvSpPr txBox="1">
            <a:spLocks noChangeArrowheads="1"/>
          </p:cNvSpPr>
          <p:nvPr/>
        </p:nvSpPr>
        <p:spPr bwMode="auto">
          <a:xfrm>
            <a:off x="838200" y="5715000"/>
            <a:ext cx="11414760" cy="1426762"/>
          </a:xfrm>
          <a:prstGeom prst="rect">
            <a:avLst/>
          </a:prstGeom>
          <a:noFill/>
          <a:ln w="9525">
            <a:noFill/>
            <a:miter lim="800000"/>
            <a:headEnd/>
            <a:tailEnd/>
          </a:ln>
        </p:spPr>
        <p:txBody>
          <a:bodyPr wrap="square" lIns="117564" tIns="58782" rIns="117564" bIns="58782">
            <a:spAutoFit/>
          </a:bodyPr>
          <a:lstStyle/>
          <a:p>
            <a:r>
              <a:rPr lang="bn-BD" sz="6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Tree>
    <p:extLst>
      <p:ext uri="{BB962C8B-B14F-4D97-AF65-F5344CB8AC3E}">
        <p14:creationId xmlns:p14="http://schemas.microsoft.com/office/powerpoint/2010/main" val="12030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294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4" descr="trrytjygt.jp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304800" y="228600"/>
            <a:ext cx="12268200" cy="7284720"/>
          </a:xfrm>
          <a:prstGeom prst="rect">
            <a:avLst/>
          </a:prstGeom>
          <a:ln>
            <a:noFill/>
          </a:ln>
          <a:effectLst>
            <a:glow rad="228600">
              <a:schemeClr val="accent2">
                <a:satMod val="175000"/>
                <a:alpha val="40000"/>
              </a:schemeClr>
            </a:glow>
            <a:softEdge rad="112500"/>
          </a:effectLst>
        </p:spPr>
        <p:style>
          <a:lnRef idx="2">
            <a:schemeClr val="accent1"/>
          </a:lnRef>
          <a:fillRef idx="1">
            <a:schemeClr val="lt1"/>
          </a:fillRef>
          <a:effectRef idx="0">
            <a:schemeClr val="accent1"/>
          </a:effectRef>
          <a:fontRef idx="minor">
            <a:schemeClr val="dk1"/>
          </a:fontRef>
        </p:style>
      </p:pic>
      <p:sp>
        <p:nvSpPr>
          <p:cNvPr id="6" name="TextBox 4"/>
          <p:cNvSpPr txBox="1">
            <a:spLocks noChangeArrowheads="1"/>
          </p:cNvSpPr>
          <p:nvPr/>
        </p:nvSpPr>
        <p:spPr bwMode="auto">
          <a:xfrm>
            <a:off x="6187440" y="457200"/>
            <a:ext cx="5699760" cy="6586640"/>
          </a:xfrm>
          <a:prstGeom prst="rect">
            <a:avLst/>
          </a:prstGeom>
          <a:noFill/>
          <a:ln w="28575">
            <a:noFill/>
            <a:miter lim="800000"/>
            <a:headEnd/>
            <a:tailEnd/>
          </a:ln>
          <a:effectLst>
            <a:glow rad="228600">
              <a:schemeClr val="accent4">
                <a:satMod val="175000"/>
                <a:alpha val="40000"/>
              </a:schemeClr>
            </a:glow>
          </a:effectLst>
        </p:spPr>
        <p:txBody>
          <a:bodyPr wrap="square" lIns="117564" tIns="58782" rIns="117564" bIns="58782">
            <a:prstTxWarp prst="textPlain">
              <a:avLst/>
            </a:prstTxWarp>
            <a:spAutoFit/>
          </a:bodyPr>
          <a:lstStyle/>
          <a:p>
            <a:pPr lvl="2"/>
            <a:r>
              <a:rPr lang="bn-BD" sz="6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a:t>
            </a:r>
            <a:endParaRPr lang="en-US" sz="6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lvl="2"/>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ফয়েজ আহমদ</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সাভারে গিয়েছ স্মৃতিসৌধের পাশে-  </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তিরিশ লক্ষ শহিদের স্মৃতি ভাসে ।</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সেখানে সাহসী বীর যোদ্ধার দম্ভ </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তাদের রক্তে এই সৌধের স্তম্ভ।</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ইতিহাসে তাঁরা হৃদয়ে সমুজ্জ্বল</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তোমরা সেখানে শ্রদ্ধায় উচ্ছল।</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বিদেশী সেনার কামানে বুলেটে বিদ্ধ</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নারী শিশু আর যুবক জোয়ান বৃদ্ধ</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শত্রুসেনারা হত্যার আভিযানে-</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মুক্তিবাহিনী প্রতিরোধ  উত্থানে।</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মুক্তির পথ যুদ্ধের রথ জেনে </a:t>
            </a:r>
          </a:p>
          <a:p>
            <a:pPr lvl="2"/>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ঘাতক ধ্বংস করেছে অস্ত্র হেনে।</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1922"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9" name="Picture 8" descr="bm001.jp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57200" y="311891"/>
            <a:ext cx="12039600" cy="7101840"/>
          </a:xfrm>
          <a:prstGeom prst="rect">
            <a:avLst/>
          </a:prstGeom>
          <a:ln>
            <a:noFill/>
          </a:ln>
          <a:effectLst>
            <a:glow rad="228600">
              <a:schemeClr val="accent2">
                <a:satMod val="175000"/>
                <a:alpha val="40000"/>
              </a:schemeClr>
            </a:glow>
            <a:softEdge rad="112500"/>
          </a:effectLst>
        </p:spPr>
      </p:pic>
      <p:pic>
        <p:nvPicPr>
          <p:cNvPr id="11" name="Picture 10" descr="index2"/>
          <p:cNvPicPr>
            <a:picLocks noChangeAspect="1" noChangeArrowheads="1"/>
          </p:cNvPicPr>
          <p:nvPr/>
        </p:nvPicPr>
        <p:blipFill>
          <a:blip r:embed="rId4">
            <a:lum contrast="20000"/>
          </a:blip>
          <a:srcRect/>
          <a:stretch>
            <a:fillRect/>
          </a:stretch>
        </p:blipFill>
        <p:spPr bwMode="auto">
          <a:xfrm>
            <a:off x="960120" y="753728"/>
            <a:ext cx="3764280" cy="245694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Flowchart: Alternate Process 11"/>
          <p:cNvSpPr/>
          <p:nvPr/>
        </p:nvSpPr>
        <p:spPr>
          <a:xfrm>
            <a:off x="1371600" y="3396827"/>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3" name="Picture 12" descr="Untitled-22"/>
          <p:cNvPicPr>
            <a:picLocks noChangeAspect="1" noChangeArrowheads="1"/>
          </p:cNvPicPr>
          <p:nvPr/>
        </p:nvPicPr>
        <p:blipFill>
          <a:blip r:embed="rId5">
            <a:lum contrast="30000"/>
          </a:blip>
          <a:srcRect/>
          <a:stretch>
            <a:fillRect/>
          </a:stretch>
        </p:blipFill>
        <p:spPr bwMode="auto">
          <a:xfrm>
            <a:off x="8458200" y="3124200"/>
            <a:ext cx="3810000" cy="31172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Flowchart: Alternate Process 13"/>
          <p:cNvSpPr/>
          <p:nvPr/>
        </p:nvSpPr>
        <p:spPr>
          <a:xfrm>
            <a:off x="8610600" y="6400800"/>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18169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Bouquet"/>
          <p:cNvSpPr>
            <a:spLocks noChangeArrowheads="1"/>
          </p:cNvSpPr>
          <p:nvPr/>
        </p:nvSpPr>
        <p:spPr bwMode="auto">
          <a:xfrm>
            <a:off x="4343400" y="381000"/>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8" name="Flowchart: Alternate Process 7"/>
          <p:cNvSpPr/>
          <p:nvPr/>
        </p:nvSpPr>
        <p:spPr>
          <a:xfrm>
            <a:off x="1325880" y="4323442"/>
            <a:ext cx="8054340" cy="582065"/>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pPr marL="661300" indent="-661300">
              <a:buFont typeface="+mj-lt"/>
              <a:buAutoNum type="arabicPeriod"/>
            </a:pP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কেন</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স্মৃতিসৌধ</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নির্মাণ</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962400" y="1247434"/>
            <a:ext cx="3886200" cy="297747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295400" y="5063007"/>
            <a:ext cx="10972800" cy="2554545"/>
          </a:xfrm>
          <a:prstGeom prst="rect">
            <a:avLst/>
          </a:prstGeom>
        </p:spPr>
        <p:txBody>
          <a:bodyPr wrap="squar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দীর্ঘ নয় মাসের সশস্ত্র সংগ্রামের পর পরাজিত হয়েছে পাকিস্তানি জল্লাদ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বাহিনী</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বিজয়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ছিনিয়ে আনতে গিয়ে ঝরে গেছে অগণিত তরুণ মুক্তিযোদ্ধার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জীবন</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মহান </a:t>
            </a:r>
            <a:endPar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মুক্তিযুদ্ধে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আত্মদানকারী শহীদের স্মৃতির স্মরণে নির্মিত জাতীয় স্মৃতিসৌধ </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‘স্মৃতিসৌধ’ কবিতায় বীর মুক্তিযোদ্ধাদের অহংকারের প্রতীক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স্মৃতিসৌধ</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strVal val="#ppt_w+.3"/>
                                          </p:val>
                                        </p:tav>
                                        <p:tav tm="100000">
                                          <p:val>
                                            <p:strVal val="#ppt_w"/>
                                          </p:val>
                                        </p:tav>
                                      </p:tavLst>
                                    </p:anim>
                                    <p:anim calcmode="lin" valueType="num">
                                      <p:cBhvr>
                                        <p:cTn id="11" dur="1000" fill="hold"/>
                                        <p:tgtEl>
                                          <p:spTgt spid="9"/>
                                        </p:tgtEl>
                                        <p:attrNameLst>
                                          <p:attrName>ppt_h</p:attrName>
                                        </p:attrNameLst>
                                      </p:cBhvr>
                                      <p:tavLst>
                                        <p:tav tm="0">
                                          <p:val>
                                            <p:strVal val="#ppt_h"/>
                                          </p:val>
                                        </p:tav>
                                        <p:tav tm="100000">
                                          <p:val>
                                            <p:strVal val="#ppt_h"/>
                                          </p:val>
                                        </p:tav>
                                      </p:tavLst>
                                    </p:anim>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397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5" descr="17"/>
          <p:cNvPicPr>
            <a:picLocks noChangeAspect="1" noChangeArrowheads="1"/>
          </p:cNvPicPr>
          <p:nvPr/>
        </p:nvPicPr>
        <p:blipFill>
          <a:blip r:embed="rId2"/>
          <a:srcRect/>
          <a:stretch>
            <a:fillRect/>
          </a:stretch>
        </p:blipFill>
        <p:spPr bwMode="auto">
          <a:xfrm>
            <a:off x="533400" y="1640840"/>
            <a:ext cx="5760720" cy="3022600"/>
          </a:xfrm>
          <a:prstGeom prst="rect">
            <a:avLst/>
          </a:prstGeom>
          <a:ln>
            <a:noFill/>
          </a:ln>
          <a:effectLst>
            <a:softEdge rad="112500"/>
          </a:effectLst>
        </p:spPr>
      </p:pic>
      <p:sp>
        <p:nvSpPr>
          <p:cNvPr id="7" name="TextBox 1"/>
          <p:cNvSpPr txBox="1"/>
          <p:nvPr/>
        </p:nvSpPr>
        <p:spPr>
          <a:xfrm>
            <a:off x="426720" y="4744133"/>
            <a:ext cx="554736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সাভারে গিয়েছ স্মৃতিসৌধের কাছে</a:t>
            </a:r>
          </a:p>
          <a:p>
            <a:pPr algn="ctr">
              <a:defRPr/>
            </a:pPr>
            <a:r>
              <a:rPr lang="bn-BD" sz="3100" b="1" dirty="0">
                <a:solidFill>
                  <a:schemeClr val="tx1"/>
                </a:solidFill>
                <a:latin typeface="NikoshBAN" pitchFamily="2" charset="0"/>
                <a:cs typeface="NikoshBAN" pitchFamily="2" charset="0"/>
              </a:rPr>
              <a:t>তিরিশ লক্ষ শহিদের স্মৃতি ভাসে </a:t>
            </a:r>
            <a:endParaRPr lang="en-US" sz="3100" b="1" dirty="0">
              <a:solidFill>
                <a:schemeClr val="tx1"/>
              </a:solidFill>
              <a:latin typeface="NikoshBAN" pitchFamily="2" charset="0"/>
              <a:cs typeface="NikoshBAN" pitchFamily="2" charset="0"/>
            </a:endParaRPr>
          </a:p>
        </p:txBody>
      </p:sp>
      <p:pic>
        <p:nvPicPr>
          <p:cNvPr id="8" name="Picture 2" descr="C:\Users\Doel-1612i3\Downloads\index.jpg"/>
          <p:cNvPicPr>
            <a:picLocks noChangeAspect="1" noChangeArrowheads="1"/>
          </p:cNvPicPr>
          <p:nvPr/>
        </p:nvPicPr>
        <p:blipFill>
          <a:blip r:embed="rId3"/>
          <a:srcRect/>
          <a:stretch>
            <a:fillRect/>
          </a:stretch>
        </p:blipFill>
        <p:spPr bwMode="auto">
          <a:xfrm>
            <a:off x="6507480" y="3540760"/>
            <a:ext cx="5760720" cy="2770717"/>
          </a:xfrm>
          <a:prstGeom prst="rect">
            <a:avLst/>
          </a:prstGeom>
          <a:ln>
            <a:noFill/>
          </a:ln>
          <a:effectLst>
            <a:softEdge rad="112500"/>
          </a:effectLst>
        </p:spPr>
      </p:pic>
      <p:sp>
        <p:nvSpPr>
          <p:cNvPr id="9" name="TextBox 8"/>
          <p:cNvSpPr txBox="1"/>
          <p:nvPr/>
        </p:nvSpPr>
        <p:spPr>
          <a:xfrm>
            <a:off x="6614160" y="6390640"/>
            <a:ext cx="544068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সেখানে সাহসী বীর যোদ্ধার দম্ভ</a:t>
            </a:r>
          </a:p>
          <a:p>
            <a:pPr algn="ctr">
              <a:defRPr/>
            </a:pPr>
            <a:r>
              <a:rPr lang="en-US" sz="3100" b="1" dirty="0">
                <a:solidFill>
                  <a:schemeClr val="tx1"/>
                </a:solidFill>
                <a:latin typeface="NikoshBAN" pitchFamily="2" charset="0"/>
                <a:cs typeface="NikoshBAN" pitchFamily="2" charset="0"/>
              </a:rPr>
              <a:t>     </a:t>
            </a:r>
            <a:r>
              <a:rPr lang="bn-BD" sz="3100" b="1" dirty="0">
                <a:solidFill>
                  <a:schemeClr val="tx1"/>
                </a:solidFill>
                <a:latin typeface="NikoshBAN" pitchFamily="2" charset="0"/>
                <a:cs typeface="NikoshBAN" pitchFamily="2" charset="0"/>
              </a:rPr>
              <a:t>তাদের রক্তে এই সৌধের স্তম্ভ</a:t>
            </a:r>
            <a:endParaRPr lang="en-US" sz="3100" b="1"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885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2" descr="C:\Users\Doel-1612i3\Downloads\index.jpg"/>
          <p:cNvPicPr>
            <a:picLocks noChangeAspect="1" noChangeArrowheads="1"/>
          </p:cNvPicPr>
          <p:nvPr/>
        </p:nvPicPr>
        <p:blipFill>
          <a:blip r:embed="rId2"/>
          <a:srcRect/>
          <a:stretch>
            <a:fillRect/>
          </a:stretch>
        </p:blipFill>
        <p:spPr bwMode="auto">
          <a:xfrm>
            <a:off x="640080" y="1640840"/>
            <a:ext cx="5440680" cy="2763520"/>
          </a:xfrm>
          <a:prstGeom prst="rect">
            <a:avLst/>
          </a:prstGeom>
          <a:ln>
            <a:noFill/>
          </a:ln>
          <a:effectLst>
            <a:softEdge rad="112500"/>
          </a:effectLst>
        </p:spPr>
      </p:pic>
      <p:sp>
        <p:nvSpPr>
          <p:cNvPr id="7" name="TextBox 1"/>
          <p:cNvSpPr txBox="1"/>
          <p:nvPr/>
        </p:nvSpPr>
        <p:spPr>
          <a:xfrm>
            <a:off x="640080" y="4485053"/>
            <a:ext cx="500507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ইতিহাস তাঁরা হৃদয়ে সমুজ্জল</a:t>
            </a:r>
          </a:p>
          <a:p>
            <a:pPr algn="ctr">
              <a:defRPr/>
            </a:pPr>
            <a:r>
              <a:rPr lang="bn-BD" sz="3100" b="1" dirty="0">
                <a:solidFill>
                  <a:schemeClr val="tx1"/>
                </a:solidFill>
                <a:latin typeface="NikoshBAN" pitchFamily="2" charset="0"/>
                <a:cs typeface="NikoshBAN" pitchFamily="2" charset="0"/>
              </a:rPr>
              <a:t>তোমরা সেখানে শ্রদ্ধায় উছল।</a:t>
            </a:r>
          </a:p>
        </p:txBody>
      </p:sp>
      <p:pic>
        <p:nvPicPr>
          <p:cNvPr id="9" name="Picture 3" descr="C:\Users\Doel-1612i3\Downloads\images.jpg"/>
          <p:cNvPicPr>
            <a:picLocks noChangeAspect="1" noChangeArrowheads="1"/>
          </p:cNvPicPr>
          <p:nvPr/>
        </p:nvPicPr>
        <p:blipFill>
          <a:blip r:embed="rId3"/>
          <a:srcRect/>
          <a:stretch>
            <a:fillRect/>
          </a:stretch>
        </p:blipFill>
        <p:spPr bwMode="auto">
          <a:xfrm>
            <a:off x="6507480" y="3540760"/>
            <a:ext cx="5760720" cy="2590800"/>
          </a:xfrm>
          <a:prstGeom prst="rect">
            <a:avLst/>
          </a:prstGeom>
          <a:ln>
            <a:noFill/>
          </a:ln>
          <a:effectLst>
            <a:softEdge rad="112500"/>
          </a:effectLst>
        </p:spPr>
      </p:pic>
      <p:sp>
        <p:nvSpPr>
          <p:cNvPr id="10" name="TextBox 1"/>
          <p:cNvSpPr txBox="1"/>
          <p:nvPr/>
        </p:nvSpPr>
        <p:spPr>
          <a:xfrm>
            <a:off x="6614160" y="6304280"/>
            <a:ext cx="544068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বিদেশী সেনার কামানে বুলেটে বিদ্ধ</a:t>
            </a:r>
          </a:p>
          <a:p>
            <a:pPr algn="ctr">
              <a:defRPr/>
            </a:pPr>
            <a:r>
              <a:rPr lang="bn-BD" sz="3100" b="1" dirty="0">
                <a:solidFill>
                  <a:schemeClr val="tx1"/>
                </a:solidFill>
                <a:latin typeface="NikoshBAN" pitchFamily="2" charset="0"/>
                <a:cs typeface="NikoshBAN" pitchFamily="2" charset="0"/>
              </a:rPr>
              <a:t>নারী শিশু আর যুবক জোয়ান বৃদ্ধ</a:t>
            </a:r>
            <a:endParaRPr lang="en-US" sz="3100" b="1"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089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1"/>
          <p:cNvPicPr>
            <a:picLocks noChangeAspect="1"/>
          </p:cNvPicPr>
          <p:nvPr/>
        </p:nvPicPr>
        <p:blipFill>
          <a:blip r:embed="rId2"/>
          <a:srcRect/>
          <a:stretch>
            <a:fillRect/>
          </a:stretch>
        </p:blipFill>
        <p:spPr bwMode="auto">
          <a:xfrm>
            <a:off x="685800" y="1981200"/>
            <a:ext cx="5547360" cy="2590800"/>
          </a:xfrm>
          <a:prstGeom prst="rect">
            <a:avLst/>
          </a:prstGeom>
          <a:ln>
            <a:noFill/>
          </a:ln>
          <a:effectLst>
            <a:softEdge rad="112500"/>
          </a:effectLst>
        </p:spPr>
      </p:pic>
      <p:sp>
        <p:nvSpPr>
          <p:cNvPr id="7" name="TextBox 1"/>
          <p:cNvSpPr txBox="1"/>
          <p:nvPr/>
        </p:nvSpPr>
        <p:spPr>
          <a:xfrm>
            <a:off x="533400" y="4571413"/>
            <a:ext cx="522732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শত্রুসেনারা হত্যার আভিযানে-</a:t>
            </a:r>
          </a:p>
          <a:p>
            <a:pPr algn="ctr">
              <a:defRPr/>
            </a:pPr>
            <a:r>
              <a:rPr lang="bn-BD" sz="3100" b="1" dirty="0">
                <a:solidFill>
                  <a:schemeClr val="tx1"/>
                </a:solidFill>
                <a:latin typeface="NikoshBAN" pitchFamily="2" charset="0"/>
                <a:cs typeface="NikoshBAN" pitchFamily="2" charset="0"/>
              </a:rPr>
              <a:t>মুক্তিবাহিনী প্রতিরোধ  উত্থানে।</a:t>
            </a:r>
          </a:p>
        </p:txBody>
      </p:sp>
      <p:pic>
        <p:nvPicPr>
          <p:cNvPr id="8" name="Picture 4" descr="hik"/>
          <p:cNvPicPr>
            <a:picLocks noChangeAspect="1" noChangeArrowheads="1"/>
          </p:cNvPicPr>
          <p:nvPr/>
        </p:nvPicPr>
        <p:blipFill>
          <a:blip r:embed="rId3"/>
          <a:srcRect/>
          <a:stretch>
            <a:fillRect/>
          </a:stretch>
        </p:blipFill>
        <p:spPr bwMode="auto">
          <a:xfrm>
            <a:off x="6507480" y="3368040"/>
            <a:ext cx="5654040" cy="2677160"/>
          </a:xfrm>
          <a:prstGeom prst="rect">
            <a:avLst/>
          </a:prstGeom>
          <a:ln>
            <a:noFill/>
          </a:ln>
          <a:effectLst>
            <a:softEdge rad="112500"/>
          </a:effectLst>
        </p:spPr>
      </p:pic>
      <p:sp>
        <p:nvSpPr>
          <p:cNvPr id="9" name="TextBox 8"/>
          <p:cNvSpPr txBox="1"/>
          <p:nvPr/>
        </p:nvSpPr>
        <p:spPr>
          <a:xfrm>
            <a:off x="6827520" y="6217920"/>
            <a:ext cx="5218430" cy="11869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117564" tIns="58782" rIns="117564" bIns="58782">
            <a:spAutoFit/>
          </a:bodyPr>
          <a:lstStyle/>
          <a:p>
            <a:pPr algn="ctr">
              <a:defRPr/>
            </a:pPr>
            <a:r>
              <a:rPr lang="bn-BD" sz="3100" b="1" dirty="0">
                <a:solidFill>
                  <a:schemeClr val="tx1"/>
                </a:solidFill>
                <a:latin typeface="NikoshBAN" pitchFamily="2" charset="0"/>
                <a:cs typeface="NikoshBAN" pitchFamily="2" charset="0"/>
              </a:rPr>
              <a:t>মুক্তির পথ যুদ্ধের রথ জেনে </a:t>
            </a:r>
          </a:p>
          <a:p>
            <a:pPr algn="ctr">
              <a:defRPr/>
            </a:pPr>
            <a:r>
              <a:rPr lang="en-US" sz="3100" b="1" dirty="0">
                <a:solidFill>
                  <a:schemeClr val="tx1"/>
                </a:solidFill>
                <a:latin typeface="NikoshBAN" pitchFamily="2" charset="0"/>
                <a:cs typeface="NikoshBAN" pitchFamily="2" charset="0"/>
              </a:rPr>
              <a:t>       </a:t>
            </a:r>
            <a:r>
              <a:rPr lang="bn-BD" sz="3100" b="1" dirty="0" smtClean="0">
                <a:solidFill>
                  <a:schemeClr val="tx1"/>
                </a:solidFill>
                <a:latin typeface="NikoshBAN" pitchFamily="2" charset="0"/>
                <a:cs typeface="NikoshBAN" pitchFamily="2" charset="0"/>
              </a:rPr>
              <a:t>ঘাতক </a:t>
            </a:r>
            <a:r>
              <a:rPr lang="bn-BD" sz="3100" b="1" dirty="0">
                <a:solidFill>
                  <a:schemeClr val="tx1"/>
                </a:solidFill>
                <a:latin typeface="NikoshBAN" pitchFamily="2" charset="0"/>
                <a:cs typeface="NikoshBAN" pitchFamily="2" charset="0"/>
              </a:rPr>
              <a:t>ধ্বংস করেছে অস্ত্র হেনে</a:t>
            </a:r>
            <a:r>
              <a:rPr lang="bn-BD" sz="3100" dirty="0">
                <a:solidFill>
                  <a:schemeClr val="tx1"/>
                </a:solidFill>
                <a:latin typeface="NikoshBAN" pitchFamily="2" charset="0"/>
                <a:cs typeface="NikoshBAN" pitchFamily="2"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601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0" name="TextBox 1" descr="Bouquet"/>
          <p:cNvSpPr>
            <a:spLocks noChangeArrowheads="1"/>
          </p:cNvSpPr>
          <p:nvPr/>
        </p:nvSpPr>
        <p:spPr bwMode="auto">
          <a:xfrm>
            <a:off x="4090185" y="438968"/>
            <a:ext cx="3368040" cy="651882"/>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জোড়ায়</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endParaRPr lang="en-US" sz="4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11" name="Picture 1" descr="C:\Users\harunnccncc\Pictures\Picture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3886200" y="1240258"/>
            <a:ext cx="4233211" cy="3034814"/>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219200" y="4275072"/>
            <a:ext cx="8541762" cy="707886"/>
          </a:xfrm>
          <a:prstGeom prst="rect">
            <a:avLst/>
          </a:prstGeom>
        </p:spPr>
        <p:txBody>
          <a:bodyPr wrap="none">
            <a:spAutoFit/>
          </a:bodyPr>
          <a:lstStyle/>
          <a:p>
            <a:pPr marL="661300" indent="-661300" algn="ctr">
              <a:buFont typeface="+mj-lt"/>
              <a:buAutoNum type="arabicPeriod"/>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 কবিতাটির ভাবার্থ নিজের ভাষায় লিখ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3" name="Rectangle 2"/>
          <p:cNvSpPr/>
          <p:nvPr/>
        </p:nvSpPr>
        <p:spPr>
          <a:xfrm>
            <a:off x="838200" y="5001562"/>
            <a:ext cx="11489373" cy="2308324"/>
          </a:xfrm>
          <a:prstGeom prst="rect">
            <a:avLst/>
          </a:prstGeom>
        </p:spPr>
        <p:txBody>
          <a:bodyPr wrap="square">
            <a:spAutoFit/>
          </a:bodyPr>
          <a:lstStyle/>
          <a:p>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a:t>
            </a:r>
            <a:r>
              <a:rPr lang="as-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বাঙালি </a:t>
            </a:r>
            <a:r>
              <a:rPr lang="as-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জাতির ইতিহাসে এক অবিস্মরণীয় ১৯৭১ সালের দীর্ঘ নয় মাস (২৫ মার্চ-১৬ ডিসেম্বর)। এ সময়ে বাঙালি বীরদের মহান আত্মত্যাগের বিনিময়েই পৃথিবীর মানচিত্রে বাংলাদেশ নামক একটি স্বাধীন দেশের অভ্যুদয় ঘটে। ৩০ লাখ শহীদের তাজা রক্তের বিনিময়ে অর্জিত হয়েছে আমাদের এই প্রিয় বাংলাদেশ।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11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descr="E:\img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266700" y="228600"/>
            <a:ext cx="12268200" cy="7315200"/>
          </a:xfrm>
          <a:prstGeom prst="rect">
            <a:avLst/>
          </a:prstGeom>
          <a:ln>
            <a:noFill/>
          </a:ln>
          <a:effectLst>
            <a:softEdge rad="112500"/>
          </a:effectLst>
        </p:spPr>
      </p:pic>
      <p:sp>
        <p:nvSpPr>
          <p:cNvPr id="9" name="TextBox 1" descr="Purple mesh"/>
          <p:cNvSpPr>
            <a:spLocks noChangeArrowheads="1"/>
          </p:cNvSpPr>
          <p:nvPr/>
        </p:nvSpPr>
        <p:spPr bwMode="auto">
          <a:xfrm>
            <a:off x="4267200" y="304800"/>
            <a:ext cx="34899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numCol="1">
            <a:prstTxWarp prst="textPlai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bn-BD"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 কাজ</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24200" y="1479472"/>
            <a:ext cx="5334000" cy="348416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1371600" y="5295368"/>
            <a:ext cx="8763000" cy="1905000"/>
          </a:xfrm>
          <a:prstGeom prst="rect">
            <a:avLst/>
          </a:prstGeom>
          <a:noFill/>
          <a:ln>
            <a:noFill/>
          </a:ln>
          <a:effectLst/>
        </p:spPr>
        <p:txBody>
          <a:bodyPr wrap="square" rtlCol="0">
            <a:prstTxWarp prst="textPlain">
              <a:avLst/>
            </a:prstTxWarp>
            <a:spAutoFit/>
          </a:bodyPr>
          <a:lstStyle/>
          <a:p>
            <a:pPr marL="661300" indent="-661300">
              <a:buFont typeface="+mj-lt"/>
              <a:buAutoNum type="arabicPeriod"/>
            </a:pPr>
            <a:r>
              <a:rPr lang="bn-BD"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স্মৃতিসৌধ প্রথম কোথায় স্থাপিত হয়।</a:t>
            </a:r>
            <a:endPar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661300" indent="-661300">
              <a:buFont typeface="+mj-lt"/>
              <a:buAutoNum type="arabicPeriod"/>
            </a:pP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স্মৃতিসৌধ</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নির্মাণ</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হয়</a:t>
            </a:r>
            <a:endPar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marL="661300" indent="-661300" algn="just">
              <a:buFont typeface="+mj-lt"/>
              <a:buAutoNum type="arabicPeriod"/>
              <a:defRPr/>
            </a:pP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স্মৃতিসৌধের</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প্রতিটি</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কণায়</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গাঁথা</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আছে</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a:p>
            <a:pPr marL="661300" indent="-661300">
              <a:buFont typeface="+mj-lt"/>
              <a:buAutoNum type="arabicPeriod"/>
            </a:pP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শত্রুসেনা</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2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r>
              <a:rPr lang="en-US"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2559877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U Image\images36.jpg"/>
          <p:cNvPicPr>
            <a:picLocks noChangeAspect="1" noChangeArrowheads="1"/>
          </p:cNvPicPr>
          <p:nvPr/>
        </p:nvPicPr>
        <p:blipFill>
          <a:blip r:embed="rId2"/>
          <a:srcRect/>
          <a:stretch>
            <a:fillRect/>
          </a:stretch>
        </p:blipFill>
        <p:spPr bwMode="auto">
          <a:xfrm>
            <a:off x="304800" y="304800"/>
            <a:ext cx="12192000" cy="7162800"/>
          </a:xfrm>
          <a:prstGeom prst="rect">
            <a:avLst/>
          </a:prstGeom>
          <a:noFill/>
        </p:spPr>
      </p:pic>
      <p:sp>
        <p:nvSpPr>
          <p:cNvPr id="3" name="TextBox 1" descr="Purple mesh"/>
          <p:cNvSpPr>
            <a:spLocks noChangeArrowheads="1"/>
          </p:cNvSpPr>
          <p:nvPr/>
        </p:nvSpPr>
        <p:spPr bwMode="auto">
          <a:xfrm>
            <a:off x="4343400" y="457200"/>
            <a:ext cx="2971800" cy="79384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a:prstTxWarp prst="textPlain">
              <a:avLst/>
            </a:prstTxWarp>
            <a:spAutoFit/>
          </a:bodyPr>
          <a:lstStyle/>
          <a:p>
            <a:pPr algn="ctr" fontAlgn="auto">
              <a:spcBef>
                <a:spcPts val="0"/>
              </a:spcBef>
              <a:spcAft>
                <a:spcPts val="0"/>
              </a:spcAft>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2" descr="E:\New Accounting -9\hfjfgjghjkghkjhkljotyit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124200" y="1403444"/>
            <a:ext cx="5410200" cy="390190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Flowchart: Alternate Process 8"/>
          <p:cNvSpPr/>
          <p:nvPr/>
        </p:nvSpPr>
        <p:spPr>
          <a:xfrm>
            <a:off x="685800" y="6096000"/>
            <a:ext cx="10881360" cy="629026"/>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661300" indent="-661300">
              <a:buFont typeface="+mj-lt"/>
              <a:buAutoNum type="arabicPeriod"/>
            </a:pPr>
            <a:r>
              <a:rPr lang="as-IN" sz="40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স্মৃতিসৌধ’ কবিতার রচয়িতা কে? </a:t>
            </a:r>
            <a:endParaRPr lang="en-US" sz="40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661300" indent="-661300">
              <a:buFont typeface="+mj-lt"/>
              <a:buAutoNum type="arabicPeriod"/>
            </a:pPr>
            <a:r>
              <a:rPr lang="bn-BD" sz="40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স্মৃতিসৌধ কবিতায় ‘দানবেরা’ বলতে </a:t>
            </a:r>
            <a:r>
              <a:rPr lang="en-US" sz="40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কি</a:t>
            </a:r>
            <a:r>
              <a:rPr lang="bn-BD" sz="40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বোঝানো হয়েছে</a:t>
            </a:r>
            <a:r>
              <a:rPr lang="en-US" sz="40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29003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31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3" descr="Photo0018.jpg"/>
          <p:cNvPicPr>
            <a:picLocks noChangeAspect="1"/>
          </p:cNvPicPr>
          <p:nvPr/>
        </p:nvPicPr>
        <p:blipFill>
          <a:blip r:embed="rId2">
            <a:lum contrast="20000"/>
          </a:blip>
          <a:stretch>
            <a:fillRect/>
          </a:stretch>
        </p:blipFill>
        <p:spPr>
          <a:xfrm>
            <a:off x="320040" y="259080"/>
            <a:ext cx="12161520" cy="7254240"/>
          </a:xfrm>
          <a:prstGeom prst="rect">
            <a:avLst/>
          </a:prstGeom>
          <a:effectLst>
            <a:glow rad="228600">
              <a:schemeClr val="accent4">
                <a:satMod val="175000"/>
                <a:alpha val="40000"/>
              </a:schemeClr>
            </a:glow>
          </a:effectLst>
        </p:spPr>
      </p:pic>
      <p:pic>
        <p:nvPicPr>
          <p:cNvPr id="5" name="Picture 4" descr="images ncc-0017    2"/>
          <p:cNvPicPr>
            <a:picLocks noChangeAspect="1" noChangeArrowheads="1"/>
          </p:cNvPicPr>
          <p:nvPr/>
        </p:nvPicPr>
        <p:blipFill>
          <a:blip r:embed="rId3"/>
          <a:srcRect/>
          <a:stretch>
            <a:fillRect/>
          </a:stretch>
        </p:blipFill>
        <p:spPr bwMode="auto">
          <a:xfrm>
            <a:off x="2971800" y="1676400"/>
            <a:ext cx="5760720" cy="367284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1"/>
          <p:cNvSpPr>
            <a:spLocks noChangeArrowheads="1"/>
          </p:cNvSpPr>
          <p:nvPr/>
        </p:nvSpPr>
        <p:spPr bwMode="auto">
          <a:xfrm>
            <a:off x="3840480" y="518160"/>
            <a:ext cx="4264977" cy="99966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8" name="Flowchart: Alternate Process 7"/>
          <p:cNvSpPr/>
          <p:nvPr/>
        </p:nvSpPr>
        <p:spPr>
          <a:xfrm>
            <a:off x="609600" y="6171565"/>
            <a:ext cx="11475720" cy="519430"/>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742950" indent="-742950">
              <a:buFont typeface="+mj-lt"/>
              <a:buAutoNum type="arabicPeriod"/>
            </a:pP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742950" indent="-742950">
              <a:buFont typeface="+mj-lt"/>
              <a:buAutoNum type="arabicPeriod"/>
            </a:pP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742950" indent="-742950">
              <a:buFont typeface="+mj-lt"/>
              <a:buAutoNum type="arabicPeriod"/>
            </a:pP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661300" indent="-661300" algn="ctr">
              <a:buFont typeface="+mj-lt"/>
              <a:buAutoNum type="arabicPeriod"/>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শহিদদের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রক্তে কেনা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উক্তিটি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বিশ্লেষন</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p>
          <a:p>
            <a:pPr marL="661300" indent="-661300" algn="ctr">
              <a:buFont typeface="+mj-lt"/>
              <a:buAutoNum type="arabicPeriod"/>
            </a:pP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শহীদের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প্রতি</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শ্রদ্ধাবোধ</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জাগ্রত</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ব্যাখ্যা</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p>
          <a:p>
            <a:pPr marL="742950" indent="-742950" algn="ctr">
              <a:buFont typeface="+mj-lt"/>
              <a:buAutoNum type="arabicPeriod"/>
              <a:defRPr/>
            </a:pP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742950" indent="-742950" algn="ctr">
              <a:buFont typeface="+mj-lt"/>
              <a:buAutoNum type="arabicPeriod"/>
              <a:defRPr/>
            </a:pP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742950" indent="-742950">
              <a:buClr>
                <a:schemeClr val="tx1"/>
              </a:buClr>
              <a:buSzPts val="4800"/>
              <a:buFont typeface="+mj-lt"/>
              <a:buAutoNum type="arabicPeriod"/>
            </a:pP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2" descr="E:\New Accounting -9\Picture231.jpg"/>
          <p:cNvPicPr>
            <a:picLocks noChangeAspect="1" noChangeArrowheads="1"/>
          </p:cNvPicPr>
          <p:nvPr/>
        </p:nvPicPr>
        <p:blipFill>
          <a:blip r:embed="rId2"/>
          <a:srcRect/>
          <a:stretch>
            <a:fillRect/>
          </a:stretch>
        </p:blipFill>
        <p:spPr bwMode="auto">
          <a:xfrm>
            <a:off x="381000" y="304801"/>
            <a:ext cx="12192000" cy="7208522"/>
          </a:xfrm>
          <a:prstGeom prst="rect">
            <a:avLst/>
          </a:prstGeom>
          <a:ln>
            <a:noFill/>
          </a:ln>
          <a:effectLst>
            <a:softEdge rad="112500"/>
          </a:effectLst>
        </p:spPr>
      </p:pic>
      <p:pic>
        <p:nvPicPr>
          <p:cNvPr id="5" name="Picture 4" descr="009.jpg"/>
          <p:cNvPicPr>
            <a:picLocks noChangeAspect="1"/>
          </p:cNvPicPr>
          <p:nvPr/>
        </p:nvPicPr>
        <p:blipFill>
          <a:blip r:embed="rId3" cstate="print"/>
          <a:stretch>
            <a:fillRect/>
          </a:stretch>
        </p:blipFill>
        <p:spPr>
          <a:xfrm>
            <a:off x="8564274" y="1511333"/>
            <a:ext cx="1676400" cy="1819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094220" y="3582845"/>
            <a:ext cx="4616508" cy="288870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prstTxWarp prst="textPlain">
              <a:avLst/>
            </a:prstTxWarp>
            <a:spAutoFit/>
          </a:bodyPr>
          <a:lstStyle/>
          <a:p>
            <a:pPr algn="ct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সপ্তবর্ণা</a:t>
            </a:r>
            <a:endPar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ণিঃ</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সপ্তম</a:t>
            </a:r>
            <a:endPar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 নবম</a:t>
            </a:r>
          </a:p>
          <a:p>
            <a:pPr algn="ct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শিরোনামঃ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  </a:t>
            </a:r>
            <a:endParaRPr lang="en-US" sz="360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60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কবিতা )</a:t>
            </a: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 ৫০মিনিট</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Flowchart: Alternate Process 6"/>
          <p:cNvSpPr/>
          <p:nvPr/>
        </p:nvSpPr>
        <p:spPr>
          <a:xfrm>
            <a:off x="4572000" y="549027"/>
            <a:ext cx="2362200" cy="81788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numCol="1" rtlCol="0" anchor="ctr">
            <a:prstTxWarp prst="textPlain">
              <a:avLst/>
            </a:prstTxWarp>
          </a:bodyPr>
          <a:lstStyle>
            <a:defPPr>
              <a:defRPr lang="en-US"/>
            </a:defPPr>
            <a:lvl1pPr marL="0" algn="l" defTabSz="1175644" rtl="0" eaLnBrk="1" latinLnBrk="0" hangingPunct="1">
              <a:defRPr sz="2300" kern="1200">
                <a:solidFill>
                  <a:schemeClr val="lt1"/>
                </a:solidFill>
                <a:latin typeface="+mn-lt"/>
                <a:ea typeface="+mn-ea"/>
                <a:cs typeface="+mn-cs"/>
              </a:defRPr>
            </a:lvl1pPr>
            <a:lvl2pPr marL="587822" algn="l" defTabSz="1175644" rtl="0" eaLnBrk="1" latinLnBrk="0" hangingPunct="1">
              <a:defRPr sz="2300" kern="1200">
                <a:solidFill>
                  <a:schemeClr val="lt1"/>
                </a:solidFill>
                <a:latin typeface="+mn-lt"/>
                <a:ea typeface="+mn-ea"/>
                <a:cs typeface="+mn-cs"/>
              </a:defRPr>
            </a:lvl2pPr>
            <a:lvl3pPr marL="1175644" algn="l" defTabSz="1175644" rtl="0" eaLnBrk="1" latinLnBrk="0" hangingPunct="1">
              <a:defRPr sz="2300" kern="1200">
                <a:solidFill>
                  <a:schemeClr val="lt1"/>
                </a:solidFill>
                <a:latin typeface="+mn-lt"/>
                <a:ea typeface="+mn-ea"/>
                <a:cs typeface="+mn-cs"/>
              </a:defRPr>
            </a:lvl3pPr>
            <a:lvl4pPr marL="1763466" algn="l" defTabSz="1175644" rtl="0" eaLnBrk="1" latinLnBrk="0" hangingPunct="1">
              <a:defRPr sz="2300" kern="1200">
                <a:solidFill>
                  <a:schemeClr val="lt1"/>
                </a:solidFill>
                <a:latin typeface="+mn-lt"/>
                <a:ea typeface="+mn-ea"/>
                <a:cs typeface="+mn-cs"/>
              </a:defRPr>
            </a:lvl4pPr>
            <a:lvl5pPr marL="2351288" algn="l" defTabSz="1175644" rtl="0" eaLnBrk="1" latinLnBrk="0" hangingPunct="1">
              <a:defRPr sz="2300" kern="1200">
                <a:solidFill>
                  <a:schemeClr val="lt1"/>
                </a:solidFill>
                <a:latin typeface="+mn-lt"/>
                <a:ea typeface="+mn-ea"/>
                <a:cs typeface="+mn-cs"/>
              </a:defRPr>
            </a:lvl5pPr>
            <a:lvl6pPr marL="2939110" algn="l" defTabSz="1175644" rtl="0" eaLnBrk="1" latinLnBrk="0" hangingPunct="1">
              <a:defRPr sz="2300" kern="1200">
                <a:solidFill>
                  <a:schemeClr val="lt1"/>
                </a:solidFill>
                <a:latin typeface="+mn-lt"/>
                <a:ea typeface="+mn-ea"/>
                <a:cs typeface="+mn-cs"/>
              </a:defRPr>
            </a:lvl6pPr>
            <a:lvl7pPr marL="3526932" algn="l" defTabSz="1175644" rtl="0" eaLnBrk="1" latinLnBrk="0" hangingPunct="1">
              <a:defRPr sz="2300" kern="1200">
                <a:solidFill>
                  <a:schemeClr val="lt1"/>
                </a:solidFill>
                <a:latin typeface="+mn-lt"/>
                <a:ea typeface="+mn-ea"/>
                <a:cs typeface="+mn-cs"/>
              </a:defRPr>
            </a:lvl7pPr>
            <a:lvl8pPr marL="4114754" algn="l" defTabSz="1175644" rtl="0" eaLnBrk="1" latinLnBrk="0" hangingPunct="1">
              <a:defRPr sz="2300" kern="1200">
                <a:solidFill>
                  <a:schemeClr val="lt1"/>
                </a:solidFill>
                <a:latin typeface="+mn-lt"/>
                <a:ea typeface="+mn-ea"/>
                <a:cs typeface="+mn-cs"/>
              </a:defRPr>
            </a:lvl8pPr>
            <a:lvl9pPr marL="4702576" algn="l" defTabSz="1175644" rtl="0" eaLnBrk="1" latinLnBrk="0" hangingPunct="1">
              <a:defRPr sz="2300" kern="1200">
                <a:solidFill>
                  <a:schemeClr val="lt1"/>
                </a:solidFill>
                <a:latin typeface="+mn-lt"/>
                <a:ea typeface="+mn-ea"/>
                <a:cs typeface="+mn-cs"/>
              </a:defRPr>
            </a:lvl9pPr>
          </a:lstStyle>
          <a:p>
            <a:pPr algn="ctr"/>
            <a:r>
              <a:rPr lang="en-US" sz="4600" b="1" dirty="0" err="1" smtClean="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rPr>
              <a:t>পরিচিতি</a:t>
            </a:r>
            <a:endParaRPr lang="en-US" sz="4600" b="1" dirty="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8" name="Picture 7" descr="picture-73310-1440962543"/>
          <p:cNvPicPr>
            <a:picLocks noChangeAspect="1" noChangeArrowheads="1"/>
          </p:cNvPicPr>
          <p:nvPr/>
        </p:nvPicPr>
        <p:blipFill>
          <a:blip r:embed="rId4"/>
          <a:srcRect/>
          <a:stretch>
            <a:fillRect/>
          </a:stretch>
        </p:blipFill>
        <p:spPr bwMode="auto">
          <a:xfrm>
            <a:off x="2366961" y="1371987"/>
            <a:ext cx="2045019" cy="1905000"/>
          </a:xfrm>
          <a:prstGeom prst="rect">
            <a:avLst/>
          </a:prstGeom>
          <a:ln>
            <a:noFill/>
          </a:ln>
          <a:effectLst>
            <a:softEdge rad="112500"/>
          </a:effectLst>
        </p:spPr>
      </p:pic>
      <p:sp>
        <p:nvSpPr>
          <p:cNvPr id="9" name="TextBox 8"/>
          <p:cNvSpPr txBox="1"/>
          <p:nvPr/>
        </p:nvSpPr>
        <p:spPr>
          <a:xfrm>
            <a:off x="830580" y="3582845"/>
            <a:ext cx="5943600" cy="2862322"/>
          </a:xfrm>
          <a:prstGeom prst="rect">
            <a:avLst/>
          </a:prstGeom>
          <a:noFill/>
        </p:spPr>
        <p:txBody>
          <a:bodyPr wrap="square" rtlCol="0">
            <a:prstTxWarp prst="textPlain">
              <a:avLst/>
            </a:prstTxWarp>
            <a:spAutoFit/>
          </a:bodyPr>
          <a:ls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defTabSz="457172">
              <a:spcBef>
                <a:spcPct val="0"/>
              </a:spcBef>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হারুনর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রশীদ</a:t>
            </a:r>
            <a:endPar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সহকারী</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শিক্ষক</a:t>
            </a:r>
            <a:endParaRPr lang="bn-BD"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ঘোড়াশাল</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আবদুল</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উচ্চ</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বিদ্যালয়</a:t>
            </a: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মুরাদনগর</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কুমিল্লা</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defRPr/>
            </a:pPr>
            <a:r>
              <a:rPr lang="en-US" sz="36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মোবাইল</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০১871117308</a:t>
            </a:r>
            <a:endPar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371600"/>
            <a:ext cx="7620000" cy="2677656"/>
          </a:xfrm>
          <a:prstGeom prst="rect">
            <a:avLst/>
          </a:prstGeom>
        </p:spPr>
        <p:txBody>
          <a:bodyPr wrap="square">
            <a:spAutoFit/>
          </a:bodyPr>
          <a:lstStyle/>
          <a:p>
            <a:r>
              <a:rPr lang="as-IN" sz="2800" dirty="0" smtClean="0">
                <a:solidFill>
                  <a:srgbClr val="000000"/>
                </a:solidFill>
                <a:latin typeface="NikoshBAN" panose="02000000000000000000" pitchFamily="2" charset="0"/>
                <a:cs typeface="NikoshBAN" panose="02000000000000000000" pitchFamily="2" charset="0"/>
              </a:rPr>
              <a:t> </a:t>
            </a:r>
            <a:r>
              <a:rPr lang="as-IN" sz="2800" dirty="0">
                <a:solidFill>
                  <a:srgbClr val="000000"/>
                </a:solidFill>
                <a:latin typeface="NikoshBAN" panose="02000000000000000000" pitchFamily="2" charset="0"/>
                <a:cs typeface="NikoshBAN" panose="02000000000000000000" pitchFamily="2" charset="0"/>
              </a:rPr>
              <a:t>১৯৭১ সালের ডিসেম্বরে বিজয় অর্জিত হয়েছে ৩০ লাখ শহীদের প্রাণের বিনিময়ে। তাঁরা তাঁদের বুকের তাজা রক্ত ঢেলে দিয়ে এই দেশকে বিশ্ব দরবারে একটি স্বাধীন দেশ হিসেবে প্রতিষ্ঠিত করেছেন। তাঁদের এই মহান আত্মত্যাগকে যুগ যুগ ধরে প্রজন্ম থেকে প্রজন্মান্তরে স্মরণীয় করে রাখার জন্য তৈরি করা হয়েছে স্মৃতিসৌধ। তাই এটি একাত্তরের সাহসী বীর যোদ্ধাদের অহংকারের প্রতীক।</a:t>
            </a:r>
            <a:endParaRPr lang="en-US" sz="2800" dirty="0">
              <a:latin typeface="NikoshBAN" panose="02000000000000000000" pitchFamily="2" charset="0"/>
              <a:cs typeface="NikoshBAN" panose="02000000000000000000" pitchFamily="2" charset="0"/>
            </a:endParaRPr>
          </a:p>
        </p:txBody>
      </p:sp>
      <p:pic>
        <p:nvPicPr>
          <p:cNvPr id="4" name="Picture 3" descr="bm001.jpg"/>
          <p:cNvPicPr>
            <a:picLocks noChangeAspect="1"/>
          </p:cNvPicPr>
          <p:nvPr/>
        </p:nvPicPr>
        <p:blipFill>
          <a:blip r:embed="rId2"/>
          <a:stretch>
            <a:fillRect/>
          </a:stretch>
        </p:blipFill>
        <p:spPr>
          <a:xfrm>
            <a:off x="8610600" y="1341120"/>
            <a:ext cx="3810000" cy="5135880"/>
          </a:xfrm>
          <a:prstGeom prst="rect">
            <a:avLst/>
          </a:prstGeom>
          <a:ln>
            <a:noFill/>
          </a:ln>
          <a:effectLst>
            <a:softEdge rad="112500"/>
          </a:effectLst>
        </p:spPr>
      </p:pic>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Rectangle 6"/>
          <p:cNvSpPr/>
          <p:nvPr/>
        </p:nvSpPr>
        <p:spPr>
          <a:xfrm>
            <a:off x="609600" y="521970"/>
            <a:ext cx="6992620" cy="707886"/>
          </a:xfrm>
          <a:prstGeom prst="rect">
            <a:avLst/>
          </a:prstGeom>
        </p:spPr>
        <p:txBody>
          <a:bodyPr wrap="none">
            <a:prstTxWarp prst="textPlain">
              <a:avLst/>
            </a:prstTxWarp>
            <a:spAutoFit/>
          </a:bodyPr>
          <a:lstStyle/>
          <a:p>
            <a:pPr>
              <a:buFont typeface="Wingdings" pitchFamily="2" charset="2"/>
              <a:buChar char="Ø"/>
            </a:pP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অনুচ্ছেদটি</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পড়ে</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নিচের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প্রশ্নগুলোর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উত্তর</a:t>
            </a:r>
            <a:r>
              <a:rPr lang="en-US" sz="4000" dirty="0" smtClean="0">
                <a:effectLst>
                  <a:glow rad="228600">
                    <a:schemeClr val="accent3">
                      <a:satMod val="175000"/>
                      <a:alpha val="40000"/>
                    </a:schemeClr>
                  </a:glow>
                </a:effectLst>
                <a:latin typeface="NikoshBAN" pitchFamily="2" charset="0"/>
                <a:cs typeface="NikoshBAN" pitchFamily="2" charset="0"/>
              </a:rPr>
              <a:t> </a:t>
            </a:r>
            <a:r>
              <a:rPr lang="en-US" sz="4000" dirty="0" err="1" smtClean="0">
                <a:effectLst>
                  <a:glow rad="228600">
                    <a:schemeClr val="accent3">
                      <a:satMod val="175000"/>
                      <a:alpha val="40000"/>
                    </a:schemeClr>
                  </a:glow>
                </a:effectLst>
                <a:latin typeface="NikoshBAN" pitchFamily="2" charset="0"/>
                <a:cs typeface="NikoshBAN" pitchFamily="2" charset="0"/>
              </a:rPr>
              <a:t>দাও</a:t>
            </a:r>
            <a:r>
              <a:rPr lang="bn-IN" sz="4000" dirty="0" smtClean="0">
                <a:effectLst>
                  <a:glow rad="228600">
                    <a:schemeClr val="accent3">
                      <a:satMod val="175000"/>
                      <a:alpha val="40000"/>
                    </a:schemeClr>
                  </a:glow>
                </a:effectLst>
                <a:latin typeface="NikoshBAN" pitchFamily="2" charset="0"/>
                <a:cs typeface="NikoshBAN" pitchFamily="2" charset="0"/>
              </a:rPr>
              <a:t> </a:t>
            </a:r>
            <a:endParaRPr lang="en-US" sz="4000" dirty="0">
              <a:effectLst>
                <a:glow rad="228600">
                  <a:schemeClr val="accent3">
                    <a:satMod val="175000"/>
                    <a:alpha val="40000"/>
                  </a:schemeClr>
                </a:glow>
              </a:effectLst>
            </a:endParaRPr>
          </a:p>
        </p:txBody>
      </p:sp>
      <p:sp>
        <p:nvSpPr>
          <p:cNvPr id="8" name="Rectangle 7"/>
          <p:cNvSpPr/>
          <p:nvPr/>
        </p:nvSpPr>
        <p:spPr>
          <a:xfrm>
            <a:off x="838200" y="4191000"/>
            <a:ext cx="7391400" cy="2554545"/>
          </a:xfrm>
          <a:prstGeom prst="rect">
            <a:avLst/>
          </a:prstGeom>
        </p:spPr>
        <p:txBody>
          <a:bodyPr wrap="square">
            <a:prstTxWarp prst="textPlain">
              <a:avLst/>
            </a:prstTxWarp>
            <a:spAutoFit/>
          </a:bodyPr>
          <a:lstStyle/>
          <a:p>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প্রশ্ন: </a:t>
            </a:r>
            <a:r>
              <a:rPr lang="as-IN" sz="32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ক</a:t>
            </a:r>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 ‘স্মৃতিসৌধ’ কবিতার রচয়িতা কে?</a:t>
            </a:r>
            <a: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t/>
            </a:r>
            <a:b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br>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প্রশ্ন: খ. যোদ্ধার দম্ভ বলতে কবি কী বুঝিয়েছেন?</a:t>
            </a:r>
            <a: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t/>
            </a:r>
            <a:b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br>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প্রশ্ন: গ. ‘স্মৃতিসৌধ’ কবিতায় কাদের আত্মত্যাগের কথা বলা হয়েছে? তোমার নিজের ভাষায় তুলে ধরো।</a:t>
            </a:r>
            <a: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t/>
            </a:r>
            <a:br>
              <a:rPr lang="as-IN" sz="3200" dirty="0">
                <a:effectLst>
                  <a:glow rad="228600">
                    <a:schemeClr val="accent3">
                      <a:satMod val="175000"/>
                      <a:alpha val="40000"/>
                    </a:schemeClr>
                  </a:glow>
                </a:effectLst>
                <a:latin typeface="NikoshBAN" panose="02000000000000000000" pitchFamily="2" charset="0"/>
                <a:cs typeface="NikoshBAN" panose="02000000000000000000" pitchFamily="2" charset="0"/>
              </a:rPr>
            </a:br>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প্রশ্ন: ঘ. ‘ইতিহাসে তারা হূদয়ে সমুজ্জ্বল’—উক্তিটির তাৎপর্য বিশ্লেষণ করো।</a:t>
            </a:r>
            <a:endParaRPr lang="en-US"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90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7" descr="images14"/>
          <p:cNvPicPr>
            <a:picLocks noChangeAspect="1" noChangeArrowheads="1"/>
          </p:cNvPicPr>
          <p:nvPr/>
        </p:nvPicPr>
        <p:blipFill>
          <a:blip r:embed="rId2"/>
          <a:srcRect/>
          <a:stretch>
            <a:fillRect/>
          </a:stretch>
        </p:blipFill>
        <p:spPr bwMode="auto">
          <a:xfrm>
            <a:off x="381000" y="381000"/>
            <a:ext cx="12192000" cy="7086600"/>
          </a:xfrm>
          <a:prstGeom prst="rect">
            <a:avLst/>
          </a:prstGeom>
          <a:ln>
            <a:noFill/>
          </a:ln>
          <a:effectLst>
            <a:softEdge rad="112500"/>
          </a:effectLst>
        </p:spPr>
      </p:pic>
      <p:sp>
        <p:nvSpPr>
          <p:cNvPr id="6" name="Round Single Corner Rectangle 4"/>
          <p:cNvSpPr/>
          <p:nvPr/>
        </p:nvSpPr>
        <p:spPr>
          <a:xfrm>
            <a:off x="1600200" y="1828800"/>
            <a:ext cx="10439400" cy="65786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11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4" name="TextBox 3"/>
          <p:cNvSpPr txBox="1"/>
          <p:nvPr/>
        </p:nvSpPr>
        <p:spPr>
          <a:xfrm>
            <a:off x="2590800" y="60394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7" name="Picture 6" descr="17"/>
          <p:cNvPicPr>
            <a:picLocks noChangeAspect="1" noChangeArrowheads="1"/>
          </p:cNvPicPr>
          <p:nvPr/>
        </p:nvPicPr>
        <p:blipFill>
          <a:blip r:embed="rId2"/>
          <a:srcRect/>
          <a:stretch>
            <a:fillRect/>
          </a:stretch>
        </p:blipFill>
        <p:spPr bwMode="auto">
          <a:xfrm>
            <a:off x="6499066" y="1465600"/>
            <a:ext cx="5228216" cy="3001222"/>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82" y="1456031"/>
            <a:ext cx="5461318" cy="3010791"/>
          </a:xfrm>
          <a:prstGeom prst="rect">
            <a:avLst/>
          </a:prstGeom>
          <a:ln>
            <a:solidFill>
              <a:srgbClr val="002060"/>
            </a:solidFill>
          </a:ln>
          <a:effectLst>
            <a:softEdge rad="112500"/>
          </a:effectLst>
        </p:spPr>
      </p:pic>
      <p:sp>
        <p:nvSpPr>
          <p:cNvPr id="11" name="Rectangle 10"/>
          <p:cNvSpPr/>
          <p:nvPr/>
        </p:nvSpPr>
        <p:spPr>
          <a:xfrm>
            <a:off x="1600200" y="6210431"/>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মুজিবনগর</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স্মৃতি</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সৌধ</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কি</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উদ্দেশ্যে</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নির্মিত</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হয়</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smtClean="0">
                <a:solidFill>
                  <a:srgbClr val="1C1E21"/>
                </a:solidFill>
                <a:latin typeface="NikoshBAN" panose="02000000000000000000" pitchFamily="2" charset="0"/>
                <a:ea typeface="Calibri" panose="020F0502020204030204" pitchFamily="34" charset="0"/>
                <a:cs typeface="NikoshBAN" panose="02000000000000000000" pitchFamily="2" charset="0"/>
              </a:rPr>
              <a:t>?</a:t>
            </a:r>
            <a:endParaRPr lang="bn-BD" sz="4100" dirty="0" smtClean="0">
              <a:solidFill>
                <a:schemeClr val="tx1"/>
              </a:solidFill>
              <a:effectLst>
                <a:glow rad="228600">
                  <a:schemeClr val="accent1">
                    <a:satMod val="175000"/>
                    <a:alpha val="40000"/>
                  </a:schemeClr>
                </a:glow>
              </a:effectLst>
              <a:latin typeface="NikoshBAN" pitchFamily="2" charset="0"/>
              <a:cs typeface="NikoshBAN" pitchFamily="2" charset="0"/>
            </a:endParaRPr>
          </a:p>
        </p:txBody>
      </p:sp>
      <p:sp>
        <p:nvSpPr>
          <p:cNvPr id="12" name="Rectangle 11"/>
          <p:cNvSpPr/>
          <p:nvPr/>
        </p:nvSpPr>
        <p:spPr>
          <a:xfrm>
            <a:off x="1658461" y="4952312"/>
            <a:ext cx="9591357" cy="646331"/>
          </a:xfrm>
          <a:prstGeom prst="rect">
            <a:avLst/>
          </a:prstGeom>
        </p:spPr>
        <p:txBody>
          <a:bodyPr wrap="square">
            <a:prstTxWarp prst="textPlain">
              <a:avLst/>
            </a:prstTxWarp>
            <a:spAutoFit/>
          </a:bodyPr>
          <a:lstStyle/>
          <a:p>
            <a:pPr marL="285750" indent="-285750">
              <a:buFont typeface="Wingdings" panose="05000000000000000000" pitchFamily="2" charset="2"/>
              <a:buChar char="ü"/>
            </a:pP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১৯৭১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সালে</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১৭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এপ্রিল</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গঠিত</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অস্থায়ী</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সরকারের</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স্মৃতির</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উদ্দেশ্যে</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06691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27" y="1524000"/>
            <a:ext cx="5334000" cy="2888186"/>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213" y="1592786"/>
            <a:ext cx="5273040" cy="2819400"/>
          </a:xfrm>
          <a:prstGeom prst="rect">
            <a:avLst/>
          </a:prstGeom>
          <a:ln>
            <a:noFill/>
          </a:ln>
          <a:effectLst>
            <a:softEdge rad="112500"/>
          </a:effectLst>
        </p:spPr>
      </p:pic>
      <p:sp>
        <p:nvSpPr>
          <p:cNvPr id="11" name="TextBox 10"/>
          <p:cNvSpPr txBox="1"/>
          <p:nvPr/>
        </p:nvSpPr>
        <p:spPr>
          <a:xfrm>
            <a:off x="2658089" y="533400"/>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Rectangle 11"/>
          <p:cNvSpPr/>
          <p:nvPr/>
        </p:nvSpPr>
        <p:spPr>
          <a:xfrm>
            <a:off x="1295400" y="6131187"/>
            <a:ext cx="9753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কেন্দ্রিয়</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শহীদ</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মিনার</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নির্মান</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করা</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হয়</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উদ্দেশ্যে</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smtClean="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a:t>
            </a:r>
            <a:endParaRPr lang="bn-BD" sz="4100" dirty="0" smtClean="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13" name="Rectangle 12"/>
          <p:cNvSpPr/>
          <p:nvPr/>
        </p:nvSpPr>
        <p:spPr>
          <a:xfrm>
            <a:off x="1124902" y="4948021"/>
            <a:ext cx="10323195" cy="584775"/>
          </a:xfrm>
          <a:prstGeom prst="rect">
            <a:avLst/>
          </a:prstGeom>
        </p:spPr>
        <p:txBody>
          <a:bodyPr wrap="square">
            <a:prstTxWarp prst="textPlain">
              <a:avLst/>
            </a:prstTxWarp>
            <a:spAutoFit/>
          </a:bodyPr>
          <a:lstStyle/>
          <a:p>
            <a:pPr marL="571500" indent="-571500">
              <a:buFont typeface="Wingdings" panose="05000000000000000000" pitchFamily="2" charset="2"/>
              <a:buChar char="ü"/>
            </a:pP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১৯৫২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সালের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২১শে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ফেব্রুয়ারিতে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ভাষা</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আন্দোলনে</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নিহতের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স্মৃতির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উদ্দেশ্যে</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0" y="1392495"/>
            <a:ext cx="5440680" cy="3179505"/>
          </a:xfrm>
          <a:prstGeom prst="rect">
            <a:avLst/>
          </a:prstGeom>
          <a:ln>
            <a:noFill/>
          </a:ln>
          <a:effectLst>
            <a:softEdge rad="112500"/>
          </a:effectLst>
        </p:spPr>
      </p:pic>
      <p:sp>
        <p:nvSpPr>
          <p:cNvPr id="7" name="TextBox 6"/>
          <p:cNvSpPr txBox="1"/>
          <p:nvPr/>
        </p:nvSpPr>
        <p:spPr>
          <a:xfrm>
            <a:off x="2658089" y="533400"/>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8" name="Picture 2" descr="C:\Users\Doel-1612i3\Downloads\index.jpg"/>
          <p:cNvPicPr>
            <a:picLocks noChangeAspect="1" noChangeArrowheads="1"/>
          </p:cNvPicPr>
          <p:nvPr/>
        </p:nvPicPr>
        <p:blipFill>
          <a:blip r:embed="rId3"/>
          <a:srcRect/>
          <a:stretch>
            <a:fillRect/>
          </a:stretch>
        </p:blipFill>
        <p:spPr bwMode="auto">
          <a:xfrm>
            <a:off x="6675120" y="1424033"/>
            <a:ext cx="5151120" cy="3244467"/>
          </a:xfrm>
          <a:prstGeom prst="rect">
            <a:avLst/>
          </a:prstGeom>
          <a:ln>
            <a:noFill/>
          </a:ln>
          <a:effectLst>
            <a:softEdge rad="112500"/>
          </a:effectLst>
        </p:spPr>
      </p:pic>
      <p:sp>
        <p:nvSpPr>
          <p:cNvPr id="9" name="Rectangle 8"/>
          <p:cNvSpPr/>
          <p:nvPr/>
        </p:nvSpPr>
        <p:spPr>
          <a:xfrm>
            <a:off x="1600200" y="6210431"/>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2800" dirty="0" smtClean="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as-IN" sz="28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১৯৭২ সালের ১৬ </a:t>
            </a:r>
            <a:r>
              <a:rPr lang="as-IN" sz="28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ডিসেম্বর </a:t>
            </a:r>
            <a:r>
              <a:rPr lang="as-IN" sz="28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স্মৃতিসৌধের ভিত্তিপ্রস্তর স্থাপন </a:t>
            </a:r>
            <a:r>
              <a:rPr lang="as-IN" sz="28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করেছিলেন</a:t>
            </a:r>
            <a:r>
              <a:rPr lang="en-US" sz="28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dirty="0" err="1"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কে</a:t>
            </a:r>
            <a:r>
              <a:rPr lang="en-US" sz="28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2800" dirty="0" smtClean="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a:t>
            </a:r>
            <a:endParaRPr lang="bn-BD" sz="2800" dirty="0" smtClean="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10" name="Rectangle 9"/>
          <p:cNvSpPr/>
          <p:nvPr/>
        </p:nvSpPr>
        <p:spPr>
          <a:xfrm>
            <a:off x="2819400" y="5029200"/>
            <a:ext cx="6789038"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জাতির জনক বঙ্গবন্ধু শেখ মুজিবুর রহমান।</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71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5">
                <a:satMod val="175000"/>
                <a:alpha val="40000"/>
              </a:schemeClr>
            </a:glow>
          </a:effectLst>
        </p:spPr>
        <p:txBody>
          <a:bodyPr lIns="117564" tIns="58782" rIns="117564" bIns="58782" anchor="ctr"/>
          <a:lstStyle/>
          <a:p>
            <a:endParaRPr lang="en-US"/>
          </a:p>
        </p:txBody>
      </p:sp>
      <p:sp>
        <p:nvSpPr>
          <p:cNvPr id="1741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0040" y="259080"/>
            <a:ext cx="12179664" cy="7254240"/>
          </a:xfrm>
          <a:prstGeom prst="rect">
            <a:avLst/>
          </a:prstGeom>
          <a:ln>
            <a:noFill/>
          </a:ln>
          <a:effectLst>
            <a:glow rad="228600">
              <a:schemeClr val="accent4">
                <a:satMod val="175000"/>
                <a:alpha val="40000"/>
              </a:schemeClr>
            </a:glow>
            <a:softEdge rad="112500"/>
          </a:effectLst>
        </p:spPr>
      </p:pic>
      <p:sp>
        <p:nvSpPr>
          <p:cNvPr id="7" name="Flowchart: Alternate Process 6"/>
          <p:cNvSpPr/>
          <p:nvPr/>
        </p:nvSpPr>
        <p:spPr>
          <a:xfrm>
            <a:off x="1905000" y="685800"/>
            <a:ext cx="8153400" cy="1676400"/>
          </a:xfrm>
          <a:prstGeom prst="flowChartAlternateProcess">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6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আজকের</a:t>
            </a:r>
            <a:r>
              <a:rPr lang="en-US" sz="6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পাঠ</a:t>
            </a:r>
            <a:endParaRPr lang="en-US" sz="6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algn="ctr"/>
            <a:r>
              <a:rPr lang="en-US" sz="8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স্মৃতিসৌধ</a:t>
            </a:r>
            <a:r>
              <a:rPr lang="en-US" sz="8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ফয়েজ</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আহমদ</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6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843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2" descr="F:\New Upload Image\unnamed5.png"/>
          <p:cNvPicPr>
            <a:picLocks noChangeAspect="1" noChangeArrowheads="1"/>
          </p:cNvPicPr>
          <p:nvPr/>
        </p:nvPicPr>
        <p:blipFill>
          <a:blip r:embed="rId2">
            <a:lum/>
          </a:blip>
          <a:srcRect/>
          <a:stretch>
            <a:fillRect/>
          </a:stretch>
        </p:blipFill>
        <p:spPr bwMode="auto">
          <a:xfrm>
            <a:off x="457200" y="381000"/>
            <a:ext cx="11963400" cy="7010400"/>
          </a:xfrm>
          <a:prstGeom prst="rect">
            <a:avLst/>
          </a:prstGeom>
          <a:noFill/>
          <a:effectLst>
            <a:glow rad="228600">
              <a:schemeClr val="accent2">
                <a:satMod val="175000"/>
                <a:alpha val="40000"/>
              </a:schemeClr>
            </a:glow>
          </a:effectLst>
        </p:spPr>
      </p:pic>
      <p:sp>
        <p:nvSpPr>
          <p:cNvPr id="11" name="Flowchart: Alternate Process 10"/>
          <p:cNvSpPr/>
          <p:nvPr/>
        </p:nvSpPr>
        <p:spPr>
          <a:xfrm>
            <a:off x="4419600" y="685800"/>
            <a:ext cx="3352800" cy="838200"/>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990600" y="2366062"/>
            <a:ext cx="5537436" cy="830997"/>
          </a:xfrm>
          <a:prstGeom prst="rect">
            <a:avLst/>
          </a:prstGeom>
          <a:noFill/>
        </p:spPr>
        <p:txBody>
          <a:bodyPr wrap="square" rtlCol="0">
            <a:spAutoFit/>
          </a:bodyPr>
          <a:lstStyle/>
          <a:p>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0" name="TextBox 19"/>
          <p:cNvSpPr txBox="1"/>
          <p:nvPr/>
        </p:nvSpPr>
        <p:spPr>
          <a:xfrm>
            <a:off x="914401" y="3480721"/>
            <a:ext cx="63246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পরিচিতি বলতে পারবে।</a:t>
            </a:r>
          </a:p>
        </p:txBody>
      </p:sp>
      <p:sp>
        <p:nvSpPr>
          <p:cNvPr id="21" name="TextBox 20"/>
          <p:cNvSpPr txBox="1"/>
          <p:nvPr/>
        </p:nvSpPr>
        <p:spPr>
          <a:xfrm>
            <a:off x="990600" y="5159514"/>
            <a:ext cx="103632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3</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স্মৃতিসৌধের প্রতি কবির মমত্ববোধের পরিচয় দিতে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2" name="TextBox 21"/>
          <p:cNvSpPr txBox="1"/>
          <p:nvPr/>
        </p:nvSpPr>
        <p:spPr>
          <a:xfrm>
            <a:off x="990600" y="4321314"/>
            <a:ext cx="11353800" cy="707886"/>
          </a:xfrm>
          <a:prstGeom prst="rect">
            <a:avLst/>
          </a:prstGeom>
          <a:noFill/>
        </p:spPr>
        <p:txBody>
          <a:bodyPr wrap="square" rtlCol="0">
            <a:spAutoFit/>
          </a:bodyPr>
          <a:lstStyle/>
          <a:p>
            <a:pPr marL="440867" indent="-440867"/>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2</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স্মৃতিসৌধ</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আমাদের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কথা</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দেয়</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বলতে</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0.70"/>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66240"/>
            <a:ext cx="7696200" cy="3970318"/>
          </a:xfrm>
          <a:prstGeom prst="rect">
            <a:avLst/>
          </a:prstGeom>
        </p:spPr>
        <p:txBody>
          <a:bodyPr wrap="square">
            <a:spAutoFit/>
          </a:bodyPr>
          <a:lstStyle/>
          <a:p>
            <a:r>
              <a:rPr lang="as-IN" sz="3600" b="1" dirty="0">
                <a:ln>
                  <a:solidFill>
                    <a:schemeClr val="tx1"/>
                  </a:solidFill>
                </a:ln>
                <a:latin typeface="NikoshBAN" panose="02000000000000000000" pitchFamily="2" charset="0"/>
                <a:cs typeface="NikoshBAN" panose="02000000000000000000" pitchFamily="2" charset="0"/>
              </a:rPr>
              <a:t>ফয়েজ আহমদ</a:t>
            </a:r>
            <a:r>
              <a:rPr lang="as-IN" sz="3600" dirty="0">
                <a:ln>
                  <a:solidFill>
                    <a:schemeClr val="tx1"/>
                  </a:solidFill>
                </a:ln>
                <a:latin typeface="NikoshBAN" panose="02000000000000000000" pitchFamily="2" charset="0"/>
                <a:cs typeface="NikoshBAN" panose="02000000000000000000" pitchFamily="2" charset="0"/>
              </a:rPr>
              <a:t> (২ মে ১৯২৮ - ২০ ফেব্রুয়ারি ২০১২) ছিলেন বাংলাদেশের একজন সাংবাদিক, সাহিত্যিক, রাজনীতিবিদ ও সাংস্কৃতিক ব্যক্তিত্ব। ১৯৭৬ সালে শিশু সাহিত্যে অবদানের জন্য বাংলা একাডেমি সাহিত্য পুরস্কার লাভ করেন এবং ১৯৯১ সালে বাংলাদেশ সরকার তাঁকে সাংবাদিকতায় অবদানের জন্য একুশে পদক প্রদান করে।</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3" name="TextBox 1" descr="Wallpaper04935"/>
          <p:cNvSpPr>
            <a:spLocks noChangeArrowheads="1"/>
          </p:cNvSpPr>
          <p:nvPr/>
        </p:nvSpPr>
        <p:spPr bwMode="auto">
          <a:xfrm>
            <a:off x="2590800" y="685800"/>
            <a:ext cx="2819400" cy="829404"/>
          </a:xfrm>
          <a:prstGeom prst="roundRect">
            <a:avLst>
              <a:gd name="adj" fmla="val 16667"/>
            </a:avLst>
          </a:prstGeom>
          <a:noFill/>
          <a:ln w="28575"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prstTxWarp prst="textTriangleInverted">
              <a:avLst/>
            </a:prstTxWarp>
            <a:spAutoFit/>
          </a:bodyPr>
          <a:lstStyle/>
          <a:p>
            <a:pPr algn="ctr">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পরিচিতি</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2" descr="C:\Users\Doel-1612i3\Downloads\182504_397594690276289_2107810772_n.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9144000" y="685800"/>
            <a:ext cx="2687346" cy="1930400"/>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1"/>
          <p:cNvSpPr>
            <a:spLocks noChangeArrowheads="1"/>
          </p:cNvSpPr>
          <p:nvPr/>
        </p:nvSpPr>
        <p:spPr bwMode="auto">
          <a:xfrm>
            <a:off x="8763000" y="2743200"/>
            <a:ext cx="3276600" cy="744275"/>
          </a:xfrm>
          <a:prstGeom prst="roundRect">
            <a:avLst>
              <a:gd name="adj" fmla="val 16667"/>
            </a:avLst>
          </a:prstGeom>
          <a:noFill/>
          <a:ln w="5715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prstTxWarp prst="textStop">
              <a:avLst/>
            </a:prstTxWarp>
            <a:spAutoFit/>
          </a:bodyPr>
          <a:lstStyle/>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ফয়েজ আহমদ</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TextBox 1"/>
          <p:cNvSpPr>
            <a:spLocks noChangeArrowheads="1"/>
          </p:cNvSpPr>
          <p:nvPr/>
        </p:nvSpPr>
        <p:spPr bwMode="auto">
          <a:xfrm>
            <a:off x="685800" y="5486400"/>
            <a:ext cx="5105400" cy="1186949"/>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spAutoFit/>
          </a:bodyPr>
          <a:lstStyle/>
          <a:p>
            <a:r>
              <a:rPr lang="bn-BD" sz="3100" b="1" dirty="0" smtClean="0">
                <a:effectLst>
                  <a:glow rad="228600">
                    <a:schemeClr val="accent3">
                      <a:satMod val="175000"/>
                      <a:alpha val="40000"/>
                    </a:schemeClr>
                  </a:glow>
                </a:effectLst>
                <a:latin typeface="NikoshBAN" pitchFamily="2" charset="0"/>
                <a:cs typeface="NikoshBAN" pitchFamily="2" charset="0"/>
              </a:rPr>
              <a:t>উল্লেখযোগ্য</a:t>
            </a:r>
            <a:r>
              <a:rPr lang="en-US" sz="3100" b="1" dirty="0" smtClean="0">
                <a:effectLst>
                  <a:glow rad="228600">
                    <a:schemeClr val="accent3">
                      <a:satMod val="175000"/>
                      <a:alpha val="40000"/>
                    </a:schemeClr>
                  </a:glow>
                </a:effectLst>
                <a:latin typeface="NikoshBAN" pitchFamily="2" charset="0"/>
                <a:cs typeface="NikoshBAN" pitchFamily="2" charset="0"/>
              </a:rPr>
              <a:t> </a:t>
            </a:r>
            <a:r>
              <a:rPr lang="bn-BD" sz="3100" b="1" dirty="0" smtClean="0">
                <a:effectLst>
                  <a:glow rad="228600">
                    <a:schemeClr val="accent3">
                      <a:satMod val="175000"/>
                      <a:alpha val="40000"/>
                    </a:schemeClr>
                  </a:glow>
                </a:effectLst>
                <a:latin typeface="NikoshBAN" pitchFamily="2" charset="0"/>
                <a:cs typeface="NikoshBAN" pitchFamily="2" charset="0"/>
              </a:rPr>
              <a:t>গ্রন্থাবলীঃ‘তা তা থৈ থৈ’</a:t>
            </a:r>
            <a:r>
              <a:rPr lang="en-US" sz="3100" b="1" dirty="0" smtClean="0">
                <a:effectLst>
                  <a:glow rad="228600">
                    <a:schemeClr val="accent3">
                      <a:satMod val="175000"/>
                      <a:alpha val="40000"/>
                    </a:schemeClr>
                  </a:glow>
                </a:effectLst>
                <a:latin typeface="NikoshBAN" pitchFamily="2" charset="0"/>
                <a:cs typeface="NikoshBAN" pitchFamily="2" charset="0"/>
              </a:rPr>
              <a:t> </a:t>
            </a:r>
            <a:r>
              <a:rPr lang="bn-BD" sz="3100" b="1" dirty="0" smtClean="0">
                <a:effectLst>
                  <a:glow rad="228600">
                    <a:schemeClr val="accent3">
                      <a:satMod val="175000"/>
                      <a:alpha val="40000"/>
                    </a:schemeClr>
                  </a:glow>
                </a:effectLst>
                <a:latin typeface="NikoshBAN" pitchFamily="2" charset="0"/>
                <a:cs typeface="NikoshBAN" pitchFamily="2" charset="0"/>
              </a:rPr>
              <a:t>বোকা আইভান</a:t>
            </a:r>
            <a:r>
              <a:rPr lang="en-US" sz="3100" b="1" dirty="0" smtClean="0">
                <a:effectLst>
                  <a:glow rad="228600">
                    <a:schemeClr val="accent3">
                      <a:satMod val="175000"/>
                      <a:alpha val="40000"/>
                    </a:schemeClr>
                  </a:glow>
                </a:effectLst>
                <a:latin typeface="NikoshBAN" pitchFamily="2" charset="0"/>
                <a:cs typeface="NikoshBAN" pitchFamily="2" charset="0"/>
              </a:rPr>
              <a:t> </a:t>
            </a:r>
            <a:r>
              <a:rPr lang="bn-BD" sz="3100" b="1" dirty="0" smtClean="0">
                <a:effectLst>
                  <a:glow rad="228600">
                    <a:schemeClr val="accent3">
                      <a:satMod val="175000"/>
                      <a:alpha val="40000"/>
                    </a:schemeClr>
                  </a:glow>
                </a:effectLst>
                <a:latin typeface="NikoshBAN" pitchFamily="2" charset="0"/>
                <a:cs typeface="NikoshBAN" pitchFamily="2" charset="0"/>
              </a:rPr>
              <a:t>প্রতিবাদের ছড়া</a:t>
            </a:r>
            <a:r>
              <a:rPr lang="en-US" sz="3100" b="1" dirty="0" smtClean="0">
                <a:effectLst>
                  <a:glow rad="228600">
                    <a:schemeClr val="accent3">
                      <a:satMod val="175000"/>
                      <a:alpha val="40000"/>
                    </a:schemeClr>
                  </a:glow>
                </a:effectLst>
                <a:latin typeface="NikoshBAN" pitchFamily="2" charset="0"/>
                <a:cs typeface="NikoshBAN" pitchFamily="2" charset="0"/>
              </a:rPr>
              <a:t> </a:t>
            </a:r>
            <a:r>
              <a:rPr lang="bn-BD" sz="3100" b="1" dirty="0" smtClean="0">
                <a:effectLst>
                  <a:glow rad="228600">
                    <a:schemeClr val="accent3">
                      <a:satMod val="175000"/>
                      <a:alpha val="40000"/>
                    </a:schemeClr>
                  </a:glow>
                </a:effectLst>
                <a:latin typeface="NikoshBAN" pitchFamily="2" charset="0"/>
                <a:cs typeface="NikoshBAN" pitchFamily="2" charset="0"/>
              </a:rPr>
              <a:t>ইত্যাদি। </a:t>
            </a:r>
            <a:r>
              <a:rPr lang="en-US" sz="3100" b="1" dirty="0" smtClean="0">
                <a:effectLst>
                  <a:glow rad="228600">
                    <a:schemeClr val="accent3">
                      <a:satMod val="175000"/>
                      <a:alpha val="40000"/>
                    </a:schemeClr>
                  </a:glow>
                </a:effectLst>
                <a:latin typeface="NikoshBAN" pitchFamily="2" charset="0"/>
                <a:cs typeface="NikoshBAN" pitchFamily="2" charset="0"/>
              </a:rPr>
              <a:t>   </a:t>
            </a:r>
          </a:p>
        </p:txBody>
      </p:sp>
      <p:sp>
        <p:nvSpPr>
          <p:cNvPr id="7" name="TextBox 1"/>
          <p:cNvSpPr>
            <a:spLocks noChangeArrowheads="1"/>
          </p:cNvSpPr>
          <p:nvPr/>
        </p:nvSpPr>
        <p:spPr bwMode="auto">
          <a:xfrm>
            <a:off x="6781800" y="5080210"/>
            <a:ext cx="4343400" cy="812379"/>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spAutoFit/>
          </a:bodyPr>
          <a:lstStyle/>
          <a:p>
            <a:pPr algn="ctr"/>
            <a:r>
              <a:rPr lang="bn-BD" sz="4000" b="1" dirty="0" smtClean="0">
                <a:latin typeface="NikoshBAN" pitchFamily="2" charset="0"/>
                <a:cs typeface="NikoshBAN" pitchFamily="2" charset="0"/>
              </a:rPr>
              <a:t>ছড়াকার</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শিশুসাহিত্যিক</a:t>
            </a:r>
            <a:endParaRPr lang="en-US" sz="4000" b="1" dirty="0">
              <a:latin typeface="NikoshBAN" pitchFamily="2" charset="0"/>
              <a:cs typeface="NikoshBAN" pitchFamily="2" charset="0"/>
            </a:endParaRPr>
          </a:p>
        </p:txBody>
      </p:sp>
      <p:sp>
        <p:nvSpPr>
          <p:cNvPr id="8" name="TextBox 1"/>
          <p:cNvSpPr>
            <a:spLocks noChangeArrowheads="1"/>
          </p:cNvSpPr>
          <p:nvPr/>
        </p:nvSpPr>
        <p:spPr bwMode="auto">
          <a:xfrm>
            <a:off x="6781800" y="5918410"/>
            <a:ext cx="4495800" cy="591875"/>
          </a:xfrm>
          <a:prstGeom prst="roundRect">
            <a:avLst>
              <a:gd name="adj" fmla="val 16667"/>
            </a:avLst>
          </a:prstGeom>
          <a:noFill/>
          <a:ln w="38100"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prstTxWarp prst="textPlain">
              <a:avLst/>
            </a:prstTxWarp>
            <a:spAutoFit/>
          </a:bodyPr>
          <a:lstStyle/>
          <a:p>
            <a:pPr algn="ctr">
              <a:defRPr/>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মুক্তিযুদ্ধের অন্যতম সংগঠক</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1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Tree>
    <p:extLst>
      <p:ext uri="{BB962C8B-B14F-4D97-AF65-F5344CB8AC3E}">
        <p14:creationId xmlns:p14="http://schemas.microsoft.com/office/powerpoint/2010/main" val="35489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3"/>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3"/>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1"/>
      <p:bldP spid="6" grpId="1"/>
      <p:bldP spid="7" grpId="1"/>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TextBox 1" descr="White marble"/>
          <p:cNvSpPr>
            <a:spLocks noChangeArrowheads="1"/>
          </p:cNvSpPr>
          <p:nvPr/>
        </p:nvSpPr>
        <p:spPr bwMode="auto">
          <a:xfrm>
            <a:off x="5181600" y="457200"/>
            <a:ext cx="2103119" cy="99966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wrap="square" lIns="117564" tIns="58782" rIns="117564" bIns="58782">
            <a:prstTxWarp prst="textPlain">
              <a:avLst/>
            </a:prstTxWarp>
            <a:spAutoFit/>
          </a:bodyPr>
          <a:lstStyle/>
          <a:p>
            <a:pPr algn="ctr">
              <a:defRPr/>
            </a:pPr>
            <a:r>
              <a:rPr lang="bn-BD"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শব্দার্থ</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a:spLocks noChangeArrowheads="1"/>
          </p:cNvSpPr>
          <p:nvPr/>
        </p:nvSpPr>
        <p:spPr bwMode="auto">
          <a:xfrm>
            <a:off x="1066800" y="1661160"/>
            <a:ext cx="2880360" cy="1642005"/>
          </a:xfrm>
          <a:prstGeom prst="rightArrow">
            <a:avLst/>
          </a:prstGeom>
          <a:noFill/>
          <a:ln w="38100" algn="ctr">
            <a:solidFill>
              <a:srgbClr val="FF6600"/>
            </a:solidFill>
            <a:miter lim="800000"/>
            <a:headEnd/>
            <a:tailEnd/>
          </a:ln>
        </p:spPr>
        <p:txBody>
          <a:bodyPr wrap="square" lIns="117564" tIns="58782" rIns="117564" bIns="58782">
            <a:spAutoFit/>
          </a:bodyPr>
          <a:lstStyle/>
          <a:p>
            <a:pPr algn="ctr"/>
            <a:r>
              <a:rPr lang="en-US" sz="4600" b="1" dirty="0">
                <a:latin typeface="NikoshBAN" pitchFamily="2" charset="0"/>
                <a:cs typeface="NikoshBAN" pitchFamily="2" charset="0"/>
              </a:rPr>
              <a:t> </a:t>
            </a:r>
            <a:r>
              <a:rPr lang="bn-BD" sz="4600" b="1" dirty="0">
                <a:latin typeface="NikoshBAN" pitchFamily="2" charset="0"/>
                <a:cs typeface="NikoshBAN" pitchFamily="2" charset="0"/>
              </a:rPr>
              <a:t>সৌধ</a:t>
            </a:r>
            <a:endParaRPr lang="en-US" sz="4600" b="1" dirty="0">
              <a:latin typeface="NikoshBAN" pitchFamily="2" charset="0"/>
              <a:cs typeface="NikoshBAN" pitchFamily="2" charset="0"/>
            </a:endParaRPr>
          </a:p>
        </p:txBody>
      </p:sp>
      <p:sp>
        <p:nvSpPr>
          <p:cNvPr id="8" name="TextBox 8"/>
          <p:cNvSpPr txBox="1">
            <a:spLocks noChangeArrowheads="1"/>
          </p:cNvSpPr>
          <p:nvPr/>
        </p:nvSpPr>
        <p:spPr bwMode="auto">
          <a:xfrm>
            <a:off x="7787640" y="1747520"/>
            <a:ext cx="3733800" cy="1642005"/>
          </a:xfrm>
          <a:prstGeom prst="leftArrow">
            <a:avLst/>
          </a:prstGeom>
          <a:noFill/>
          <a:ln w="38100" algn="ctr">
            <a:solidFill>
              <a:srgbClr val="0000FF"/>
            </a:solidFill>
            <a:miter lim="800000"/>
            <a:headEnd/>
            <a:tailEnd/>
          </a:ln>
        </p:spPr>
        <p:txBody>
          <a:bodyPr wrap="square" lIns="117564" tIns="58782" rIns="117564" bIns="58782">
            <a:spAutoFit/>
          </a:bodyPr>
          <a:lstStyle/>
          <a:p>
            <a:pPr algn="ctr"/>
            <a:r>
              <a:rPr lang="en-US" sz="4600" b="1" dirty="0">
                <a:latin typeface="NikoshBAN" pitchFamily="2" charset="0"/>
                <a:cs typeface="NikoshBAN" pitchFamily="2" charset="0"/>
              </a:rPr>
              <a:t>   </a:t>
            </a:r>
            <a:r>
              <a:rPr lang="bn-BD" sz="4600" b="1" dirty="0">
                <a:latin typeface="NikoshBAN" pitchFamily="2" charset="0"/>
                <a:cs typeface="NikoshBAN" pitchFamily="2" charset="0"/>
              </a:rPr>
              <a:t>উঁচু স্তম্ভ</a:t>
            </a:r>
            <a:endParaRPr lang="en-US" sz="4600" b="1" dirty="0">
              <a:latin typeface="NikoshBAN" pitchFamily="2" charset="0"/>
              <a:cs typeface="NikoshBAN" pitchFamily="2" charset="0"/>
            </a:endParaRPr>
          </a:p>
        </p:txBody>
      </p:sp>
      <p:pic>
        <p:nvPicPr>
          <p:cNvPr id="9" name="Picture 8"/>
          <p:cNvPicPr>
            <a:picLocks noChangeAspect="1"/>
          </p:cNvPicPr>
          <p:nvPr/>
        </p:nvPicPr>
        <p:blipFill>
          <a:blip r:embed="rId2"/>
          <a:srcRect/>
          <a:stretch>
            <a:fillRect/>
          </a:stretch>
        </p:blipFill>
        <p:spPr bwMode="auto">
          <a:xfrm>
            <a:off x="4267200" y="1747520"/>
            <a:ext cx="3200400" cy="1554480"/>
          </a:xfrm>
          <a:prstGeom prst="rect">
            <a:avLst/>
          </a:prstGeom>
          <a:noFill/>
          <a:ln w="9525">
            <a:noFill/>
            <a:miter lim="800000"/>
            <a:headEnd/>
            <a:tailEnd/>
          </a:ln>
        </p:spPr>
      </p:pic>
      <p:sp>
        <p:nvSpPr>
          <p:cNvPr id="10" name="TextBox 9"/>
          <p:cNvSpPr txBox="1">
            <a:spLocks noChangeArrowheads="1"/>
          </p:cNvSpPr>
          <p:nvPr/>
        </p:nvSpPr>
        <p:spPr bwMode="auto">
          <a:xfrm>
            <a:off x="1066800" y="3733800"/>
            <a:ext cx="2880360" cy="1642005"/>
          </a:xfrm>
          <a:prstGeom prst="rightArrow">
            <a:avLst/>
          </a:prstGeom>
          <a:noFill/>
          <a:ln w="38100" algn="ctr">
            <a:solidFill>
              <a:srgbClr val="FF6600"/>
            </a:solidFill>
            <a:miter lim="800000"/>
            <a:headEnd/>
            <a:tailEnd/>
          </a:ln>
        </p:spPr>
        <p:txBody>
          <a:bodyPr wrap="square" lIns="117564" tIns="58782" rIns="117564" bIns="58782">
            <a:spAutoFit/>
          </a:bodyPr>
          <a:lstStyle/>
          <a:p>
            <a:pPr algn="ctr"/>
            <a:r>
              <a:rPr lang="bn-BD" sz="4600" b="1" dirty="0">
                <a:latin typeface="NikoshBAN" pitchFamily="2" charset="0"/>
                <a:cs typeface="NikoshBAN" pitchFamily="2" charset="0"/>
              </a:rPr>
              <a:t>ঘাতক</a:t>
            </a:r>
            <a:endParaRPr lang="en-US" sz="4600" b="1" dirty="0">
              <a:latin typeface="NikoshBAN" pitchFamily="2" charset="0"/>
              <a:cs typeface="NikoshBAN" pitchFamily="2" charset="0"/>
            </a:endParaRPr>
          </a:p>
        </p:txBody>
      </p:sp>
      <p:sp>
        <p:nvSpPr>
          <p:cNvPr id="11" name="Left Arrow 10"/>
          <p:cNvSpPr>
            <a:spLocks noChangeArrowheads="1"/>
          </p:cNvSpPr>
          <p:nvPr/>
        </p:nvSpPr>
        <p:spPr bwMode="auto">
          <a:xfrm>
            <a:off x="7894320" y="3647440"/>
            <a:ext cx="3200400" cy="1381760"/>
          </a:xfrm>
          <a:prstGeom prst="leftArrow">
            <a:avLst/>
          </a:prstGeom>
          <a:noFill/>
          <a:ln w="38100" algn="ctr">
            <a:solidFill>
              <a:srgbClr val="0000FF"/>
            </a:solidFill>
            <a:round/>
            <a:headEnd/>
            <a:tailEnd/>
          </a:ln>
        </p:spPr>
        <p:txBody>
          <a:bodyPr lIns="117564" tIns="58782" rIns="117564" bIns="58782" anchor="ctr"/>
          <a:lstStyle/>
          <a:p>
            <a:pPr algn="ctr"/>
            <a:r>
              <a:rPr lang="bn-BD" sz="4600" b="1" dirty="0">
                <a:latin typeface="NikoshBAN" pitchFamily="2" charset="0"/>
                <a:cs typeface="NikoshBAN" pitchFamily="2" charset="0"/>
              </a:rPr>
              <a:t>হত্যাকারী</a:t>
            </a:r>
            <a:endParaRPr lang="en-US" sz="4600" b="1" dirty="0">
              <a:latin typeface="NikoshBAN" pitchFamily="2" charset="0"/>
              <a:cs typeface="NikoshBAN" pitchFamily="2" charset="0"/>
            </a:endParaRPr>
          </a:p>
        </p:txBody>
      </p:sp>
      <p:sp>
        <p:nvSpPr>
          <p:cNvPr id="12" name="Rectangle 3"/>
          <p:cNvSpPr/>
          <p:nvPr/>
        </p:nvSpPr>
        <p:spPr>
          <a:xfrm>
            <a:off x="4267200" y="3561080"/>
            <a:ext cx="3254423" cy="1640840"/>
          </a:xfrm>
          <a:prstGeom prst="rect">
            <a:avLst/>
          </a:prstGeom>
          <a:blipFill dpi="0" rotWithShape="1">
            <a:blip r:embed="rId3">
              <a:duotone>
                <a:prstClr val="black"/>
                <a:schemeClr val="accent2">
                  <a:tint val="45000"/>
                  <a:satMod val="400000"/>
                </a:schemeClr>
              </a:duotone>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anchor="ctr"/>
          <a:lstStyle/>
          <a:p>
            <a:pPr algn="ctr" fontAlgn="auto">
              <a:spcBef>
                <a:spcPts val="0"/>
              </a:spcBef>
              <a:spcAft>
                <a:spcPts val="0"/>
              </a:spcAft>
              <a:defRPr/>
            </a:pPr>
            <a:endParaRPr lang="en-US" dirty="0"/>
          </a:p>
        </p:txBody>
      </p:sp>
      <p:sp>
        <p:nvSpPr>
          <p:cNvPr id="13" name="Right Arrow 12"/>
          <p:cNvSpPr>
            <a:spLocks noChangeArrowheads="1"/>
          </p:cNvSpPr>
          <p:nvPr/>
        </p:nvSpPr>
        <p:spPr bwMode="auto">
          <a:xfrm>
            <a:off x="1173481" y="5461000"/>
            <a:ext cx="2680335" cy="1381760"/>
          </a:xfrm>
          <a:prstGeom prst="rightArrow">
            <a:avLst/>
          </a:prstGeom>
          <a:noFill/>
          <a:ln w="38100" algn="ctr">
            <a:solidFill>
              <a:srgbClr val="FF6600"/>
            </a:solidFill>
            <a:miter lim="800000"/>
            <a:headEnd/>
            <a:tailEnd/>
          </a:ln>
        </p:spPr>
        <p:txBody>
          <a:bodyPr lIns="117564" tIns="58782" rIns="117564" bIns="58782" anchor="ctr"/>
          <a:lstStyle/>
          <a:p>
            <a:pPr algn="ctr"/>
            <a:r>
              <a:rPr lang="bn-BD" sz="4600" b="1" dirty="0">
                <a:latin typeface="NikoshBAN" pitchFamily="2" charset="0"/>
                <a:cs typeface="NikoshBAN" pitchFamily="2" charset="0"/>
              </a:rPr>
              <a:t>পাকসেনা</a:t>
            </a:r>
            <a:endParaRPr lang="en-US" sz="4600" b="1" dirty="0">
              <a:latin typeface="NikoshBAN" pitchFamily="2" charset="0"/>
              <a:cs typeface="NikoshBAN" pitchFamily="2" charset="0"/>
            </a:endParaRPr>
          </a:p>
        </p:txBody>
      </p:sp>
      <p:sp>
        <p:nvSpPr>
          <p:cNvPr id="14" name="Left Arrow 13"/>
          <p:cNvSpPr>
            <a:spLocks noChangeArrowheads="1"/>
          </p:cNvSpPr>
          <p:nvPr/>
        </p:nvSpPr>
        <p:spPr bwMode="auto">
          <a:xfrm>
            <a:off x="7680960" y="5461000"/>
            <a:ext cx="4480560" cy="1381760"/>
          </a:xfrm>
          <a:prstGeom prst="leftArrow">
            <a:avLst/>
          </a:prstGeom>
          <a:noFill/>
          <a:ln w="38100" algn="ctr">
            <a:solidFill>
              <a:srgbClr val="0000FF"/>
            </a:solidFill>
            <a:miter lim="800000"/>
            <a:headEnd/>
            <a:tailEnd/>
          </a:ln>
        </p:spPr>
        <p:txBody>
          <a:bodyPr lIns="117564" tIns="58782" rIns="117564" bIns="58782" anchor="ctr"/>
          <a:lstStyle/>
          <a:p>
            <a:pPr algn="ctr"/>
            <a:r>
              <a:rPr lang="bn-BD" sz="4100" b="1" dirty="0">
                <a:latin typeface="NikoshBAN" pitchFamily="2" charset="0"/>
                <a:cs typeface="NikoshBAN" pitchFamily="2" charset="0"/>
              </a:rPr>
              <a:t>পাকিস্তানী বাহিনী</a:t>
            </a:r>
            <a:endParaRPr lang="en-US" sz="4100" b="1" dirty="0">
              <a:latin typeface="NikoshBAN" pitchFamily="2" charset="0"/>
              <a:cs typeface="NikoshBAN" pitchFamily="2" charset="0"/>
            </a:endParaRPr>
          </a:p>
        </p:txBody>
      </p:sp>
      <p:pic>
        <p:nvPicPr>
          <p:cNvPr id="15" name="Picture 2" descr="H:\SURREN~2 (2).JPG"/>
          <p:cNvPicPr>
            <a:picLocks noChangeAspect="1" noChangeArrowheads="1"/>
          </p:cNvPicPr>
          <p:nvPr/>
        </p:nvPicPr>
        <p:blipFill>
          <a:blip r:embed="rId4"/>
          <a:srcRect/>
          <a:stretch>
            <a:fillRect/>
          </a:stretch>
        </p:blipFill>
        <p:spPr bwMode="auto">
          <a:xfrm>
            <a:off x="4160520" y="5461000"/>
            <a:ext cx="3520440" cy="1727200"/>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610</Words>
  <Application>Microsoft Office PowerPoint</Application>
  <PresentationFormat>Custom</PresentationFormat>
  <Paragraphs>104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NAYEM NIHAD NCC</cp:lastModifiedBy>
  <cp:revision>397</cp:revision>
  <dcterms:created xsi:type="dcterms:W3CDTF">2015-03-29T01:14:49Z</dcterms:created>
  <dcterms:modified xsi:type="dcterms:W3CDTF">2020-05-19T23:43:00Z</dcterms:modified>
</cp:coreProperties>
</file>