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sldIdLst>
    <p:sldId id="281" r:id="rId2"/>
    <p:sldId id="282" r:id="rId3"/>
    <p:sldId id="257" r:id="rId4"/>
    <p:sldId id="260" r:id="rId5"/>
    <p:sldId id="280" r:id="rId6"/>
    <p:sldId id="262" r:id="rId7"/>
    <p:sldId id="261" r:id="rId8"/>
    <p:sldId id="259" r:id="rId9"/>
    <p:sldId id="263" r:id="rId10"/>
    <p:sldId id="264" r:id="rId11"/>
    <p:sldId id="266" r:id="rId12"/>
    <p:sldId id="265" r:id="rId13"/>
    <p:sldId id="267" r:id="rId14"/>
    <p:sldId id="268" r:id="rId15"/>
    <p:sldId id="277" r:id="rId16"/>
    <p:sldId id="269" r:id="rId17"/>
    <p:sldId id="270" r:id="rId18"/>
    <p:sldId id="271" r:id="rId19"/>
    <p:sldId id="272" r:id="rId20"/>
    <p:sldId id="276" r:id="rId21"/>
    <p:sldId id="273" r:id="rId22"/>
    <p:sldId id="275" r:id="rId23"/>
    <p:sldId id="278" r:id="rId24"/>
    <p:sldId id="279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4B7CE"/>
    <a:srgbClr val="FFFFFF"/>
    <a:srgbClr val="EAEAEA"/>
    <a:srgbClr val="3399FF"/>
    <a:srgbClr val="8A8A8A"/>
    <a:srgbClr val="808080"/>
    <a:srgbClr val="4AABC6"/>
    <a:srgbClr val="33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6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8E6BD-1028-423C-BBAA-9EE26CD22FDD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B0575-9C3C-4462-95BE-65A932D99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9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B0575-9C3C-4462-95BE-65A932D993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1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B0575-9C3C-4462-95BE-65A932D99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B0575-9C3C-4462-95BE-65A932D99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04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B0575-9C3C-4462-95BE-65A932D993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4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মোহাম্মদ মহি-উদ-দীন, টিটিসি, সিলেট।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68E0-F7F4-4593-8D2E-6AC39382E27B}" type="datetime10">
              <a:rPr lang="bn-BD" smtClean="0"/>
              <a:pPr/>
              <a:t>বৃহস্পতিবার, 21 মে,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8821-59A4-43C9-8324-FC62015E0634}" type="datetime10">
              <a:rPr lang="bn-BD" smtClean="0"/>
              <a:pPr/>
              <a:t>বৃহস্পতিবার, 21 মে,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96-5BA5-4DCC-9CFB-2AB99FD2CB5E}" type="datetime10">
              <a:rPr lang="bn-BD" smtClean="0"/>
              <a:pPr/>
              <a:t>বৃহস্পতিবার, 21 মে,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5B1E-450D-4879-A8A6-F01391D173A5}" type="datetime10">
              <a:rPr lang="bn-BD" smtClean="0"/>
              <a:pPr/>
              <a:t>বৃহস্পতিবার, 21 মে,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5C56-541C-4341-98BF-1D4D6DE44FD9}" type="datetime10">
              <a:rPr lang="bn-BD" smtClean="0"/>
              <a:pPr/>
              <a:t>বৃহস্পতিবার, 21 মে,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D4D3-1A0F-494B-8052-DDF2F3627ED5}" type="datetime10">
              <a:rPr lang="bn-BD" smtClean="0"/>
              <a:pPr/>
              <a:t>বৃহস্পতিবার, 21 মে,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F38F-05FF-4714-9AD5-53EAB0BD1BD0}" type="datetime10">
              <a:rPr lang="bn-BD" smtClean="0"/>
              <a:pPr/>
              <a:t>বৃহস্পতিবার, 21 মে,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98F8-668D-4146-B178-A398DD9E7E54}" type="datetime10">
              <a:rPr lang="bn-BD" smtClean="0"/>
              <a:pPr/>
              <a:t>বৃহস্পতিবার, 21 মে,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5BBF-918C-4789-91C2-F2D599A0451A}" type="datetime10">
              <a:rPr lang="bn-BD" smtClean="0"/>
              <a:pPr/>
              <a:t>বৃহস্পতিবার, 21 মে,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0575-1D57-4278-93F5-347BC436AC23}" type="datetime10">
              <a:rPr lang="bn-BD" smtClean="0"/>
              <a:pPr/>
              <a:t>বৃহস্পতিবার, 21 মে,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1DA538-6861-4BC2-B268-34AE013DC04E}" type="datetime10">
              <a:rPr lang="bn-BD" smtClean="0"/>
              <a:pPr/>
              <a:t>বৃহস্পতিবার, 21 মে,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Muhid\Desktop\MMM\Soil &amp; Agriculture\Rice master.jpg"/>
          <p:cNvPicPr/>
          <p:nvPr userDrawn="1"/>
        </p:nvPicPr>
        <p:blipFill>
          <a:blip r:embed="rId13">
            <a:lum bright="80000" contrast="-8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84565"/>
              </p:ext>
            </p:extLst>
          </p:nvPr>
        </p:nvGraphicFramePr>
        <p:xfrm>
          <a:off x="2971801" y="655320"/>
          <a:ext cx="2971800" cy="822960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bn-BD" sz="4800" dirty="0" smtClean="0">
                          <a:solidFill>
                            <a:srgbClr val="00B0F0"/>
                          </a:solidFill>
                        </a:rPr>
                        <a:t>স্বাগতম</a:t>
                      </a:r>
                      <a:endParaRPr lang="en-US" sz="4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3962399" cy="37433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মাটির গঠন উপাদান ?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08279" y="1212850"/>
            <a:ext cx="6400800" cy="4959350"/>
            <a:chOff x="1308279" y="1212850"/>
            <a:chExt cx="6400800" cy="4959350"/>
          </a:xfrm>
        </p:grpSpPr>
        <p:pic>
          <p:nvPicPr>
            <p:cNvPr id="5122" name="Picture 2" descr="C:\Users\Muhid\Desktop\MMM\Soil &amp; Agriculture\1_0PieChar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08279" y="1212850"/>
              <a:ext cx="6400800" cy="495935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5461716" y="2120722"/>
              <a:ext cx="1295400" cy="830997"/>
            </a:xfrm>
            <a:prstGeom prst="rect">
              <a:avLst/>
            </a:prstGeom>
            <a:solidFill>
              <a:srgbClr val="4AABC6"/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২৫% বায়ু</a:t>
              </a:r>
            </a:p>
            <a:p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3200" y="1371600"/>
              <a:ext cx="2057400" cy="1569660"/>
            </a:xfrm>
            <a:prstGeom prst="rect">
              <a:avLst/>
            </a:prstGeom>
            <a:solidFill>
              <a:srgbClr val="8A8A8A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৪৫% খনিজ পদার্থ</a:t>
              </a:r>
            </a:p>
            <a:p>
              <a:pPr algn="ctr"/>
              <a:endParaRPr lang="bn-IN" sz="2400" b="1" dirty="0" smtClean="0">
                <a:latin typeface="Bangla" pitchFamily="66" charset="0"/>
                <a:cs typeface="Bangla" pitchFamily="66" charset="0"/>
              </a:endParaRPr>
            </a:p>
            <a:p>
              <a:pPr algn="ctr"/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67200" y="4419600"/>
              <a:ext cx="1295400" cy="830997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২৫% পানি</a:t>
              </a:r>
            </a:p>
            <a:p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0200" y="3048000"/>
              <a:ext cx="1752600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৫% জৈব পদার্থ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95400" y="1371600"/>
            <a:ext cx="6529590" cy="4953000"/>
            <a:chOff x="1090410" y="669551"/>
            <a:chExt cx="7010400" cy="5500467"/>
          </a:xfrm>
        </p:grpSpPr>
        <p:pic>
          <p:nvPicPr>
            <p:cNvPr id="7170" name="Picture 2" descr="C:\Users\Muhid\Desktop\MMM\Soil &amp; Agriculture\ds_03_particles-and-pore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90410" y="669551"/>
              <a:ext cx="7010400" cy="5500467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5486400" y="4419600"/>
              <a:ext cx="1981200" cy="584775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Bangla" pitchFamily="66" charset="0"/>
                  <a:cs typeface="Bangla" pitchFamily="66" charset="0"/>
                </a:rPr>
                <a:t>মাটি কণা</a:t>
              </a:r>
              <a:endParaRPr lang="en-US" sz="32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4038600"/>
              <a:ext cx="1143000" cy="584775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Bangla" pitchFamily="66" charset="0"/>
                  <a:cs typeface="Bangla" pitchFamily="66" charset="0"/>
                </a:rPr>
                <a:t>পানি</a:t>
              </a:r>
              <a:endParaRPr lang="en-US" sz="32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6600" y="2310825"/>
              <a:ext cx="1219200" cy="649412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Bangla" pitchFamily="66" charset="0"/>
                  <a:cs typeface="Bangla" pitchFamily="66" charset="0"/>
                </a:rPr>
                <a:t>বায়ু</a:t>
              </a:r>
              <a:endParaRPr lang="en-US" sz="2800" b="1" dirty="0">
                <a:latin typeface="Bangla" pitchFamily="66" charset="0"/>
                <a:cs typeface="Bangla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19200" y="533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 পানি ও বায়ু কোথায় ও কীভাবে থাকে?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485"/>
            <a:ext cx="8229600" cy="1143000"/>
          </a:xfrm>
        </p:spPr>
        <p:txBody>
          <a:bodyPr>
            <a:normAutofit/>
          </a:bodyPr>
          <a:lstStyle/>
          <a:p>
            <a:r>
              <a:rPr lang="bn-IN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পদার্থ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 descr="C:\Users\Muhid\Desktop\MMM\Soil &amp; Agriculture\Mine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068207" y="-1010808"/>
            <a:ext cx="3048000" cy="796521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2514600" y="4884003"/>
            <a:ext cx="4648200" cy="1077218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আদি শিলার চূর্ণ-বিচূর্ণ অংশ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বালিকণা, পলিকণা ও কর্দমকণা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66925" y="1447800"/>
            <a:ext cx="5010150" cy="5334000"/>
            <a:chOff x="2093835" y="678081"/>
            <a:chExt cx="5391150" cy="5804472"/>
          </a:xfrm>
        </p:grpSpPr>
        <p:pic>
          <p:nvPicPr>
            <p:cNvPr id="4" name="Picture 3" descr="C:\Users\Muhid\Desktop\MMM\Soil &amp; Agriculture\soilparticlesize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93835" y="678081"/>
              <a:ext cx="5391150" cy="5804472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5732386" y="755044"/>
              <a:ext cx="1342625" cy="4953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বালিকণা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8102" y="2423750"/>
              <a:ext cx="1143000" cy="4616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পলিকণা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51182" y="4549331"/>
              <a:ext cx="1143000" cy="4616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কর্দমকণা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304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Bangla" pitchFamily="66" charset="0"/>
                <a:cs typeface="Bangla" pitchFamily="66" charset="0"/>
              </a:rPr>
              <a:t>বালিকণা, পলিকণা ও কর্দমকণার আকার কেমন?</a:t>
            </a:r>
            <a:endParaRPr lang="en-US" sz="2800" b="1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06"/>
            <a:ext cx="8229600" cy="1143000"/>
          </a:xfrm>
        </p:spPr>
        <p:txBody>
          <a:bodyPr>
            <a:noAutofit/>
          </a:bodyPr>
          <a:lstStyle/>
          <a:p>
            <a:r>
              <a:rPr lang="bn-IN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পদার্থ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4" name="Picture 2" descr="C:\Users\Muhid\Desktop\MMM\Soil &amp; Agriculture\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371600"/>
            <a:ext cx="4419600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05400" y="157332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উদ্ভিদ ও প্রাণী দেহের পচা অংশ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জৈব পদার্থ হ’ল মাটির প্রাণ।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রস ধারণ ক্ষমতা বাড়ায়।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অণুজীবের কার্যকারিতা বৃদ্ধি করে।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মাটির উৎপাদন ক্ষমতা বৃদ্ধি করে।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bn-IN" sz="7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মাটিস্থ 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পুষ্টি</a:t>
            </a:r>
            <a:r>
              <a:rPr kumimoji="0" lang="bn-IN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উপাদানকে দ্রবীভূত রাখে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4038600"/>
            <a:ext cx="685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উদ্ভিদের </a:t>
            </a: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 ও</a:t>
            </a:r>
            <a:r>
              <a:rPr kumimoji="0" lang="bn-IN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অণুজীবের শ্বসনের জন্যে অক্সিজেন সরবরাহ করে।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bn-IN" b="1" dirty="0" smtClean="0">
                <a:latin typeface="Bangla" pitchFamily="66" charset="0"/>
                <a:cs typeface="Bangla" pitchFamily="66" charset="0"/>
              </a:rPr>
              <a:t>মাটির প্রকারভেদ</a:t>
            </a:r>
            <a:endParaRPr lang="en-US" b="1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 descr="C:\Users\Muhid\Desktop\MMM\Soil &amp; Agriculture\san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3122416" cy="234181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Picture 3" descr="C:\Users\Muhid\Desktop\MMM\Soil &amp; Agriculture\loa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1613079"/>
            <a:ext cx="3200399" cy="23622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3" descr="C:\Users\Muhid\Desktop\MMM\Soil &amp; Agriculture\clay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43200" y="4125531"/>
            <a:ext cx="3322391" cy="22098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304800" y="4572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Bangla" pitchFamily="66" charset="0"/>
                <a:cs typeface="Bangla" pitchFamily="66" charset="0"/>
              </a:rPr>
              <a:t>বেলে মাটি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721" y="5181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Bangla" pitchFamily="66" charset="0"/>
                <a:cs typeface="Bangla" pitchFamily="66" charset="0"/>
              </a:rPr>
              <a:t>দোআঁশ মাটি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791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Bangla" pitchFamily="66" charset="0"/>
                <a:cs typeface="Bangla" pitchFamily="66" charset="0"/>
              </a:rPr>
              <a:t>এঁটেল মাটি</a:t>
            </a:r>
            <a:endParaRPr lang="en-US" sz="2800" b="1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9144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gla" pitchFamily="66" charset="0"/>
                <a:ea typeface="+mj-ea"/>
                <a:cs typeface="Bangla" pitchFamily="66" charset="0"/>
              </a:rPr>
              <a:t>নিচের নমুনাসমূহের</a:t>
            </a:r>
            <a:r>
              <a:rPr kumimoji="0" lang="bn-IN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gla" pitchFamily="66" charset="0"/>
                <a:ea typeface="+mj-ea"/>
                <a:cs typeface="Bangla" pitchFamily="66" charset="0"/>
              </a:rPr>
              <a:t> কোনটি কী ধরনের মাটি?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gla" pitchFamily="66" charset="0"/>
              <a:ea typeface="+mj-ea"/>
              <a:cs typeface="Bangla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11841E-6 C 0.13437 0.0599 0.26892 0.12002 0.35642 0.0636 C 0.44392 0.00717 0.57187 -0.29487 0.52535 -0.33788 C 0.47882 -0.3809 0.15121 -0.21901 0.0776 -0.19519 " pathEditMode="relative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27382E-6 L 0.68056 -0.371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0" y="-186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8668E-6 L 0.36666 0.017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9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95"/>
            <a:ext cx="8229600" cy="792162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মাটি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7" name="Picture 3" descr="C:\Users\Muhid\Desktop\MMM\Soil &amp; Agriculture\sand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771657"/>
            <a:ext cx="5791200" cy="39624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1066800" y="4810257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বালিকণার পরিমান বেশী থাকে।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পানি ধারণ ক্ষমতা খুব কম।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জৈব পদার্থের পরিমান কম থাকে।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উর্বরতা খুবই কম।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Bangla" pitchFamily="66" charset="0"/>
                <a:cs typeface="Bangla" pitchFamily="66" charset="0"/>
              </a:rPr>
              <a:t>দোআঁশ মাটি</a:t>
            </a:r>
            <a:endParaRPr lang="en-US" sz="3600" b="1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C:\Users\Muhid\Desktop\MMM\Soil &amp; Agriculture\loa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88452"/>
            <a:ext cx="5029200" cy="35052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1066800" y="4731909"/>
            <a:ext cx="7315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বালি, পলি ও কর্দমকণা প্রায় সমানুপাতে থাকে।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পানি ধারণ ক্ষমতা মাঝারি মানের।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পানি নিষ্কাশন অবস্থা ভাল।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ফসল উৎপাদনের জন্যে সবচেয়ে ভাল।</a:t>
            </a:r>
            <a:endParaRPr lang="en-US" sz="2400" b="1" dirty="0">
              <a:latin typeface="Bangla" pitchFamily="66" charset="0"/>
              <a:cs typeface="Bangla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Bangla" pitchFamily="66" charset="0"/>
                <a:cs typeface="Bangla" pitchFamily="66" charset="0"/>
              </a:rPr>
              <a:t>এঁটেল মাটি</a:t>
            </a:r>
            <a:endParaRPr lang="en-US" sz="3600" b="1" dirty="0">
              <a:latin typeface="Bangla" pitchFamily="66" charset="0"/>
              <a:cs typeface="Bangla" pitchFamily="66" charset="0"/>
            </a:endParaRPr>
          </a:p>
        </p:txBody>
      </p:sp>
      <p:pic>
        <p:nvPicPr>
          <p:cNvPr id="3074" name="Picture 2" descr="C:\Users\Muhid\Desktop\MMM\Soil &amp; Agriculture\clay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967504"/>
            <a:ext cx="4297251" cy="3292756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6" name="Picture 4" descr="C:\Users\Muhid\Desktop\MMM\Soil &amp; Agriculture\Clay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4267200" cy="3271907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5029200" y="1600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কর্দমকণার পরিমান বেশী থাকে।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পানি ধারণ ক্ষমতা বেশী।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পানি নিষ্কাশন করা কঠিন।</a:t>
            </a:r>
            <a:endParaRPr lang="en-US" sz="2400" b="1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0780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শুকালে খুব শক্ত হয়ে যায়।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atin typeface="Bangla" pitchFamily="66" charset="0"/>
                <a:cs typeface="Bangla" pitchFamily="66" charset="0"/>
              </a:rPr>
              <a:t> চাষ করা খুব কঠিন।</a:t>
            </a:r>
            <a:endParaRPr lang="en-US" sz="2400" b="1" dirty="0">
              <a:latin typeface="Bangla" pitchFamily="66" charset="0"/>
              <a:cs typeface="Bangla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শিক্ষক পরিচিতিঃ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0" y="0"/>
            <a:ext cx="9144000" cy="7086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bn-IN" sz="32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bn-BD" sz="3200" dirty="0" smtClean="0">
                <a:solidFill>
                  <a:schemeClr val="bg1"/>
                </a:solidFill>
              </a:rPr>
              <a:t>মোঃ </a:t>
            </a:r>
            <a:r>
              <a:rPr lang="bn-IN" sz="3200" dirty="0" smtClean="0">
                <a:solidFill>
                  <a:schemeClr val="bg1"/>
                </a:solidFill>
              </a:rPr>
              <a:t>আবুল হোসেন </a:t>
            </a:r>
            <a:r>
              <a:rPr lang="bn-BD" sz="3200" dirty="0" smtClean="0">
                <a:solidFill>
                  <a:schemeClr val="bg1"/>
                </a:solidFill>
              </a:rPr>
              <a:t>সহকারী শিক্ষক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bn-IN" sz="3200" dirty="0" smtClean="0">
                <a:solidFill>
                  <a:schemeClr val="bg1"/>
                </a:solidFill>
              </a:rPr>
              <a:t>কম্পিউটার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err="1" smtClean="0">
                <a:solidFill>
                  <a:schemeClr val="bg1"/>
                </a:solidFill>
              </a:rPr>
              <a:t>জয়দেব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পুর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ইসলামিয়া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দাখিল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মাদ্রাসা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সাপাহার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নওগাঁ</a:t>
            </a:r>
            <a:r>
              <a:rPr lang="en-US" sz="3200" dirty="0" smtClean="0">
                <a:solidFill>
                  <a:schemeClr val="bg1"/>
                </a:solidFill>
              </a:rPr>
              <a:t>। </a:t>
            </a:r>
            <a:endParaRPr lang="bn-IN" sz="32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bn-I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 শিক্ষা </a:t>
            </a:r>
            <a:endParaRPr lang="bn-BD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 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৩য়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সময়: ৫০ মিনিট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Double Brace 7"/>
          <p:cNvSpPr/>
          <p:nvPr/>
        </p:nvSpPr>
        <p:spPr>
          <a:xfrm>
            <a:off x="1752600" y="0"/>
            <a:ext cx="2209800" cy="11430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16-Point Star 8"/>
          <p:cNvSpPr/>
          <p:nvPr/>
        </p:nvSpPr>
        <p:spPr>
          <a:xfrm>
            <a:off x="381000" y="0"/>
            <a:ext cx="1066800" cy="9906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533400" y="5867400"/>
            <a:ext cx="1066800" cy="990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8305800" y="5943600"/>
            <a:ext cx="8382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19334"/>
            <a:ext cx="1548585" cy="139546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বুনটের মাটি ফসল চাষের জন্যে সবচেয়ে বেশী উপযোগী এবং কেন?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82495" y="990600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Bangla" pitchFamily="66" charset="0"/>
                <a:cs typeface="Bangla" pitchFamily="66" charset="0"/>
              </a:rPr>
              <a:t>মাটি নমুনার বুনট পরীক্ষা</a:t>
            </a:r>
            <a:endParaRPr lang="en-US" sz="3600" b="1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55267"/>
            <a:ext cx="7391400" cy="573325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নমুনার বুনট পরীক্ষা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8" y="1251886"/>
            <a:ext cx="7851084" cy="546958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5837" y="23622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মাটির প্রধান উপাদান কোনটি?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আদর্শ মাটিতে শতকরা কত ভাগ পানি থাকে?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মাটি ফসল উৎপাদনের জন্যে সবচেয়ে উপযোগী?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জৈব পদার্থকে মাটির প্রাণ বলা হয় কেন?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28600"/>
            <a:ext cx="5143499" cy="3428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bn-IN" sz="9600" b="1" dirty="0" smtClean="0">
                <a:solidFill>
                  <a:srgbClr val="C00000"/>
                </a:solidFill>
                <a:latin typeface="Bangla" pitchFamily="66" charset="0"/>
                <a:cs typeface="Bangla" pitchFamily="66" charset="0"/>
              </a:rPr>
              <a:t>বাড়ির কাজ</a:t>
            </a:r>
            <a:endParaRPr lang="en-US" sz="9600" b="1" dirty="0">
              <a:solidFill>
                <a:srgbClr val="C00000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295400" y="2501899"/>
            <a:ext cx="2133600" cy="365125"/>
          </a:xfrm>
        </p:spPr>
        <p:txBody>
          <a:bodyPr/>
          <a:lstStyle/>
          <a:p>
            <a:fld id="{E10A40C6-2512-4DD6-AE51-93DC3AA063A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32004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মাটি, দোঁআশ মাটি এবং এঁটেল মাটিতে উৎপাদিত ফসলের একটি তালিকা প্রস্তুত করে আনবে।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6934200" cy="1555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</a:pPr>
            <a:r>
              <a:rPr lang="bn-IN" sz="9600" b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angla" pitchFamily="66" charset="0"/>
              </a:rPr>
              <a:t>সবাইকে ধন্যবাদ</a:t>
            </a:r>
            <a:endParaRPr lang="en-US" sz="96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Bangla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2020271"/>
            <a:ext cx="3200400" cy="46005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hid\Desktop\MMM\Soil &amp; Agriculture\Ri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3482" y="1295400"/>
            <a:ext cx="3904504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 descr="C:\Users\Muhid\Desktop\MMM\Soil &amp; Agriculture\Wheat-see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0243" y="1420813"/>
            <a:ext cx="3886200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8" name="Picture 4" descr="C:\Users\Muhid\Desktop\MMM\Soil &amp; Agriculture\cor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3482" y="4267200"/>
            <a:ext cx="3886200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9" name="Picture 5" descr="C:\Users\Muhid\Desktop\MMM\Soil &amp; Agriculture\potato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257675"/>
            <a:ext cx="3886200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68359" y="346670"/>
            <a:ext cx="6064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76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54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দিকে লক্ষ্য কর</a:t>
            </a:r>
            <a:endParaRPr lang="en-US" sz="5400" b="1" cap="none" spc="0" dirty="0">
              <a:ln w="13462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bn-IN" sz="6000" b="1" dirty="0" smtClean="0">
                <a:latin typeface="Bangla" pitchFamily="66" charset="0"/>
                <a:cs typeface="Bangla" pitchFamily="66" charset="0"/>
              </a:rPr>
              <a:t>কৃষি ও মাটি</a:t>
            </a:r>
            <a:endParaRPr lang="en-US" sz="6000" b="1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533400"/>
            <a:ext cx="3038011" cy="923330"/>
          </a:xfrm>
          <a:prstGeom prst="rect">
            <a:avLst/>
          </a:prstGeom>
          <a:solidFill>
            <a:srgbClr val="64B7CE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02576"/>
            <a:ext cx="6019800" cy="29655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62225" y="1371600"/>
            <a:ext cx="3842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ফল.........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294931"/>
            <a:ext cx="6858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IN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pPr marL="2514600" lvl="4" indent="-685800">
              <a:buFont typeface="Wingdings" panose="05000000000000000000" pitchFamily="2" charset="2"/>
              <a:buChar char="v"/>
            </a:pPr>
            <a:r>
              <a:rPr lang="bn-IN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সম্পর্কে বর্নণা করতে পারবে।</a:t>
            </a:r>
          </a:p>
          <a:p>
            <a:pPr marL="2514600" lvl="4" indent="-685800">
              <a:buFont typeface="Wingdings" panose="05000000000000000000" pitchFamily="2" charset="2"/>
              <a:buChar char="q"/>
            </a:pPr>
            <a:r>
              <a:rPr lang="bn-IN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প্রকার সম্পর্কে বলতে পারবে।</a:t>
            </a:r>
          </a:p>
          <a:p>
            <a:pPr marL="2514600" lvl="4" indent="-685800">
              <a:buFont typeface="Wingdings" panose="05000000000000000000" pitchFamily="2" charset="2"/>
              <a:buChar char="v"/>
            </a:pPr>
            <a:r>
              <a:rPr lang="bn-IN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 পদার্থ </a:t>
            </a:r>
            <a:r>
              <a:rPr lang="bn-IN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বর্নণা করতে </a:t>
            </a:r>
            <a:endParaRPr lang="bn-IN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/>
            <a:r>
              <a:rPr lang="bn-IN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4"/>
            <a:endParaRPr lang="bn-IN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/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792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hid\Desktop\MMM\Soil &amp; Agriculture\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76600"/>
            <a:ext cx="4152900" cy="303883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099" name="Picture 3" descr="C:\Users\Muhid\Desktop\MMM\Soil &amp; Agriculture\agricultural-equipmen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4650" y="1066800"/>
            <a:ext cx="3276600" cy="235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Muhid\Desktop\MMM\Soil &amp; Agriculture\Equiptme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288405"/>
            <a:ext cx="4191000" cy="303619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02838" y="97439"/>
            <a:ext cx="55002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60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কাজে ব্যবহৃত যন্ত্র</a:t>
            </a:r>
            <a:endParaRPr lang="en-US" sz="6000" b="1" cap="none" spc="0" dirty="0">
              <a:ln w="9525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উপাদানসমূহ ছাড়া কৃষি কাজ আদৌ সম্ভব নয়</a:t>
            </a:r>
            <a:r>
              <a:rPr lang="bn-IN" sz="3600" b="1" dirty="0" smtClean="0">
                <a:solidFill>
                  <a:srgbClr val="C00000"/>
                </a:solidFill>
                <a:latin typeface="Bangla" pitchFamily="66" charset="0"/>
                <a:cs typeface="Bangla" pitchFamily="66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0" y="29718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</a:p>
          <a:p>
            <a:pPr>
              <a:buFont typeface="Arial" pitchFamily="34" charset="0"/>
              <a:buChar char="•"/>
            </a:pP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6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ও মাটির সম্পর্ক কী?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E:\A2I &amp; UNDP\MoE\PPT for Class VI\Roots_VI\Root Busket\root_VI_pics\95389-034-4B5C4DBC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74208"/>
            <a:ext cx="7162800" cy="454726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bn-IN" sz="7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কী?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590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itchFamily="66" charset="0"/>
                <a:ea typeface="+mj-ea"/>
                <a:cs typeface="Bangla" pitchFamily="66" charset="0"/>
              </a:rPr>
              <a:t>ভূ-পৃষ্ঠের</a:t>
            </a:r>
            <a:r>
              <a:rPr kumimoji="0" lang="bn-IN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itchFamily="66" charset="0"/>
                <a:ea typeface="+mj-ea"/>
                <a:cs typeface="Bangla" pitchFamily="66" charset="0"/>
              </a:rPr>
              <a:t> নরম আস্তরণ যা উদ্ভিদ জন্মানোর মাধ্যম হিসেবে ব্যবহার করা হয় তাকে মাটি বলে।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ngla" pitchFamily="66" charset="0"/>
              <a:ea typeface="+mj-ea"/>
              <a:cs typeface="Bangla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683</TotalTime>
  <Words>426</Words>
  <Application>Microsoft Office PowerPoint</Application>
  <PresentationFormat>On-screen Show (4:3)</PresentationFormat>
  <Paragraphs>111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Bangla</vt:lpstr>
      <vt:lpstr>Book Antiqua</vt:lpstr>
      <vt:lpstr>Calibri</vt:lpstr>
      <vt:lpstr>Lucida Sans</vt:lpstr>
      <vt:lpstr>NikoshBAN</vt:lpstr>
      <vt:lpstr>Times New Roman</vt:lpstr>
      <vt:lpstr>Vrinda</vt:lpstr>
      <vt:lpstr>Wingdings</vt:lpstr>
      <vt:lpstr>Wingdings 2</vt:lpstr>
      <vt:lpstr>Wingdings 3</vt:lpstr>
      <vt:lpstr>Apex</vt:lpstr>
      <vt:lpstr>PowerPoint Presentation</vt:lpstr>
      <vt:lpstr>শিক্ষক পরিচিতিঃ</vt:lpstr>
      <vt:lpstr>PowerPoint Presentation</vt:lpstr>
      <vt:lpstr>কৃষি ও মাটি</vt:lpstr>
      <vt:lpstr>PowerPoint Presentation</vt:lpstr>
      <vt:lpstr>PowerPoint Presentation</vt:lpstr>
      <vt:lpstr>কোন উপাদানসমূহ ছাড়া কৃষি কাজ আদৌ সম্ভব নয়?</vt:lpstr>
      <vt:lpstr>বীজ ও মাটির সম্পর্ক কী?</vt:lpstr>
      <vt:lpstr>মাটি কী?</vt:lpstr>
      <vt:lpstr> মাটির গঠন উপাদান ?</vt:lpstr>
      <vt:lpstr>PowerPoint Presentation</vt:lpstr>
      <vt:lpstr>খনিজ পদার্থ</vt:lpstr>
      <vt:lpstr>PowerPoint Presentation</vt:lpstr>
      <vt:lpstr>জৈব পদার্থ</vt:lpstr>
      <vt:lpstr>PowerPoint Presentation</vt:lpstr>
      <vt:lpstr>মাটির প্রকারভেদ</vt:lpstr>
      <vt:lpstr>বেলে মাটি</vt:lpstr>
      <vt:lpstr>দোআঁশ মাটি</vt:lpstr>
      <vt:lpstr>এঁটেল মাটি</vt:lpstr>
      <vt:lpstr>কোন বুনটের মাটি ফসল চাষের জন্যে সবচেয়ে বেশী উপযোগী এবং কেন?</vt:lpstr>
      <vt:lpstr>মাটি নমুনার বুনট পরীক্ষা</vt:lpstr>
      <vt:lpstr>মাটি নমুনার বুনট পরীক্ষা</vt:lpstr>
      <vt:lpstr>মূল্যায়ন</vt:lpstr>
      <vt:lpstr>বাড়ির কাজ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Muhid</dc:creator>
  <cp:lastModifiedBy>pc</cp:lastModifiedBy>
  <cp:revision>149</cp:revision>
  <dcterms:created xsi:type="dcterms:W3CDTF">2010-07-06T04:27:35Z</dcterms:created>
  <dcterms:modified xsi:type="dcterms:W3CDTF">2020-05-22T05:25:28Z</dcterms:modified>
</cp:coreProperties>
</file>