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6"/>
  </p:notesMasterIdLst>
  <p:sldIdLst>
    <p:sldId id="256" r:id="rId2"/>
    <p:sldId id="279" r:id="rId3"/>
    <p:sldId id="280" r:id="rId4"/>
    <p:sldId id="257" r:id="rId5"/>
    <p:sldId id="260" r:id="rId6"/>
    <p:sldId id="259" r:id="rId7"/>
    <p:sldId id="261" r:id="rId8"/>
    <p:sldId id="263" r:id="rId9"/>
    <p:sldId id="264" r:id="rId10"/>
    <p:sldId id="265" r:id="rId11"/>
    <p:sldId id="266" r:id="rId12"/>
    <p:sldId id="268" r:id="rId13"/>
    <p:sldId id="273" r:id="rId14"/>
    <p:sldId id="269" r:id="rId15"/>
    <p:sldId id="274" r:id="rId16"/>
    <p:sldId id="275" r:id="rId17"/>
    <p:sldId id="270" r:id="rId18"/>
    <p:sldId id="276" r:id="rId19"/>
    <p:sldId id="277" r:id="rId20"/>
    <p:sldId id="278" r:id="rId21"/>
    <p:sldId id="271" r:id="rId22"/>
    <p:sldId id="272" r:id="rId23"/>
    <p:sldId id="281" r:id="rId24"/>
    <p:sldId id="25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6600CC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7FD18-7A7A-4086-BA75-FE5DFE1D584E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5AD8E-CA1A-4982-9DD2-DF49F4F10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112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5AD8E-CA1A-4982-9DD2-DF49F4F108A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05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4A619A-0125-4F1A-B652-7E6CE2EB25C9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7A5B84-35B7-47E6-941D-D70AF02033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4A619A-0125-4F1A-B652-7E6CE2EB25C9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7A5B84-35B7-47E6-941D-D70AF02033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4A619A-0125-4F1A-B652-7E6CE2EB25C9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7A5B84-35B7-47E6-941D-D70AF02033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4A619A-0125-4F1A-B652-7E6CE2EB25C9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7A5B84-35B7-47E6-941D-D70AF02033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4A619A-0125-4F1A-B652-7E6CE2EB25C9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7A5B84-35B7-47E6-941D-D70AF02033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4A619A-0125-4F1A-B652-7E6CE2EB25C9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7A5B84-35B7-47E6-941D-D70AF02033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4A619A-0125-4F1A-B652-7E6CE2EB25C9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7A5B84-35B7-47E6-941D-D70AF02033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4A619A-0125-4F1A-B652-7E6CE2EB25C9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7A5B84-35B7-47E6-941D-D70AF02033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4A619A-0125-4F1A-B652-7E6CE2EB25C9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7A5B84-35B7-47E6-941D-D70AF02033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4A619A-0125-4F1A-B652-7E6CE2EB25C9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7A5B84-35B7-47E6-941D-D70AF02033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4A619A-0125-4F1A-B652-7E6CE2EB25C9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7A5B84-35B7-47E6-941D-D70AF020333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54A619A-0125-4F1A-B652-7E6CE2EB25C9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D7A5B84-35B7-47E6-941D-D70AF0203334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0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0.png"/><Relationship Id="rId4" Type="http://schemas.openxmlformats.org/officeDocument/2006/relationships/image" Target="../media/image12.png"/><Relationship Id="rId9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e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9.jpe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4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1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image" Target="../media/image4.png"/><Relationship Id="rId4" Type="http://schemas.openxmlformats.org/officeDocument/2006/relationships/image" Target="../media/image22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10" Type="http://schemas.openxmlformats.org/officeDocument/2006/relationships/image" Target="../media/image11.png"/><Relationship Id="rId4" Type="http://schemas.openxmlformats.org/officeDocument/2006/relationships/image" Target="../media/image6.gif"/><Relationship Id="rId9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image" Target="../media/image4.png"/><Relationship Id="rId4" Type="http://schemas.openxmlformats.org/officeDocument/2006/relationships/image" Target="../media/image5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18902" y="293586"/>
            <a:ext cx="8468095" cy="6248400"/>
            <a:chOff x="394818" y="762000"/>
            <a:chExt cx="8468095" cy="58674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818" y="762000"/>
              <a:ext cx="8468095" cy="5867400"/>
            </a:xfrm>
            <a:prstGeom prst="rect">
              <a:avLst/>
            </a:prstGeom>
          </p:spPr>
        </p:pic>
        <p:sp>
          <p:nvSpPr>
            <p:cNvPr id="4" name="Round Same Side Corner Rectangle 3"/>
            <p:cNvSpPr/>
            <p:nvPr/>
          </p:nvSpPr>
          <p:spPr>
            <a:xfrm>
              <a:off x="1215371" y="4578424"/>
              <a:ext cx="7086600" cy="1981200"/>
            </a:xfrm>
            <a:prstGeom prst="round2SameRect">
              <a:avLst/>
            </a:prstGeom>
            <a:solidFill>
              <a:schemeClr val="bg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" name="Rounded Rectangle 10">
            <a:extLst>
              <a:ext uri="{FF2B5EF4-FFF2-40B4-BE49-F238E27FC236}">
                <a16:creationId xmlns="" xmlns:a16="http://schemas.microsoft.com/office/drawing/2014/main" id="{6D45ABC6-14CF-43A5-9F34-35D7922AA471}"/>
              </a:ext>
            </a:extLst>
          </p:cNvPr>
          <p:cNvSpPr/>
          <p:nvPr/>
        </p:nvSpPr>
        <p:spPr>
          <a:xfrm>
            <a:off x="289295" y="4438403"/>
            <a:ext cx="8534400" cy="1818733"/>
          </a:xfrm>
          <a:prstGeom prst="roundRect">
            <a:avLst>
              <a:gd name="adj" fmla="val 40129"/>
            </a:avLst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bn-IN" sz="6000" b="1" spc="151" dirty="0" smtClean="0">
                <a:ln w="11430"/>
                <a:solidFill>
                  <a:schemeClr val="bg1"/>
                </a:solidFill>
                <a:effectLst>
                  <a:glow rad="101600">
                    <a:srgbClr val="0F6AA9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শুভেচ্ছা </a:t>
            </a:r>
            <a:endParaRPr lang="en-US" sz="6000" b="1" spc="151" dirty="0">
              <a:ln w="11430"/>
              <a:solidFill>
                <a:schemeClr val="bg1"/>
              </a:solidFill>
              <a:effectLst>
                <a:glow rad="101600">
                  <a:srgbClr val="0F6AA9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20913027">
            <a:off x="1387059" y="861198"/>
            <a:ext cx="6331782" cy="6113889"/>
          </a:xfrm>
          <a:prstGeom prst="rect">
            <a:avLst/>
          </a:prstGeom>
          <a:noFill/>
        </p:spPr>
        <p:txBody>
          <a:bodyPr wrap="none" rtlCol="0">
            <a:prstTxWarp prst="textCircle">
              <a:avLst/>
            </a:prstTxWarp>
            <a:spAutoFit/>
          </a:bodyPr>
          <a:lstStyle/>
          <a:p>
            <a:r>
              <a:rPr lang="bn-BD" sz="6000" b="1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6000" b="1" dirty="0" err="1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কালিগঞ্জ</a:t>
            </a:r>
            <a:r>
              <a:rPr lang="en-US" sz="6000" b="1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6000" b="1" dirty="0" err="1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হাট</a:t>
            </a:r>
            <a:r>
              <a:rPr lang="en-US" sz="6000" b="1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6000" b="1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উচ্চ বিদ্যালয় </a:t>
            </a:r>
            <a:r>
              <a:rPr lang="en-US" sz="6000" b="1" dirty="0" err="1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তানোর,রাজশাহী</a:t>
            </a:r>
            <a:r>
              <a:rPr lang="en-US" sz="6000" b="1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।</a:t>
            </a:r>
            <a:endParaRPr lang="en-US" sz="6000" b="1" dirty="0">
              <a:ln>
                <a:solidFill>
                  <a:srgbClr val="00B050"/>
                </a:solidFill>
              </a:ln>
              <a:solidFill>
                <a:srgbClr val="FF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1" y="2057400"/>
            <a:ext cx="6477000" cy="4053913"/>
          </a:xfrm>
          <a:prstGeom prst="rect">
            <a:avLst/>
          </a:prstGeom>
          <a:noFill/>
        </p:spPr>
        <p:txBody>
          <a:bodyPr wrap="square" rtlCol="0">
            <a:prstTxWarp prst="textCirclePour">
              <a:avLst/>
            </a:prstTxWarp>
            <a:spAutoFit/>
          </a:bodyPr>
          <a:lstStyle/>
          <a:p>
            <a:r>
              <a:rPr lang="bn-BD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মাল্টিমিডিয়াশ্রেণিতে </a:t>
            </a:r>
            <a:r>
              <a:rPr lang="en-US" sz="5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সহযোগীতা</a:t>
            </a:r>
            <a:r>
              <a:rPr lang="en-US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আবারও</a:t>
            </a:r>
            <a:r>
              <a:rPr lang="en-US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09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bomb.wav"/>
          </p:stSnd>
        </p:sndAc>
      </p:transition>
    </mc:Choice>
    <mc:Fallback xmlns="">
      <p:transition spd="slow">
        <p:fade/>
        <p:sndAc>
          <p:stSnd>
            <p:snd r:embed="rId4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4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75E-6 2.96296E-6 L 3.75E-6 -0.07223 " pathEditMode="relative" rAng="0" ptsTypes="AA">
                                      <p:cBhvr>
                                        <p:cTn id="22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ldLvl="4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1826" y="914400"/>
            <a:ext cx="82381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নিশ্চায়</a:t>
            </a:r>
            <a:r>
              <a:rPr lang="bn-IN" sz="3200" u="sng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কের সাহায্যে মূলের ধরণ ও প্রকৃতি নির্ণয়</a:t>
            </a:r>
            <a:endParaRPr lang="en-US" sz="3200" u="sng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36421" y="2057400"/>
                <a:ext cx="8313558" cy="36790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IN" sz="28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ক)</a:t>
                </a:r>
                <a:r>
                  <a:rPr lang="en-US" sz="2800" b="1" dirty="0">
                    <a:solidFill>
                      <a:schemeClr val="bg2"/>
                    </a:solidFill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chemeClr val="bg2"/>
                            </a:solidFill>
                            <a:latin typeface="Cambria Math"/>
                            <a:cs typeface="NikoshBAN" pitchFamily="2" charset="0"/>
                          </a:rPr>
                          <m:t>𝒃</m:t>
                        </m:r>
                      </m:e>
                      <m:sup>
                        <m:r>
                          <a:rPr lang="en-US" sz="2800" b="1" i="1">
                            <a:solidFill>
                              <a:schemeClr val="bg2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  <m:r>
                      <a:rPr lang="en-US" sz="2800" b="1" i="1">
                        <a:solidFill>
                          <a:schemeClr val="bg2"/>
                        </a:solidFill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 b="1" i="1" dirty="0">
                        <a:solidFill>
                          <a:schemeClr val="bg2"/>
                        </a:solidFill>
                        <a:cs typeface="NikoshBAN" pitchFamily="2" charset="0"/>
                      </a:rPr>
                      <m:t> </m:t>
                    </m:r>
                    <m:r>
                      <a:rPr lang="en-US" sz="2800" b="1" i="1">
                        <a:solidFill>
                          <a:schemeClr val="bg2"/>
                        </a:solidFill>
                        <a:latin typeface="Cambria Math"/>
                        <a:cs typeface="NikoshBAN" pitchFamily="2" charset="0"/>
                      </a:rPr>
                      <m:t>𝟒</m:t>
                    </m:r>
                    <m:r>
                      <a:rPr lang="en-US" sz="2800" b="1" i="1">
                        <a:solidFill>
                          <a:schemeClr val="bg2"/>
                        </a:solidFill>
                        <a:latin typeface="Cambria Math"/>
                        <a:cs typeface="NikoshBAN" pitchFamily="2" charset="0"/>
                      </a:rPr>
                      <m:t>𝒂𝒄</m:t>
                    </m:r>
                  </m:oMath>
                </a14:m>
                <a:r>
                  <a:rPr lang="en-US" sz="2800" b="1" dirty="0">
                    <a:solidFill>
                      <a:schemeClr val="bg2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&gt;</m:t>
                    </m:r>
                    <m:r>
                      <a:rPr lang="bn-IN" sz="2800" b="1" i="1" dirty="0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০</m:t>
                    </m:r>
                    <m:r>
                      <a:rPr lang="bn-IN" sz="2800" b="1" i="1" dirty="0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bn-IN" sz="2800" b="1" i="1" dirty="0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এবং</m:t>
                    </m:r>
                    <m:r>
                      <a:rPr lang="bn-IN" sz="2800" b="1" i="1" dirty="0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bn-IN" sz="2800" b="1" i="1" dirty="0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পূর্ণবর্গ</m:t>
                    </m:r>
                    <m:r>
                      <a:rPr lang="bn-IN" sz="2800" b="1" i="1" dirty="0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bn-IN" sz="2800" b="1" i="1" dirty="0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হলে</m:t>
                    </m:r>
                    <m:r>
                      <a:rPr lang="bn-IN" sz="2800" b="1" i="1" dirty="0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bn-IN" sz="2800" b="1" i="1" dirty="0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সমীকরণটির</m:t>
                    </m:r>
                  </m:oMath>
                </a14:m>
                <a:endParaRPr lang="bn-IN" sz="2800" b="1" i="1" dirty="0" smtClean="0">
                  <a:solidFill>
                    <a:schemeClr val="bg2"/>
                  </a:solidFill>
                  <a:latin typeface="Cambria Math"/>
                  <a:ea typeface="Cambria Math"/>
                  <a:cs typeface="NikoshBAN" pitchFamily="2" charset="0"/>
                </a:endParaRPr>
              </a:p>
              <a:p>
                <a:r>
                  <a:rPr lang="bn-IN" sz="2800" b="1" dirty="0" smtClean="0">
                    <a:solidFill>
                      <a:schemeClr val="bg2"/>
                    </a:solidFill>
                    <a:ea typeface="Cambria Math"/>
                    <a:cs typeface="NikoshBAN" pitchFamily="2" charset="0"/>
                  </a:rPr>
                  <a:t>মূলদ্বয় বাস্তব,অসমান ও মূলদ হবে।</a:t>
                </a:r>
              </a:p>
              <a:p>
                <a:r>
                  <a:rPr lang="bn-IN" sz="2800" b="1" dirty="0" smtClean="0">
                    <a:solidFill>
                      <a:schemeClr val="bg2"/>
                    </a:solidFill>
                    <a:ea typeface="Cambria Math"/>
                    <a:cs typeface="NikoshBAN" pitchFamily="2" charset="0"/>
                  </a:rPr>
                  <a:t>খ)</a:t>
                </a:r>
                <a14:m>
                  <m:oMath xmlns:m="http://schemas.openxmlformats.org/officeDocument/2006/math">
                    <m:r>
                      <a:rPr lang="bn-IN" sz="2800" b="1" i="1" dirty="0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sSup>
                      <m:sSupPr>
                        <m:ctrlPr>
                          <a:rPr lang="en-US" sz="28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chemeClr val="bg2"/>
                            </a:solidFill>
                            <a:latin typeface="Cambria Math"/>
                            <a:cs typeface="NikoshBAN" pitchFamily="2" charset="0"/>
                          </a:rPr>
                          <m:t>𝒃</m:t>
                        </m:r>
                      </m:e>
                      <m:sup>
                        <m:r>
                          <a:rPr lang="en-US" sz="2800" b="1" i="1">
                            <a:solidFill>
                              <a:schemeClr val="bg2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  <m:r>
                      <a:rPr lang="en-US" sz="2800" b="1" i="1">
                        <a:solidFill>
                          <a:schemeClr val="bg2"/>
                        </a:solidFill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 b="1" i="1" dirty="0">
                        <a:solidFill>
                          <a:schemeClr val="bg2"/>
                        </a:solidFill>
                        <a:cs typeface="NikoshBAN" pitchFamily="2" charset="0"/>
                      </a:rPr>
                      <m:t> </m:t>
                    </m:r>
                    <m:r>
                      <a:rPr lang="en-US" sz="2800" b="1" i="1">
                        <a:solidFill>
                          <a:schemeClr val="bg2"/>
                        </a:solidFill>
                        <a:latin typeface="Cambria Math"/>
                        <a:cs typeface="NikoshBAN" pitchFamily="2" charset="0"/>
                      </a:rPr>
                      <m:t>𝟒</m:t>
                    </m:r>
                    <m:r>
                      <a:rPr lang="en-US" sz="2800" b="1" i="1">
                        <a:solidFill>
                          <a:schemeClr val="bg2"/>
                        </a:solidFill>
                        <a:latin typeface="Cambria Math"/>
                        <a:cs typeface="NikoshBAN" pitchFamily="2" charset="0"/>
                      </a:rPr>
                      <m:t>𝒂𝒄</m:t>
                    </m:r>
                  </m:oMath>
                </a14:m>
                <a:r>
                  <a:rPr lang="en-US" sz="2800" b="1" dirty="0">
                    <a:solidFill>
                      <a:schemeClr val="bg2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&gt;</m:t>
                    </m:r>
                    <m:r>
                      <a:rPr lang="bn-IN" sz="2800" b="1" i="1" dirty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০</m:t>
                    </m:r>
                    <m:r>
                      <a:rPr lang="bn-IN" sz="2800" b="1" i="1" dirty="0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bn-IN" sz="2800" b="1" i="1" dirty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এবং</m:t>
                    </m:r>
                    <m:r>
                      <a:rPr lang="bn-IN" sz="2800" b="1" i="1" dirty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bn-IN" sz="2800" b="1" i="1" dirty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পূর্ণবর্গ</m:t>
                    </m:r>
                    <m:r>
                      <a:rPr lang="bn-IN" sz="2800" b="1" i="1" dirty="0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bn-IN" sz="2800" b="1" i="1" dirty="0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না</m:t>
                    </m:r>
                    <m:r>
                      <a:rPr lang="bn-IN" sz="2800" b="1" i="1" dirty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bn-IN" sz="2800" b="1" i="1" dirty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হলে</m:t>
                    </m:r>
                    <m:r>
                      <a:rPr lang="bn-IN" sz="2800" b="1" i="1" dirty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bn-IN" sz="2800" b="1" i="1" dirty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সমীকরণটির</m:t>
                    </m:r>
                  </m:oMath>
                </a14:m>
                <a:endParaRPr lang="bn-IN" sz="2800" b="1" dirty="0" smtClean="0">
                  <a:solidFill>
                    <a:schemeClr val="bg2"/>
                  </a:solidFill>
                  <a:latin typeface="NikoshBAN" pitchFamily="2" charset="0"/>
                  <a:ea typeface="Cambria Math"/>
                  <a:cs typeface="NikoshBAN" pitchFamily="2" charset="0"/>
                </a:endParaRPr>
              </a:p>
              <a:p>
                <a:r>
                  <a:rPr lang="bn-IN" sz="2800" b="1" dirty="0">
                    <a:solidFill>
                      <a:schemeClr val="bg2"/>
                    </a:solidFill>
                    <a:ea typeface="Cambria Math"/>
                    <a:cs typeface="NikoshBAN" pitchFamily="2" charset="0"/>
                  </a:rPr>
                  <a:t>মূলদ্বয় বাস্তব,অসমান ও </a:t>
                </a:r>
                <a:r>
                  <a:rPr lang="bn-IN" sz="2800" b="1" dirty="0" smtClean="0">
                    <a:solidFill>
                      <a:schemeClr val="bg2"/>
                    </a:solidFill>
                    <a:ea typeface="Cambria Math"/>
                    <a:cs typeface="NikoshBAN" pitchFamily="2" charset="0"/>
                  </a:rPr>
                  <a:t>অমূলদ </a:t>
                </a:r>
                <a:r>
                  <a:rPr lang="bn-IN" sz="2800" b="1" dirty="0">
                    <a:solidFill>
                      <a:schemeClr val="bg2"/>
                    </a:solidFill>
                    <a:ea typeface="Cambria Math"/>
                    <a:cs typeface="NikoshBAN" pitchFamily="2" charset="0"/>
                  </a:rPr>
                  <a:t>হবে</a:t>
                </a:r>
                <a:r>
                  <a:rPr lang="bn-IN" sz="2800" b="1" dirty="0" smtClean="0">
                    <a:solidFill>
                      <a:schemeClr val="bg2"/>
                    </a:solidFill>
                    <a:ea typeface="Cambria Math"/>
                    <a:cs typeface="NikoshBAN" pitchFamily="2" charset="0"/>
                  </a:rPr>
                  <a:t>।</a:t>
                </a:r>
              </a:p>
              <a:p>
                <a:r>
                  <a:rPr lang="bn-IN" sz="2800" b="1" dirty="0" smtClean="0">
                    <a:solidFill>
                      <a:schemeClr val="bg2"/>
                    </a:solidFill>
                    <a:ea typeface="Cambria Math"/>
                    <a:cs typeface="NikoshBAN" pitchFamily="2" charset="0"/>
                  </a:rPr>
                  <a:t>গ)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chemeClr val="bg2"/>
                            </a:solidFill>
                            <a:latin typeface="Cambria Math"/>
                            <a:cs typeface="NikoshBAN" pitchFamily="2" charset="0"/>
                          </a:rPr>
                          <m:t>𝒃</m:t>
                        </m:r>
                      </m:e>
                      <m:sup>
                        <m:r>
                          <a:rPr lang="en-US" sz="2800" b="1" i="1">
                            <a:solidFill>
                              <a:schemeClr val="bg2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  <m:r>
                      <a:rPr lang="en-US" sz="2800" b="1" i="1">
                        <a:solidFill>
                          <a:schemeClr val="bg2"/>
                        </a:solidFill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 b="1" i="1" dirty="0">
                        <a:solidFill>
                          <a:schemeClr val="bg2"/>
                        </a:solidFill>
                        <a:cs typeface="NikoshBAN" pitchFamily="2" charset="0"/>
                      </a:rPr>
                      <m:t> </m:t>
                    </m:r>
                    <m:r>
                      <a:rPr lang="en-US" sz="2800" b="1" i="1">
                        <a:solidFill>
                          <a:schemeClr val="bg2"/>
                        </a:solidFill>
                        <a:latin typeface="Cambria Math"/>
                        <a:cs typeface="NikoshBAN" pitchFamily="2" charset="0"/>
                      </a:rPr>
                      <m:t>𝟒</m:t>
                    </m:r>
                    <m:r>
                      <a:rPr lang="en-US" sz="2800" b="1" i="1">
                        <a:solidFill>
                          <a:schemeClr val="bg2"/>
                        </a:solidFill>
                        <a:latin typeface="Cambria Math"/>
                        <a:cs typeface="NikoshBAN" pitchFamily="2" charset="0"/>
                      </a:rPr>
                      <m:t>𝒂𝒄</m:t>
                    </m:r>
                  </m:oMath>
                </a14:m>
                <a:r>
                  <a:rPr lang="en-US" sz="2800" b="1" dirty="0">
                    <a:solidFill>
                      <a:schemeClr val="bg2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IN" sz="2800" b="1" i="1" dirty="0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bn-IN" sz="2800" b="1" i="1" dirty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০</m:t>
                    </m:r>
                    <m:r>
                      <a:rPr lang="bn-IN" sz="2800" b="1" i="1" dirty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 </m:t>
                    </m:r>
                    <m:r>
                      <a:rPr lang="bn-IN" sz="2800" b="1" i="1" dirty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হলে</m:t>
                    </m:r>
                    <m:r>
                      <a:rPr lang="bn-IN" sz="2800" b="1" i="1" dirty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bn-IN" sz="2800" b="1" i="1" dirty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সমীকরণটির</m:t>
                    </m:r>
                  </m:oMath>
                </a14:m>
                <a:r>
                  <a:rPr lang="bn-IN" sz="2800" b="1" dirty="0">
                    <a:solidFill>
                      <a:schemeClr val="bg2"/>
                    </a:solidFill>
                    <a:ea typeface="Cambria Math"/>
                    <a:cs typeface="NikoshBAN" pitchFamily="2" charset="0"/>
                  </a:rPr>
                  <a:t> মূলদ্বয় </a:t>
                </a:r>
                <a:r>
                  <a:rPr lang="bn-IN" sz="2800" b="1" dirty="0" smtClean="0">
                    <a:solidFill>
                      <a:schemeClr val="bg2"/>
                    </a:solidFill>
                    <a:ea typeface="Cambria Math"/>
                    <a:cs typeface="NikoshBAN" pitchFamily="2" charset="0"/>
                  </a:rPr>
                  <a:t>বাস্তব</a:t>
                </a:r>
              </a:p>
              <a:p>
                <a:r>
                  <a:rPr lang="bn-IN" sz="2800" b="1" dirty="0" smtClean="0">
                    <a:solidFill>
                      <a:schemeClr val="bg2"/>
                    </a:solidFill>
                    <a:latin typeface="Cambria Math"/>
                    <a:ea typeface="Cambria Math"/>
                    <a:cs typeface="NikoshBAN" pitchFamily="2" charset="0"/>
                  </a:rPr>
                  <a:t>ও পরস্পর সমান হবে,এক্ষেত্রে 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𝒙</m:t>
                    </m:r>
                    <m:r>
                      <a:rPr lang="en-US" sz="28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 =</m:t>
                    </m:r>
                  </m:oMath>
                </a14:m>
                <a:r>
                  <a:rPr lang="en-US" sz="2800" b="1" i="1" dirty="0">
                    <a:solidFill>
                      <a:srgbClr val="00206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−</m:t>
                        </m:r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𝒃</m:t>
                        </m:r>
                        <m:r>
                          <m:rPr>
                            <m:nor/>
                          </m:rPr>
                          <a:rPr lang="en-US" sz="2800" b="1" i="1" dirty="0">
                            <a:solidFill>
                              <a:srgbClr val="002060"/>
                            </a:solidFill>
                            <a:cs typeface="NikoshBAN" pitchFamily="2" charset="0"/>
                          </a:rPr>
                          <m:t> </m:t>
                        </m:r>
                      </m:num>
                      <m:den>
                        <m:r>
                          <a:rPr lang="en-US" sz="2800" b="1" i="1" dirty="0">
                            <a:solidFill>
                              <a:srgbClr val="002060"/>
                            </a:solidFill>
                            <a:latin typeface="Cambria Math"/>
                            <a:cs typeface="Calibri" pitchFamily="34" charset="0"/>
                          </a:rPr>
                          <m:t>𝟐</m:t>
                        </m:r>
                        <m:r>
                          <a:rPr lang="en-US" sz="2800" b="1" i="1" dirty="0">
                            <a:solidFill>
                              <a:srgbClr val="002060"/>
                            </a:solidFill>
                            <a:latin typeface="Cambria Math"/>
                            <a:cs typeface="Calibri" pitchFamily="34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bn-IN" sz="2800" b="1" dirty="0" smtClean="0">
                    <a:solidFill>
                      <a:schemeClr val="bg2"/>
                    </a:solidFill>
                    <a:latin typeface="Cambria Math"/>
                    <a:ea typeface="Cambria Math"/>
                    <a:cs typeface="NikoshBAN" pitchFamily="2" charset="0"/>
                  </a:rPr>
                  <a:t> । </a:t>
                </a:r>
              </a:p>
              <a:p>
                <a:r>
                  <a:rPr lang="bn-IN" sz="2800" b="1" dirty="0" smtClean="0">
                    <a:solidFill>
                      <a:schemeClr val="bg2"/>
                    </a:solidFill>
                    <a:latin typeface="Cambria Math"/>
                    <a:ea typeface="Cambria Math"/>
                    <a:cs typeface="NikoshBAN" pitchFamily="2" charset="0"/>
                  </a:rPr>
                  <a:t>ঘ)</a:t>
                </a:r>
                <a:r>
                  <a:rPr lang="en-US" sz="2800" b="1" dirty="0">
                    <a:solidFill>
                      <a:schemeClr val="bg2"/>
                    </a:solidFill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chemeClr val="bg2"/>
                            </a:solidFill>
                            <a:latin typeface="Cambria Math"/>
                            <a:cs typeface="NikoshBAN" pitchFamily="2" charset="0"/>
                          </a:rPr>
                          <m:t>𝒃</m:t>
                        </m:r>
                      </m:e>
                      <m:sup>
                        <m:r>
                          <a:rPr lang="en-US" sz="2800" b="1" i="1">
                            <a:solidFill>
                              <a:schemeClr val="bg2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  <m:r>
                      <a:rPr lang="en-US" sz="2800" b="1" i="1">
                        <a:solidFill>
                          <a:schemeClr val="bg2"/>
                        </a:solidFill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 b="1" i="1" dirty="0">
                        <a:solidFill>
                          <a:schemeClr val="bg2"/>
                        </a:solidFill>
                        <a:cs typeface="NikoshBAN" pitchFamily="2" charset="0"/>
                      </a:rPr>
                      <m:t> </m:t>
                    </m:r>
                    <m:r>
                      <a:rPr lang="en-US" sz="2800" b="1" i="1">
                        <a:solidFill>
                          <a:schemeClr val="bg2"/>
                        </a:solidFill>
                        <a:latin typeface="Cambria Math"/>
                        <a:cs typeface="NikoshBAN" pitchFamily="2" charset="0"/>
                      </a:rPr>
                      <m:t>𝟒</m:t>
                    </m:r>
                    <m:r>
                      <a:rPr lang="en-US" sz="2800" b="1" i="1">
                        <a:solidFill>
                          <a:schemeClr val="bg2"/>
                        </a:solidFill>
                        <a:latin typeface="Cambria Math"/>
                        <a:cs typeface="NikoshBAN" pitchFamily="2" charset="0"/>
                      </a:rPr>
                      <m:t>𝒂𝒄</m:t>
                    </m:r>
                  </m:oMath>
                </a14:m>
                <a:r>
                  <a:rPr lang="en-US" sz="2800" b="1" dirty="0">
                    <a:solidFill>
                      <a:schemeClr val="bg2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IN" sz="2800" b="1" i="1" dirty="0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&lt;</m:t>
                    </m:r>
                    <m:r>
                      <a:rPr lang="bn-IN" sz="2800" b="1" i="1" dirty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০</m:t>
                    </m:r>
                    <m:r>
                      <a:rPr lang="bn-IN" sz="2800" b="1" i="1" dirty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bn-IN" sz="2800" b="1" i="1" dirty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হলে</m:t>
                    </m:r>
                    <m:r>
                      <a:rPr lang="bn-IN" sz="2800" b="1" i="1" dirty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bn-IN" sz="2800" b="1" i="1" dirty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সমীকরণটির</m:t>
                    </m:r>
                    <m:r>
                      <a:rPr lang="bn-IN" sz="2800" b="1" i="0" dirty="0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bn-IN" sz="2800" b="1" dirty="0" smtClean="0">
                    <a:solidFill>
                      <a:schemeClr val="bg2"/>
                    </a:solidFill>
                    <a:ea typeface="Cambria Math"/>
                    <a:cs typeface="NikoshBAN" pitchFamily="2" charset="0"/>
                  </a:rPr>
                  <a:t>বাস্তব মূল নেই।</a:t>
                </a:r>
                <a:endParaRPr lang="bn-IN" sz="2800" b="1" dirty="0">
                  <a:solidFill>
                    <a:schemeClr val="bg2"/>
                  </a:solidFill>
                  <a:ea typeface="Cambria Math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421" y="2057400"/>
                <a:ext cx="8313558" cy="3679020"/>
              </a:xfrm>
              <a:prstGeom prst="rect">
                <a:avLst/>
              </a:prstGeom>
              <a:blipFill rotWithShape="1">
                <a:blip r:embed="rId3"/>
                <a:stretch>
                  <a:fillRect l="-1541" r="-1761" b="-36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76303"/>
            <a:ext cx="1199345" cy="100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43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2743" y="457200"/>
            <a:ext cx="7672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মনোযোগ সহকারে সমাধানটি লক্ষ কর;</a:t>
            </a:r>
            <a:endParaRPr lang="en-US" sz="36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753125" y="953748"/>
                <a:ext cx="3234603" cy="5959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bn-IN" sz="3200" b="1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𝟑</m:t>
                        </m:r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𝒙</m:t>
                        </m:r>
                      </m:e>
                      <m:sup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−</m:t>
                    </m:r>
                  </m:oMath>
                </a14:m>
                <a:r>
                  <a:rPr lang="en-US" sz="3200" b="1" i="1" dirty="0">
                    <a:solidFill>
                      <a:srgbClr val="002060"/>
                    </a:solidFill>
                    <a:cs typeface="NikoshBAN" pitchFamily="2" charset="0"/>
                  </a:rPr>
                  <a:t> </a:t>
                </a:r>
                <a:r>
                  <a:rPr lang="en-US" sz="3200" b="1" dirty="0" smtClean="0">
                    <a:solidFill>
                      <a:srgbClr val="002060"/>
                    </a:solidFill>
                    <a:cs typeface="NikoshBAN" pitchFamily="2" charset="0"/>
                  </a:rPr>
                  <a:t>7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𝒙</m:t>
                    </m:r>
                  </m:oMath>
                </a14:m>
                <a:r>
                  <a:rPr lang="en-US" sz="3200" b="1" i="1" dirty="0">
                    <a:solidFill>
                      <a:srgbClr val="002060"/>
                    </a:solidFill>
                    <a:latin typeface="Calibri" pitchFamily="34" charset="0"/>
                    <a:cs typeface="Calibri" pitchFamily="34" charset="0"/>
                  </a:rPr>
                  <a:t>+</a:t>
                </a:r>
                <a:r>
                  <a:rPr lang="en-US" sz="3200" b="1" i="1" dirty="0">
                    <a:solidFill>
                      <a:srgbClr val="002060"/>
                    </a:solidFill>
                    <a:cs typeface="NikoshBAN" pitchFamily="2" charset="0"/>
                  </a:rPr>
                  <a:t> </a:t>
                </a:r>
                <a:r>
                  <a:rPr lang="en-US" sz="3200" b="1" i="1" dirty="0" smtClean="0">
                    <a:solidFill>
                      <a:srgbClr val="002060"/>
                    </a:solidFill>
                    <a:cs typeface="NikoshBAN" pitchFamily="2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𝟎</m:t>
                    </m:r>
                  </m:oMath>
                </a14:m>
                <a:endParaRPr lang="en-US" sz="3200" b="1" i="1" dirty="0">
                  <a:solidFill>
                    <a:srgbClr val="002060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3125" y="953748"/>
                <a:ext cx="3234603" cy="595932"/>
              </a:xfrm>
              <a:prstGeom prst="rect">
                <a:avLst/>
              </a:prstGeom>
              <a:blipFill rotWithShape="1">
                <a:blip r:embed="rId2"/>
                <a:stretch>
                  <a:fillRect t="-14286" r="-6981" b="-33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029797" y="3694202"/>
                <a:ext cx="6808018" cy="16090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60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∴</m:t>
                    </m:r>
                    <m:r>
                      <a:rPr lang="en-US" sz="6000" b="0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𝑥</m:t>
                    </m:r>
                    <m:r>
                      <a:rPr lang="en-US" sz="6000" b="0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 =</m:t>
                    </m:r>
                  </m:oMath>
                </a14:m>
                <a:r>
                  <a:rPr lang="en-US" sz="6000" i="1" dirty="0">
                    <a:solidFill>
                      <a:schemeClr val="bg2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lang="en-US" sz="6000" b="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−</m:t>
                        </m:r>
                        <m:r>
                          <a:rPr lang="en-US" sz="6000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 </m:t>
                        </m:r>
                        <m:r>
                          <a:rPr lang="en-US" sz="60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  <m:t>7</m:t>
                        </m:r>
                        <m:r>
                          <a:rPr lang="en-US" sz="6000" b="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n-US" sz="60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Calibri" pitchFamily="34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60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NikoshBAN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60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NikoshBAN" pitchFamily="2" charset="0"/>
                                  </a:rPr>
                                  <m:t>7</m:t>
                                </m:r>
                              </m:e>
                              <m:sup>
                                <m:r>
                                  <a:rPr lang="en-US" sz="6000" i="1">
                                    <a:solidFill>
                                      <a:schemeClr val="bg2"/>
                                    </a:solidFill>
                                    <a:latin typeface="Cambria Math"/>
                                    <a:cs typeface="NikoshBAN" pitchFamily="2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6000" i="1">
                                <a:solidFill>
                                  <a:schemeClr val="bg2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en-US" sz="6000" i="1" dirty="0">
                                <a:solidFill>
                                  <a:schemeClr val="bg2"/>
                                </a:solidFill>
                                <a:cs typeface="NikoshBAN" pitchFamily="2" charset="0"/>
                              </a:rPr>
                              <m:t> </m:t>
                            </m:r>
                            <m:r>
                              <a:rPr lang="en-US" sz="6000" i="1">
                                <a:solidFill>
                                  <a:schemeClr val="bg2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4</m:t>
                            </m:r>
                            <m:r>
                              <a:rPr lang="en-US" sz="6000" i="1">
                                <a:solidFill>
                                  <a:schemeClr val="bg2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. </m:t>
                            </m:r>
                            <m:r>
                              <a:rPr lang="en-US" sz="60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  <m:t>3</m:t>
                            </m:r>
                            <m:r>
                              <a:rPr lang="en-US" sz="6000" i="1">
                                <a:solidFill>
                                  <a:schemeClr val="bg2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.</m:t>
                            </m:r>
                            <m:r>
                              <a:rPr lang="en-US" sz="60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  <m:t>2</m:t>
                            </m:r>
                          </m:e>
                        </m:rad>
                        <m:r>
                          <a:rPr lang="en-US" sz="6000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 </m:t>
                        </m:r>
                      </m:num>
                      <m:den>
                        <m:r>
                          <a:rPr lang="en-US" sz="6000" b="0" i="1" dirty="0">
                            <a:solidFill>
                              <a:schemeClr val="bg2"/>
                            </a:solidFill>
                            <a:latin typeface="Cambria Math"/>
                            <a:cs typeface="Calibri" pitchFamily="34" charset="0"/>
                          </a:rPr>
                          <m:t>2</m:t>
                        </m:r>
                        <m:r>
                          <a:rPr lang="en-US" sz="6000" b="0" i="1" dirty="0" smtClean="0">
                            <a:solidFill>
                              <a:schemeClr val="bg2"/>
                            </a:solidFill>
                            <a:latin typeface="Cambria Math"/>
                            <a:cs typeface="Calibri" pitchFamily="34" charset="0"/>
                          </a:rPr>
                          <m:t>.</m:t>
                        </m:r>
                        <m:r>
                          <a:rPr lang="en-US" sz="60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Calibri" pitchFamily="34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6000" i="1" dirty="0" smtClean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797" y="3694202"/>
                <a:ext cx="6808018" cy="160909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4668890" y="1845008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+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205957" y="1889939"/>
            <a:ext cx="4459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626513" y="1631289"/>
                <a:ext cx="811856" cy="8477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/>
                              <a:cs typeface="NikoshBAN" pitchFamily="2" charset="0"/>
                            </a:rPr>
                            <m:t>𝒙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/>
                              <a:cs typeface="NikoshBAN" pitchFamily="2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6513" y="1631289"/>
                <a:ext cx="811856" cy="847733"/>
              </a:xfrm>
              <a:prstGeom prst="rect">
                <a:avLst/>
              </a:prstGeom>
              <a:blipFill rotWithShape="1">
                <a:blip r:embed="rId4"/>
                <a:stretch>
                  <a:fillRect t="-15108" r="-60902" b="-36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2895600" y="1901336"/>
            <a:ext cx="10274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(</a:t>
            </a:r>
            <a:r>
              <a:rPr lang="en-US" sz="2000" dirty="0" smtClean="0">
                <a:solidFill>
                  <a:schemeClr val="bg1"/>
                </a:solidFill>
              </a:rPr>
              <a:t>-7)</a:t>
            </a:r>
            <a:endParaRPr lang="en-US" sz="20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789784" y="1594483"/>
                <a:ext cx="88517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/>
                          <a:cs typeface="NikoshBAN" pitchFamily="2" charset="0"/>
                        </a:rPr>
                        <m:t>𝒙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/>
                          <a:cs typeface="NikoshBAN" pitchFamily="2" charset="0"/>
                        </a:rPr>
                        <m:t> </m:t>
                      </m:r>
                    </m:oMath>
                  </m:oMathPara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9784" y="1594483"/>
                <a:ext cx="885178" cy="830997"/>
              </a:xfrm>
              <a:prstGeom prst="rect">
                <a:avLst/>
              </a:prstGeom>
              <a:blipFill rotWithShape="1">
                <a:blip r:embed="rId5"/>
                <a:stretch>
                  <a:fillRect t="-17647" r="-42759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5357054" y="1875786"/>
            <a:ext cx="4459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2</a:t>
            </a:r>
            <a:endParaRPr lang="en-US" sz="32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835070" y="1824094"/>
                <a:ext cx="103746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0">
                          <a:solidFill>
                            <a:srgbClr val="002060"/>
                          </a:solidFill>
                          <a:latin typeface="Cambria Math"/>
                          <a:cs typeface="NikoshBAN" pitchFamily="2" charset="0"/>
                        </a:rPr>
                        <m:t>=</m:t>
                      </m:r>
                      <m:r>
                        <a:rPr lang="en-US" sz="3600" b="1" i="0">
                          <a:solidFill>
                            <a:srgbClr val="002060"/>
                          </a:solidFill>
                          <a:latin typeface="Cambria Math"/>
                          <a:cs typeface="NikoshBAN" pitchFamily="2" charset="0"/>
                        </a:rPr>
                        <m:t>𝟎</m:t>
                      </m:r>
                    </m:oMath>
                  </m:oMathPara>
                </a14:m>
                <a:endParaRPr lang="en-US" sz="3600" b="1" dirty="0">
                  <a:solidFill>
                    <a:srgbClr val="002060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5070" y="1824094"/>
                <a:ext cx="1037463" cy="64633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2451069" y="1803750"/>
            <a:ext cx="4780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+</a:t>
            </a:r>
            <a:endParaRPr lang="en-US" sz="2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8600" y="1701281"/>
                <a:ext cx="825867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Calibri" pitchFamily="34" charset="0"/>
                        </a:rPr>
                        <m:t>∴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701281"/>
                <a:ext cx="825867" cy="92333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2895599" y="1902260"/>
            <a:ext cx="8941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(</a:t>
            </a:r>
            <a:r>
              <a:rPr lang="en-US" sz="2000" dirty="0" smtClean="0">
                <a:solidFill>
                  <a:schemeClr val="bg1"/>
                </a:solidFill>
              </a:rPr>
              <a:t>-7)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05957" y="1889939"/>
            <a:ext cx="4459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05957" y="5105400"/>
                <a:ext cx="6825523" cy="11815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 smtClean="0">
                    <a:solidFill>
                      <a:schemeClr val="bg2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𝟕</m:t>
                        </m:r>
                        <m:r>
                          <a:rPr lang="en-US" sz="4400" b="1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n-US" sz="4400" b="1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</a:rPr>
                              <m:t>𝟒𝟗</m:t>
                            </m:r>
                            <m:r>
                              <a:rPr lang="en-US" sz="4400" b="1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sz="4400" b="1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</a:rPr>
                              <m:t>𝟐𝟒</m:t>
                            </m:r>
                          </m:e>
                        </m:rad>
                      </m:num>
                      <m:den>
                        <m:r>
                          <a:rPr lang="en-US" sz="4400" b="1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400" b="1" dirty="0" smtClean="0">
                    <a:solidFill>
                      <a:schemeClr val="bg2"/>
                    </a:solidFill>
                  </a:rPr>
                  <a:t> </a:t>
                </a:r>
                <a:r>
                  <a:rPr lang="en-US" sz="4400" dirty="0" smtClean="0">
                    <a:solidFill>
                      <a:schemeClr val="bg2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𝟕</m:t>
                        </m:r>
                        <m:r>
                          <a:rPr lang="en-US" sz="4400" b="1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±</m:t>
                        </m:r>
                        <m:r>
                          <a:rPr lang="en-US" sz="4400" b="1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𝟓</m:t>
                        </m:r>
                      </m:num>
                      <m:den>
                        <m:r>
                          <a:rPr lang="en-US" sz="4400" b="1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400" b="1" dirty="0" smtClean="0">
                    <a:solidFill>
                      <a:schemeClr val="bg2"/>
                    </a:solidFill>
                  </a:rPr>
                  <a:t> </a:t>
                </a:r>
                <a:r>
                  <a:rPr lang="en-US" sz="4400" dirty="0" smtClean="0">
                    <a:solidFill>
                      <a:schemeClr val="bg2"/>
                    </a:solidFill>
                  </a:rPr>
                  <a:t>= 2 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endParaRPr lang="en-US" sz="4400" b="1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5957" y="5105400"/>
                <a:ext cx="6825523" cy="1181542"/>
              </a:xfrm>
              <a:prstGeom prst="rect">
                <a:avLst/>
              </a:prstGeom>
              <a:blipFill rotWithShape="1">
                <a:blip r:embed="rId8"/>
                <a:stretch>
                  <a:fillRect l="-3661" r="-2768" b="-9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142" y="599487"/>
            <a:ext cx="1199345" cy="100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906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48148E-6 L 0.08559 0.3046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1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48148E-6 L 0.22622 0.3046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02" y="1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2.96296E-6 L 0.62708 0.3039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54" y="1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7037E-6 L 0.21476 0.3060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29" y="15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2.96296E-6 L 0.48542 0.4261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71" y="2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4" grpId="0"/>
      <p:bldP spid="16" grpId="0"/>
      <p:bldP spid="17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/>
          <p:cNvSpPr/>
          <p:nvPr/>
        </p:nvSpPr>
        <p:spPr>
          <a:xfrm>
            <a:off x="2059675" y="571500"/>
            <a:ext cx="4267200" cy="1371600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430126" y="4267200"/>
                <a:ext cx="6740948" cy="13373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IN" sz="4000" b="1" dirty="0" smtClean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সুত্রের</a:t>
                </a:r>
                <a:r>
                  <a:rPr lang="en-US" sz="4000" b="1" dirty="0" smtClean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b="1" dirty="0" err="1" smtClean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সাহার্য্যে</a:t>
                </a:r>
                <a:r>
                  <a:rPr lang="en-US" sz="4000" b="1" dirty="0" smtClean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b="1" dirty="0" err="1" smtClean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সমাধান</a:t>
                </a:r>
                <a:r>
                  <a:rPr lang="en-US" sz="4000" b="1" dirty="0" smtClean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4000" b="1" dirty="0" smtClean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কর;</a:t>
                </a:r>
              </a:p>
              <a:p>
                <a14:m>
                  <m:oMath xmlns:m="http://schemas.openxmlformats.org/officeDocument/2006/math">
                    <m:r>
                      <a:rPr lang="bn-IN" sz="4000" b="1" i="1" smtClean="0"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𝟐</m:t>
                    </m:r>
                    <m:r>
                      <a:rPr lang="bn-IN" sz="4000" b="1" i="1" smtClean="0"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bn-IN" sz="4000" b="1" i="1" smtClean="0"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𝟑</m:t>
                    </m:r>
                    <m:sSup>
                      <m:sSupPr>
                        <m:ctrlPr>
                          <a:rPr lang="bn-IN" sz="4000" b="1" i="1" smtClean="0">
                            <a:solidFill>
                              <a:srgbClr val="000066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solidFill>
                              <a:srgbClr val="000066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𝒙</m:t>
                        </m:r>
                      </m:e>
                      <m:sup>
                        <m:r>
                          <a:rPr lang="en-US" sz="4000" b="1" i="1" smtClean="0">
                            <a:solidFill>
                              <a:srgbClr val="000066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  <m:r>
                      <a:rPr lang="en-US" sz="4000" b="1" i="0" smtClean="0"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4000" b="1" i="0" smtClean="0"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𝟗</m:t>
                    </m:r>
                    <m:r>
                      <a:rPr lang="en-US" sz="4000" b="1" i="1"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𝒙</m:t>
                    </m:r>
                  </m:oMath>
                </a14:m>
                <a:r>
                  <a:rPr lang="en-US" sz="4000" b="1" dirty="0" smtClean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=0</a:t>
                </a:r>
                <a:endParaRPr lang="en-US" sz="4000" b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0126" y="4267200"/>
                <a:ext cx="6740948" cy="1337354"/>
              </a:xfrm>
              <a:prstGeom prst="rect">
                <a:avLst/>
              </a:prstGeom>
              <a:blipFill rotWithShape="1">
                <a:blip r:embed="rId4"/>
                <a:stretch>
                  <a:fillRect l="-3348" t="-8676" r="-4887" b="-21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091781"/>
            <a:ext cx="1905000" cy="14086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286000"/>
            <a:ext cx="1447800" cy="1295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45" y="457128"/>
            <a:ext cx="1199345" cy="100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62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himes.wav"/>
          </p:stSnd>
        </p:sndAc>
      </p:transition>
    </mc:Choice>
    <mc:Fallback xmlns="">
      <p:transition spd="slow">
        <p:checker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533400" y="444500"/>
            <a:ext cx="7772400" cy="1003300"/>
          </a:xfrm>
          <a:prstGeom prst="flowChartTerminator">
            <a:avLst/>
          </a:prstGeom>
          <a:noFill/>
          <a:ln w="31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</a:t>
            </a:r>
            <a:r>
              <a:rPr lang="en-US" sz="32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জের</a:t>
            </a: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83808" y="324122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b="1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463117" y="1447800"/>
                <a:ext cx="5912965" cy="47961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bn-IN" sz="3600" b="0" i="1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2</m:t>
                    </m:r>
                    <m:r>
                      <a:rPr lang="bn-IN" sz="3600" b="0" i="1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bn-IN" sz="3600" b="0" i="1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3</m:t>
                    </m:r>
                    <m:sSup>
                      <m:sSupPr>
                        <m:ctrlPr>
                          <a:rPr lang="bn-IN" sz="3600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600" b="0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𝑥</m:t>
                        </m:r>
                      </m:e>
                      <m:sup>
                        <m:r>
                          <a:rPr lang="en-US" sz="3600" b="0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  <m:r>
                      <a:rPr lang="en-US" sz="3600" b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3600" b="0" i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9</m:t>
                    </m:r>
                    <m:r>
                      <a:rPr lang="en-US" sz="3600" b="0" i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𝑥</m:t>
                    </m:r>
                  </m:oMath>
                </a14:m>
                <a:r>
                  <a:rPr lang="en-US" sz="36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=</a:t>
                </a:r>
                <a:r>
                  <a:rPr lang="en-US" sz="36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0</a:t>
                </a:r>
                <a:endParaRPr lang="bn-IN" sz="3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6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ea typeface="Cambria Math"/>
                    <a:cs typeface="NikoshBAN" pitchFamily="2" charset="0"/>
                  </a:rPr>
                  <a:t>⇒</a:t>
                </a:r>
                <a14:m>
                  <m:oMath xmlns:m="http://schemas.openxmlformats.org/officeDocument/2006/math">
                    <m:r>
                      <a:rPr lang="bn-IN" sz="3600" b="0" i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bn-IN" sz="3600" b="0" i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3</m:t>
                    </m:r>
                    <m:sSup>
                      <m:sSupPr>
                        <m:ctrlPr>
                          <a:rPr lang="bn-IN" sz="3600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600" b="0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𝑥</m:t>
                        </m:r>
                      </m:e>
                      <m:sup>
                        <m:r>
                          <a:rPr lang="en-US" sz="3600" b="0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  <m:r>
                      <a:rPr lang="en-US" sz="3600" b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3600" b="0" i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9</m:t>
                    </m:r>
                    <m:r>
                      <a:rPr lang="en-US" sz="3600" b="0" i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𝑥</m:t>
                    </m:r>
                    <m:r>
                      <a:rPr lang="bn-IN" sz="3600" b="0" i="1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+</m:t>
                    </m:r>
                  </m:oMath>
                </a14:m>
                <a:r>
                  <a:rPr lang="bn-IN" sz="36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IN" sz="3600" b="0" i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2</m:t>
                    </m:r>
                    <m:r>
                      <a:rPr lang="bn-IN" sz="3600" b="0" i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sz="36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=</a:t>
                </a:r>
                <a:r>
                  <a:rPr lang="en-US" sz="3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0</a:t>
                </a:r>
                <a:endParaRPr lang="bn-IN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bn-IN" sz="3600" b="1" i="1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∴</m:t>
                    </m:r>
                    <m:r>
                      <a:rPr lang="en-US" sz="3600" b="1" i="1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𝒙</m:t>
                    </m:r>
                    <m:r>
                      <a:rPr lang="en-US" sz="3600" b="1" i="1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= </m:t>
                    </m:r>
                  </m:oMath>
                </a14:m>
                <a:r>
                  <a:rPr lang="bn-IN" sz="3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−   </m:t>
                        </m:r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𝟗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  ±</m:t>
                        </m:r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√{</m:t>
                        </m:r>
                        <m:sSup>
                          <m:sSupPr>
                            <m:ctrlPr>
                              <a:rPr lang="en-US" sz="4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Calibri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  <a:cs typeface="Calibri" pitchFamily="34" charset="0"/>
                              </a:rPr>
                              <m:t>𝟗</m:t>
                            </m:r>
                          </m:e>
                          <m:sup>
                            <m:r>
                              <a:rPr lang="en-US" sz="44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  <a:cs typeface="Calibri" pitchFamily="34" charset="0"/>
                              </a:rPr>
                              <m:t>𝟐</m:t>
                            </m:r>
                            <m:r>
                              <a:rPr lang="en-US" sz="44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  <a:cs typeface="Calibri" pitchFamily="34" charset="0"/>
                              </a:rPr>
                              <m:t>−</m:t>
                            </m:r>
                            <m:r>
                              <a:rPr lang="en-US" sz="44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  <a:cs typeface="Calibri" pitchFamily="34" charset="0"/>
                              </a:rPr>
                              <m:t>𝟒</m:t>
                            </m:r>
                            <m:d>
                              <m:dPr>
                                <m:ctrlPr>
                                  <a:rPr lang="en-US" sz="4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  <a:cs typeface="Calibri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  <a:cs typeface="Calibri" pitchFamily="34" charset="0"/>
                                  </a:rPr>
                                  <m:t>−</m:t>
                                </m:r>
                                <m:r>
                                  <a:rPr lang="en-US" sz="4400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  <a:cs typeface="Calibri" pitchFamily="34" charset="0"/>
                                  </a:rPr>
                                  <m:t>𝟑</m:t>
                                </m:r>
                              </m:e>
                            </m:d>
                            <m:r>
                              <a:rPr lang="en-US" sz="44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  <a:cs typeface="Calibri" pitchFamily="34" charset="0"/>
                              </a:rPr>
                              <m:t>𝟐</m:t>
                            </m:r>
                            <m:r>
                              <a:rPr lang="en-US" sz="44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  <a:cs typeface="Calibri" pitchFamily="34" charset="0"/>
                              </a:rPr>
                              <m:t>}</m:t>
                            </m:r>
                          </m:sup>
                        </m:sSup>
                      </m:num>
                      <m:den>
                        <m:r>
                          <a:rPr lang="en-US" sz="4400" b="1" i="1" dirty="0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  <m:t>𝟐</m:t>
                        </m:r>
                        <m: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  <m:t>(−</m:t>
                        </m:r>
                        <m: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  <m:t>𝟑</m:t>
                        </m:r>
                        <m: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3600" b="1" i="1" dirty="0" smtClean="0">
                  <a:solidFill>
                    <a:schemeClr val="bg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  <a:cs typeface="Calibri" pitchFamily="34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800" b="1" i="1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m:t> </m:t>
                      </m:r>
                      <m:f>
                        <m:fPr>
                          <m:ctrlPr>
                            <a:rPr lang="en-US" sz="2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− </m:t>
                          </m:r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𝟗</m:t>
                          </m:r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    ±√{</m:t>
                          </m:r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𝟖𝟏</m:t>
                          </m:r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+</m:t>
                          </m:r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𝟐𝟒</m:t>
                          </m:r>
                          <m:r>
                            <m:rPr>
                              <m:nor/>
                            </m:rPr>
                            <a:rPr lang="en-US" sz="2800" b="1">
                              <a:solidFill>
                                <a:schemeClr val="bg1"/>
                              </a:solidFill>
                              <a:latin typeface="Cambria Math"/>
                              <a:cs typeface="NikoshBAN" pitchFamily="2" charset="0"/>
                            </a:rPr>
                            <m:t> }</m:t>
                          </m:r>
                          <m:r>
                            <m:rPr>
                              <m:nor/>
                            </m:rPr>
                            <a:rPr lang="en-US" sz="2800" b="1" i="1" dirty="0">
                              <a:solidFill>
                                <a:schemeClr val="bg1"/>
                              </a:solidFill>
                              <a:cs typeface="NikoshBAN" pitchFamily="2" charset="0"/>
                            </a:rPr>
                            <m:t> </m:t>
                          </m:r>
                        </m:num>
                        <m:den>
                          <m:r>
                            <a:rPr lang="en-US" sz="2800" b="1" i="1" dirty="0" smtClean="0">
                              <a:solidFill>
                                <a:schemeClr val="bg1"/>
                              </a:solidFill>
                              <a:latin typeface="Cambria Math"/>
                              <a:cs typeface="NikoshBAN" pitchFamily="2" charset="0"/>
                            </a:rPr>
                            <m:t>−</m:t>
                          </m:r>
                          <m:r>
                            <a:rPr lang="en-US" sz="2800" b="1" i="1" dirty="0" smtClean="0">
                              <a:solidFill>
                                <a:schemeClr val="bg1"/>
                              </a:solidFill>
                              <a:latin typeface="Cambria Math"/>
                              <a:cs typeface="NikoshBAN" pitchFamily="2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3600" b="1" i="1" dirty="0" smtClean="0">
                  <a:solidFill>
                    <a:schemeClr val="bg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         </m:t>
                    </m:r>
                    <m:r>
                      <a:rPr lang="en-US" sz="3600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=</m:t>
                    </m:r>
                  </m:oMath>
                </a14:m>
                <a:r>
                  <a:rPr lang="en-US" sz="3600" b="1" i="1" dirty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− </m:t>
                        </m:r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𝟗</m:t>
                        </m:r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    ±√</m:t>
                        </m:r>
                        <m: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𝟏𝟎𝟓</m:t>
                        </m:r>
                      </m:num>
                      <m:den>
                        <m:r>
                          <a:rPr lang="en-US" sz="3600" b="1" i="1" dirty="0" smtClean="0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3600" b="1" i="1" dirty="0" smtClean="0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3600" b="1" i="1" dirty="0" smtClean="0">
                  <a:solidFill>
                    <a:schemeClr val="bg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            =</m:t>
                    </m:r>
                  </m:oMath>
                </a14:m>
                <a:r>
                  <a:rPr lang="en-US" sz="2800" b="1" i="1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800" b="1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𝟔</m:t>
                        </m:r>
                      </m:den>
                    </m:f>
                    <m:d>
                      <m:dPr>
                        <m:ctrlPr>
                          <a:rPr lang="en-US" sz="2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0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𝟗</m:t>
                        </m:r>
                        <m:r>
                          <a:rPr lang="en-US" sz="2800" b="1" i="0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2800" b="1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1" dirty="0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𝟏𝟎𝟓</m:t>
                            </m:r>
                          </m:e>
                        </m:rad>
                      </m:e>
                    </m:d>
                    <m:r>
                      <a:rPr lang="en-US" sz="2800" b="1" i="1" dirty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r>
                  <a:rPr lang="en-US" sz="2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800" b="1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𝟔</m:t>
                        </m:r>
                      </m:den>
                    </m:f>
                    <m:d>
                      <m:dPr>
                        <m:ctrlPr>
                          <a:rPr lang="en-US" sz="2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𝟗</m:t>
                        </m:r>
                        <m:r>
                          <a:rPr lang="en-US" sz="2800" b="1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28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1" dirty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𝟏𝟎𝟓</m:t>
                            </m:r>
                          </m:e>
                        </m:rad>
                      </m:e>
                    </m:d>
                    <m:r>
                      <a:rPr lang="en-US" sz="2800" b="1" i="1" dirty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en-US" sz="2800" b="1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3117" y="1447800"/>
                <a:ext cx="5912965" cy="4796121"/>
              </a:xfrm>
              <a:prstGeom prst="rect">
                <a:avLst/>
              </a:prstGeom>
              <a:blipFill rotWithShape="1">
                <a:blip r:embed="rId3"/>
                <a:stretch>
                  <a:fillRect l="-3299" t="-1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086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himes.wav"/>
          </p:stSnd>
        </p:sndAc>
      </p:transition>
    </mc:Choice>
    <mc:Fallback xmlns="">
      <p:transition spd="slow">
        <p:checker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0" y="457200"/>
            <a:ext cx="4953000" cy="30541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1219200" y="4038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Up Arrow Callout 3"/>
              <p:cNvSpPr/>
              <p:nvPr/>
            </p:nvSpPr>
            <p:spPr>
              <a:xfrm>
                <a:off x="838200" y="3810000"/>
                <a:ext cx="7467600" cy="2362200"/>
              </a:xfrm>
              <a:prstGeom prst="upArrowCallout">
                <a:avLst>
                  <a:gd name="adj1" fmla="val 25000"/>
                  <a:gd name="adj2" fmla="val 25000"/>
                  <a:gd name="adj3" fmla="val 25000"/>
                  <a:gd name="adj4" fmla="val 70353"/>
                </a:avLst>
              </a:prstGeom>
              <a:no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571500" indent="-571500" algn="ctr">
                  <a:buFont typeface="Wingdings" pitchFamily="2" charset="2"/>
                  <a:buChar char="Ø"/>
                </a:pPr>
                <a:r>
                  <a:rPr lang="en-US" sz="28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সমাধান </a:t>
                </a:r>
                <a:r>
                  <a:rPr lang="en-US" sz="2800" b="1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কর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এবং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শুদ্ধি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পরীক্ষা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দেখাও</a:t>
                </a:r>
                <a:endParaRPr lang="en-US" sz="28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bn-IN" sz="2800" b="1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𝒙</m:t>
                        </m:r>
                        <m:r>
                          <a:rPr lang="en-US" sz="2800" b="1" i="0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2800" b="1" i="0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𝟖</m:t>
                        </m:r>
                      </m:e>
                    </m:rad>
                  </m:oMath>
                </a14:m>
                <a:r>
                  <a:rPr lang="en-US" sz="28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−</m:t>
                    </m:r>
                    <m:r>
                      <a:rPr lang="en-US" sz="28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28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sz="2800" b="1" i="1" dirty="0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𝒙</m:t>
                        </m:r>
                        <m:r>
                          <a:rPr lang="en-US" sz="2800" b="1" i="1" dirty="0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2800" b="1" i="1" dirty="0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𝟓</m:t>
                        </m:r>
                      </m:e>
                    </m:rad>
                  </m:oMath>
                </a14:m>
                <a:r>
                  <a:rPr lang="en-US" sz="28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0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+</m:t>
                    </m:r>
                    <m:r>
                      <a:rPr lang="en-US" sz="2800" b="1" i="0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𝟐</m:t>
                    </m:r>
                    <m:r>
                      <a:rPr lang="en-US" sz="28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sz="28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𝟎</m:t>
                    </m:r>
                  </m:oMath>
                </a14:m>
                <a:endParaRPr lang="en-US" sz="28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" name="Up Arrow Callou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810000"/>
                <a:ext cx="7467600" cy="2362200"/>
              </a:xfrm>
              <a:prstGeom prst="upArrowCallout">
                <a:avLst>
                  <a:gd name="adj1" fmla="val 25000"/>
                  <a:gd name="adj2" fmla="val 25000"/>
                  <a:gd name="adj3" fmla="val 25000"/>
                  <a:gd name="adj4" fmla="val 70353"/>
                </a:avLst>
              </a:prstGeom>
              <a:blipFill rotWithShape="1">
                <a:blip r:embed="rId3"/>
                <a:stretch>
                  <a:fillRect/>
                </a:stretch>
              </a:blipFill>
              <a:ln w="31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51" y="497949"/>
            <a:ext cx="1199345" cy="100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62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762000" y="304800"/>
            <a:ext cx="7086600" cy="1219200"/>
          </a:xfrm>
          <a:prstGeom prst="flowChartTerminator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32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32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সমাধানটি</a:t>
            </a:r>
            <a:r>
              <a:rPr lang="bn-IN" sz="32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ভুল</a:t>
            </a:r>
            <a:r>
              <a:rPr lang="en-US" sz="32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3200" b="1" dirty="0" smtClean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করেছ</a:t>
            </a:r>
            <a:r>
              <a:rPr lang="en-US" sz="32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কি-না</a:t>
            </a:r>
            <a:r>
              <a:rPr lang="en-US" sz="32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32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32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32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1000" y="2057399"/>
                <a:ext cx="8610600" cy="4529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bn-IN" sz="3200" b="1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𝒙</m:t>
                        </m:r>
                        <m:r>
                          <a:rPr lang="en-US" sz="3200" b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3200" b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𝟖</m:t>
                        </m:r>
                      </m:e>
                    </m:rad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−</m:t>
                    </m:r>
                    <m:r>
                      <a:rPr lang="en-US" sz="32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32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sz="32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𝒙</m:t>
                        </m:r>
                        <m:r>
                          <a:rPr lang="en-US" sz="32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32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𝟓</m:t>
                        </m:r>
                      </m:e>
                    </m:rad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+</m:t>
                    </m:r>
                    <m:r>
                      <a:rPr lang="en-US" sz="3200" b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𝟐</m:t>
                    </m:r>
                    <m:r>
                      <a:rPr lang="en-US" sz="32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sz="32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𝟎</m:t>
                    </m:r>
                  </m:oMath>
                </a14:m>
                <a:endParaRPr lang="bn-IN" sz="3200" b="1" dirty="0" smtClean="0">
                  <a:solidFill>
                    <a:srgbClr val="002060"/>
                  </a:solidFill>
                  <a:latin typeface="NikoshBAN" pitchFamily="2" charset="0"/>
                  <a:ea typeface="Cambria Math"/>
                  <a:cs typeface="NikoshBAN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⇒</m:t>
                    </m:r>
                    <m:rad>
                      <m:radPr>
                        <m:degHide m:val="on"/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bn-IN" sz="3200" b="1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𝒙</m:t>
                        </m:r>
                        <m:r>
                          <a:rPr lang="en-US" sz="3200" b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3200" b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𝟖</m:t>
                        </m:r>
                      </m:e>
                    </m:rad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sz="32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32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sz="32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𝒙</m:t>
                        </m:r>
                        <m:r>
                          <a:rPr lang="en-US" sz="32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32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𝟓</m:t>
                        </m:r>
                      </m:e>
                    </m:rad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−</m:t>
                    </m:r>
                    <m:r>
                      <a:rPr lang="en-US" sz="3200" b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𝟐</m:t>
                    </m:r>
                  </m:oMath>
                </a14:m>
                <a:endParaRPr lang="bn-IN" sz="32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⇒</m:t>
                    </m:r>
                  </m:oMath>
                </a14:m>
                <a:r>
                  <a:rPr lang="en-US" sz="32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(</m:t>
                        </m:r>
                        <m:rad>
                          <m:radPr>
                            <m:degHide m:val="on"/>
                            <m:ctrlPr>
                              <a:rPr lang="en-US" sz="3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bn-IN" sz="3200" b="1" i="1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𝟐</m:t>
                            </m:r>
                            <m:r>
                              <a:rPr lang="en-US" sz="3200" b="1" i="1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𝒙</m:t>
                            </m:r>
                            <m:r>
                              <a:rPr lang="en-US" sz="3200" b="1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+</m:t>
                            </m:r>
                            <m:r>
                              <a:rPr lang="en-US" sz="3200" b="1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𝟖</m:t>
                            </m:r>
                            <m:r>
                              <a:rPr lang="en-US" sz="3200" b="1" i="0" smtClean="0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)</m:t>
                            </m:r>
                          </m:e>
                        </m:rad>
                      </m:e>
                      <m:sup>
                        <m:r>
                          <a:rPr lang="en-US" sz="32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ea typeface="Cambria Math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sSup>
                      <m:sSupPr>
                        <m:ctrlPr>
                          <a:rPr lang="en-US" sz="32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b="1" i="1" dirty="0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(</m:t>
                        </m:r>
                        <m:r>
                          <a:rPr lang="en-US" sz="32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en-US" sz="3200" b="1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NikoshBAN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1" i="1" dirty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𝒙</m:t>
                            </m:r>
                            <m:r>
                              <a:rPr lang="en-US" sz="3200" b="1" i="1" dirty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+</m:t>
                            </m:r>
                            <m:r>
                              <a:rPr lang="en-US" sz="3200" b="1" i="1" dirty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𝟓</m:t>
                            </m:r>
                          </m:e>
                        </m:rad>
                        <m:r>
                          <m:rPr>
                            <m:nor/>
                          </m:rPr>
                          <a:rPr lang="en-US" sz="3200" b="1" dirty="0">
                            <a:solidFill>
                              <a:srgbClr val="002060"/>
                            </a:solidFill>
                            <a:latin typeface="NikoshBAN" pitchFamily="2" charset="0"/>
                            <a:cs typeface="NikoshBAN" pitchFamily="2" charset="0"/>
                          </a:rPr>
                          <m:t> </m:t>
                        </m:r>
                        <m:r>
                          <a:rPr lang="en-US" sz="32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3200" b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𝟐</m:t>
                        </m:r>
                        <m:r>
                          <a:rPr lang="en-US" sz="3200" b="1" i="0" dirty="0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bn-IN" sz="3200" b="1" dirty="0">
                            <a:solidFill>
                              <a:srgbClr val="002060"/>
                            </a:solidFill>
                            <a:latin typeface="NikoshBAN" pitchFamily="2" charset="0"/>
                            <a:cs typeface="NikoshBAN" pitchFamily="2" charset="0"/>
                          </a:rPr>
                          <m:t> </m:t>
                        </m:r>
                      </m:e>
                      <m:sup>
                        <m:r>
                          <a:rPr lang="en-US" sz="3200" b="1" i="1" dirty="0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32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⇒</m:t>
                    </m:r>
                  </m:oMath>
                </a14:m>
                <a:r>
                  <a:rPr lang="en-US" sz="32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IN" sz="3200" b="1" i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𝟐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𝒙</m:t>
                    </m:r>
                    <m:r>
                      <a:rPr lang="en-US" sz="3200" b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3200" b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𝟖</m:t>
                    </m:r>
                    <m:r>
                      <a:rPr lang="en-US" sz="32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sz="3200" b="1" i="0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𝟒</m:t>
                    </m:r>
                    <m:d>
                      <m:dPr>
                        <m:ctrlPr>
                          <a:rPr lang="en-US" sz="32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32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𝒙</m:t>
                        </m:r>
                        <m:r>
                          <a:rPr lang="en-US" sz="32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32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𝟓</m:t>
                        </m:r>
                      </m:e>
                    </m:d>
                    <m:r>
                      <a:rPr lang="en-US" sz="3200" b="1" i="0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−</m:t>
                    </m:r>
                    <m:r>
                      <a:rPr lang="en-US" sz="3200" b="1" i="0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𝟐</m:t>
                    </m:r>
                    <m:r>
                      <a:rPr lang="en-US" sz="3200" b="1" i="0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.</m:t>
                    </m:r>
                    <m:r>
                      <a:rPr lang="en-US" sz="32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32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sz="32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𝒙</m:t>
                        </m:r>
                        <m:r>
                          <a:rPr lang="en-US" sz="32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32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𝟓</m:t>
                        </m:r>
                      </m:e>
                    </m:rad>
                    <m:r>
                      <a:rPr lang="en-US" sz="32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.</m:t>
                    </m:r>
                    <m:r>
                      <a:rPr lang="en-US" sz="32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𝟐</m:t>
                    </m:r>
                    <m:r>
                      <a:rPr lang="en-US" sz="32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+</m:t>
                    </m:r>
                    <m:sSup>
                      <m:sSupPr>
                        <m:ctrlPr>
                          <a:rPr lang="en-US" sz="32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b="1" i="1" dirty="0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𝟐</m:t>
                        </m:r>
                      </m:e>
                      <m:sup>
                        <m:r>
                          <a:rPr lang="en-US" sz="3200" b="1" i="1" dirty="0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32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⇒</m:t>
                    </m:r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IN" sz="3200" b="1" i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𝟐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𝒙</m:t>
                    </m:r>
                    <m:r>
                      <a:rPr lang="en-US" sz="3200" b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3200" b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𝟖</m:t>
                    </m:r>
                    <m:r>
                      <a:rPr lang="en-US" sz="32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sz="3200" b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𝟒</m:t>
                    </m:r>
                    <m:r>
                      <a:rPr lang="en-US" sz="32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𝒙</m:t>
                    </m:r>
                    <m:r>
                      <a:rPr lang="en-US" sz="32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+</m:t>
                    </m:r>
                    <m:r>
                      <a:rPr lang="en-US" sz="3200" b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𝟐</m:t>
                    </m:r>
                    <m:r>
                      <a:rPr lang="en-US" sz="3200" b="1" i="0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𝟎</m:t>
                    </m:r>
                    <m:r>
                      <a:rPr lang="en-US" sz="3200" b="1" i="0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−</m:t>
                    </m:r>
                    <m:r>
                      <a:rPr lang="en-US" sz="32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𝟖</m:t>
                    </m:r>
                    <m:rad>
                      <m:radPr>
                        <m:degHide m:val="on"/>
                        <m:ctrlPr>
                          <a:rPr lang="en-US" sz="32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sz="32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𝒙</m:t>
                        </m:r>
                        <m:r>
                          <a:rPr lang="en-US" sz="32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32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𝟓</m:t>
                        </m:r>
                      </m:e>
                    </m:rad>
                    <m:r>
                      <a:rPr lang="en-US" sz="32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+</m:t>
                    </m:r>
                    <m:r>
                      <a:rPr lang="en-US" sz="32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𝟒</m:t>
                    </m:r>
                  </m:oMath>
                </a14:m>
                <a:endParaRPr lang="en-US" sz="3200" b="1" dirty="0" smtClean="0">
                  <a:solidFill>
                    <a:srgbClr val="002060"/>
                  </a:solidFill>
                  <a:latin typeface="NikoshBAN" pitchFamily="2" charset="0"/>
                  <a:ea typeface="Cambria Math"/>
                  <a:cs typeface="NikoshBAN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⇒</m:t>
                    </m:r>
                    <m:r>
                      <a:rPr lang="en-US" sz="32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𝟖</m:t>
                    </m:r>
                    <m:rad>
                      <m:radPr>
                        <m:degHide m:val="on"/>
                        <m:ctrlPr>
                          <a:rPr lang="en-US" sz="32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sz="32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𝒙</m:t>
                        </m:r>
                        <m:r>
                          <a:rPr lang="en-US" sz="32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32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𝟓</m:t>
                        </m:r>
                      </m:e>
                    </m:rad>
                  </m:oMath>
                </a14:m>
                <a:r>
                  <a:rPr lang="en-US" sz="32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sz="3200" b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𝟒</m:t>
                    </m:r>
                    <m:r>
                      <a:rPr lang="en-US" sz="32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𝒙</m:t>
                    </m:r>
                    <m:r>
                      <a:rPr lang="en-US" sz="32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+</m:t>
                    </m:r>
                    <m:r>
                      <a:rPr lang="en-US" sz="3200" b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𝟐𝟎</m:t>
                    </m:r>
                    <m:r>
                      <a:rPr lang="en-US" sz="32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+</m:t>
                    </m:r>
                    <m:r>
                      <a:rPr lang="en-US" sz="32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𝟒</m:t>
                    </m:r>
                    <m:r>
                      <a:rPr lang="en-US" sz="32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−</m:t>
                    </m:r>
                    <m:r>
                      <a:rPr lang="en-US" sz="32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𝟐</m:t>
                    </m:r>
                    <m:r>
                      <a:rPr lang="en-US" sz="32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𝒙</m:t>
                    </m:r>
                    <m:r>
                      <a:rPr lang="en-US" sz="32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−</m:t>
                    </m:r>
                    <m:r>
                      <a:rPr lang="en-US" sz="32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𝟖</m:t>
                    </m:r>
                  </m:oMath>
                </a14:m>
                <a:endParaRPr lang="en-US" sz="3200" b="1" dirty="0">
                  <a:solidFill>
                    <a:srgbClr val="002060"/>
                  </a:solidFill>
                  <a:latin typeface="NikoshBAN" pitchFamily="2" charset="0"/>
                  <a:ea typeface="Cambria Math"/>
                  <a:cs typeface="NikoshBAN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⇒</m:t>
                    </m:r>
                    <m:r>
                      <a:rPr lang="en-US" sz="32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𝟖</m:t>
                    </m:r>
                    <m:rad>
                      <m:radPr>
                        <m:degHide m:val="on"/>
                        <m:ctrlPr>
                          <a:rPr lang="en-US" sz="32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sz="32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𝒙</m:t>
                        </m:r>
                        <m:r>
                          <a:rPr lang="en-US" sz="32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32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𝟓</m:t>
                        </m:r>
                      </m:e>
                    </m:rad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sz="32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𝟐</m:t>
                    </m:r>
                    <m:r>
                      <a:rPr lang="en-US" sz="32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𝒙</m:t>
                    </m:r>
                    <m:r>
                      <a:rPr lang="en-US" sz="32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+</m:t>
                    </m:r>
                    <m:r>
                      <a:rPr lang="en-US" sz="32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𝟏𝟔</m:t>
                    </m:r>
                    <m:r>
                      <a:rPr lang="en-US" sz="32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sz="32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𝟐</m:t>
                    </m:r>
                    <m:r>
                      <a:rPr lang="en-US" sz="32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(</m:t>
                    </m:r>
                    <m:r>
                      <a:rPr lang="en-US" sz="32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𝒙</m:t>
                    </m:r>
                    <m:r>
                      <a:rPr lang="en-US" sz="32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+</m:t>
                    </m:r>
                    <m:r>
                      <a:rPr lang="en-US" sz="32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𝟖</m:t>
                    </m:r>
                    <m:r>
                      <a:rPr lang="en-US" sz="32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)</m:t>
                    </m:r>
                  </m:oMath>
                </a14:m>
                <a:endParaRPr lang="en-US" sz="3200" b="1" dirty="0">
                  <a:solidFill>
                    <a:srgbClr val="002060"/>
                  </a:solidFill>
                  <a:latin typeface="NikoshBAN" pitchFamily="2" charset="0"/>
                  <a:ea typeface="Cambria Math"/>
                  <a:cs typeface="NikoshBAN" pitchFamily="2" charset="0"/>
                </a:endParaRPr>
              </a:p>
              <a:p>
                <a:endParaRPr lang="en-US" sz="32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057399"/>
                <a:ext cx="8610600" cy="4529510"/>
              </a:xfrm>
              <a:prstGeom prst="rect">
                <a:avLst/>
              </a:prstGeom>
              <a:blipFill rotWithShape="1">
                <a:blip r:embed="rId2"/>
                <a:stretch>
                  <a:fillRect l="-1841" t="-672" b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51" y="497949"/>
            <a:ext cx="1199345" cy="100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37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85800" y="609600"/>
                <a:ext cx="8100679" cy="50656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bn-IN" sz="28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           </m:t>
                    </m:r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⇒</m:t>
                    </m:r>
                    <m:r>
                      <a:rPr lang="en-US" sz="28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𝟖</m:t>
                    </m:r>
                    <m:rad>
                      <m:radPr>
                        <m:degHide m:val="on"/>
                        <m:ctrlPr>
                          <a:rPr lang="en-US" sz="28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sz="28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𝒙</m:t>
                        </m:r>
                        <m:r>
                          <a:rPr lang="en-US" sz="28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28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𝟓</m:t>
                        </m:r>
                      </m:e>
                    </m:rad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sz="28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𝟐</m:t>
                    </m:r>
                    <m:d>
                      <m:dPr>
                        <m:ctrlPr>
                          <a:rPr lang="en-US" sz="28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28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𝒙</m:t>
                        </m:r>
                        <m:r>
                          <a:rPr lang="en-US" sz="28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28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𝟖</m:t>
                        </m:r>
                      </m:e>
                    </m:d>
                  </m:oMath>
                </a14:m>
                <a:endParaRPr lang="en-US" sz="2800" b="1" dirty="0" smtClean="0">
                  <a:solidFill>
                    <a:srgbClr val="002060"/>
                  </a:solidFill>
                  <a:latin typeface="NikoshBAN" pitchFamily="2" charset="0"/>
                  <a:ea typeface="Cambria Math"/>
                  <a:cs typeface="NikoshBAN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bn-IN" sz="28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            </m:t>
                    </m:r>
                    <m:r>
                      <a:rPr lang="en-US" sz="28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⇒</m:t>
                    </m:r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𝟒</m:t>
                    </m:r>
                    <m:rad>
                      <m:radPr>
                        <m:degHide m:val="on"/>
                        <m:ctrlPr>
                          <a:rPr lang="en-US" sz="28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sz="28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𝒙</m:t>
                        </m:r>
                        <m:r>
                          <a:rPr lang="en-US" sz="28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28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𝟓</m:t>
                        </m:r>
                      </m:e>
                    </m:rad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sz="28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𝒙</m:t>
                    </m:r>
                    <m:r>
                      <a:rPr lang="en-US" sz="28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+</m:t>
                    </m:r>
                    <m:r>
                      <a:rPr lang="en-US" sz="28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𝟖</m:t>
                    </m:r>
                  </m:oMath>
                </a14:m>
                <a:endParaRPr lang="en-US" sz="2800" b="1" dirty="0" smtClean="0">
                  <a:solidFill>
                    <a:srgbClr val="002060"/>
                  </a:solidFill>
                  <a:latin typeface="NikoshBAN" pitchFamily="2" charset="0"/>
                  <a:ea typeface="Cambria Math"/>
                  <a:cs typeface="NikoshBAN" pitchFamily="2" charset="0"/>
                </a:endParaRPr>
              </a:p>
              <a:p>
                <a:r>
                  <a:rPr lang="bn-IN" sz="2800" b="1" dirty="0" smtClean="0">
                    <a:solidFill>
                      <a:srgbClr val="002060"/>
                    </a:solidFill>
                    <a:ea typeface="Cambria Math"/>
                    <a:cs typeface="NikoshBAN" pitchFamily="2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⇒</m:t>
                    </m:r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𝟏𝟔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28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𝒙</m:t>
                        </m:r>
                        <m:r>
                          <a:rPr lang="en-US" sz="28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28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𝟓</m:t>
                        </m:r>
                      </m:e>
                    </m:d>
                    <m:r>
                      <a:rPr lang="en-US" sz="28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sSup>
                      <m:sSupPr>
                        <m:ctrlPr>
                          <a:rPr lang="en-US" sz="28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b="1" i="1" dirty="0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𝒙</m:t>
                        </m:r>
                      </m:e>
                      <m:sup>
                        <m:r>
                          <a:rPr lang="en-US" sz="2800" b="1" i="1" dirty="0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  <m:r>
                      <a:rPr lang="en-US" sz="2800" b="1" i="0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+</m:t>
                    </m:r>
                    <m:r>
                      <a:rPr lang="en-US" sz="2800" b="1" i="0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𝟏𝟔</m:t>
                    </m:r>
                    <m:r>
                      <a:rPr lang="en-US" sz="28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𝒙</m:t>
                    </m:r>
                    <m:r>
                      <a:rPr lang="en-US" sz="2800" b="1" i="0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+</m:t>
                    </m:r>
                    <m:r>
                      <a:rPr lang="en-US" sz="2800" b="1" i="0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𝟔𝟒</m:t>
                    </m:r>
                  </m:oMath>
                </a14:m>
                <a:endParaRPr lang="en-US" sz="2800" b="1" dirty="0" smtClean="0">
                  <a:solidFill>
                    <a:srgbClr val="002060"/>
                  </a:solidFill>
                  <a:latin typeface="NikoshBAN" pitchFamily="2" charset="0"/>
                  <a:ea typeface="Cambria Math"/>
                  <a:cs typeface="NikoshBAN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⇒</m:t>
                      </m:r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𝟏𝟔</m:t>
                      </m:r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+</m:t>
                      </m:r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𝟖𝟎</m:t>
                      </m:r>
                      <m:r>
                        <a:rPr lang="en-US" sz="2800" b="1" i="1" dirty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sz="2800" b="1" i="1" dirty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 dirty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dirty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+</m:t>
                      </m:r>
                      <m:r>
                        <a:rPr lang="en-US" sz="2800" b="1" dirty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𝟏𝟔</m:t>
                      </m:r>
                      <m:r>
                        <a:rPr lang="en-US" sz="2800" b="1" i="1" dirty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𝒙</m:t>
                      </m:r>
                      <m:r>
                        <a:rPr lang="en-US" sz="2800" b="1" dirty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+</m:t>
                      </m:r>
                      <m:r>
                        <a:rPr lang="en-US" sz="2800" b="1" dirty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𝟔𝟒</m:t>
                      </m:r>
                    </m:oMath>
                  </m:oMathPara>
                </a14:m>
                <a:endParaRPr lang="en-US" sz="2800" b="1" dirty="0" smtClean="0">
                  <a:solidFill>
                    <a:srgbClr val="002060"/>
                  </a:solidFill>
                  <a:latin typeface="NikoshBAN" pitchFamily="2" charset="0"/>
                  <a:ea typeface="Cambria Math"/>
                  <a:cs typeface="NikoshBAN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bn-IN" sz="28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          </m:t>
                    </m:r>
                    <m:r>
                      <a:rPr lang="en-US" sz="28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⇒</m:t>
                    </m:r>
                  </m:oMath>
                </a14:m>
                <a:r>
                  <a:rPr lang="en-US" sz="2800" b="1" dirty="0" smtClean="0">
                    <a:solidFill>
                      <a:srgbClr val="00206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𝒙</m:t>
                        </m:r>
                      </m:e>
                      <m:sup>
                        <m:r>
                          <a:rPr lang="en-US" sz="28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  <m:r>
                      <a:rPr lang="en-US" sz="28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sz="2800" b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𝟏𝟔</m:t>
                    </m:r>
                  </m:oMath>
                </a14:m>
                <a:endParaRPr lang="en-US" sz="2800" b="1" dirty="0" smtClean="0">
                  <a:solidFill>
                    <a:srgbClr val="002060"/>
                  </a:solidFill>
                  <a:latin typeface="NikoshBAN" pitchFamily="2" charset="0"/>
                  <a:ea typeface="Cambria Math"/>
                  <a:cs typeface="NikoshBAN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bn-IN" sz="28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             </m:t>
                    </m:r>
                    <m:r>
                      <a:rPr lang="en-US" sz="28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∴</m:t>
                    </m:r>
                    <m:r>
                      <a:rPr lang="bn-IN" sz="28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 </m:t>
                    </m:r>
                    <m:r>
                      <a:rPr lang="en-US" sz="28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𝒙</m:t>
                    </m:r>
                  </m:oMath>
                </a14:m>
                <a:r>
                  <a:rPr lang="en-US" sz="2800" b="1" dirty="0" smtClean="0">
                    <a:solidFill>
                      <a:srgbClr val="00206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±</m:t>
                    </m:r>
                    <m:rad>
                      <m:radPr>
                        <m:degHide m:val="on"/>
                        <m:ctrlPr>
                          <a:rPr lang="en-US" sz="28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sz="2800" b="1" i="1" dirty="0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𝟏𝟔</m:t>
                        </m:r>
                      </m:e>
                    </m:rad>
                    <m:r>
                      <a:rPr lang="en-US" sz="28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=±</m:t>
                    </m:r>
                    <m:r>
                      <a:rPr lang="en-US" sz="28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𝟒</m:t>
                    </m:r>
                  </m:oMath>
                </a14:m>
                <a:endParaRPr lang="en-US" sz="2800" b="1" dirty="0" smtClean="0">
                  <a:solidFill>
                    <a:srgbClr val="002060"/>
                  </a:solidFill>
                  <a:latin typeface="NikoshBAN" pitchFamily="2" charset="0"/>
                  <a:ea typeface="Cambria Math"/>
                  <a:cs typeface="NikoshBAN" pitchFamily="2" charset="0"/>
                </a:endParaRPr>
              </a:p>
              <a:p>
                <a:r>
                  <a:rPr lang="en-US" sz="2800" b="1" dirty="0" err="1" smtClean="0">
                    <a:solidFill>
                      <a:srgbClr val="00206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শুদ্ধি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rgbClr val="00206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পরীক্ষাঃ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𝒙</m:t>
                    </m:r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𝟒</m:t>
                    </m:r>
                  </m:oMath>
                </a14:m>
                <a:r>
                  <a:rPr lang="en-US" sz="2800" b="1" dirty="0" smtClean="0">
                    <a:solidFill>
                      <a:srgbClr val="00206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 হলে,বামপক্ষ=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sz="28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𝟏𝟔</m:t>
                        </m:r>
                      </m:e>
                    </m:rad>
                  </m:oMath>
                </a14:m>
                <a:r>
                  <a:rPr lang="en-US" sz="2800" b="1" dirty="0" smtClean="0">
                    <a:solidFill>
                      <a:srgbClr val="00206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−</m:t>
                    </m:r>
                    <m:r>
                      <a:rPr lang="bn-IN" sz="28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bn-IN" sz="28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bn-IN" sz="2800" b="1" i="1" dirty="0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𝟗</m:t>
                        </m:r>
                      </m:e>
                    </m:rad>
                    <m:r>
                      <a:rPr lang="bn-IN" sz="28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+</m:t>
                    </m:r>
                    <m:r>
                      <a:rPr lang="bn-IN" sz="28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𝟐</m:t>
                    </m:r>
                  </m:oMath>
                </a14:m>
                <a:endParaRPr lang="bn-IN" sz="2800" b="1" dirty="0" smtClean="0">
                  <a:solidFill>
                    <a:srgbClr val="002060"/>
                  </a:solidFill>
                  <a:latin typeface="NikoshBAN" pitchFamily="2" charset="0"/>
                  <a:ea typeface="Cambria Math"/>
                  <a:cs typeface="NikoshBAN" pitchFamily="2" charset="0"/>
                </a:endParaRPr>
              </a:p>
              <a:p>
                <a:r>
                  <a:rPr lang="bn-IN" sz="2800" b="1" dirty="0" smtClean="0">
                    <a:solidFill>
                      <a:srgbClr val="00206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                                    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=</a:t>
                </a:r>
                <a:r>
                  <a:rPr lang="en-US" sz="2800" b="1" dirty="0" smtClean="0">
                    <a:solidFill>
                      <a:srgbClr val="002060"/>
                    </a:solidFill>
                    <a:ea typeface="Cambria Math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𝟒</m:t>
                    </m:r>
                  </m:oMath>
                </a14:m>
                <a:r>
                  <a:rPr lang="en-US" sz="2800" b="1" dirty="0" smtClean="0">
                    <a:solidFill>
                      <a:srgbClr val="00206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−</m:t>
                    </m:r>
                    <m:r>
                      <a:rPr lang="bn-IN" sz="28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𝟔</m:t>
                    </m:r>
                    <m:r>
                      <a:rPr lang="bn-IN" sz="28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+</m:t>
                    </m:r>
                    <m:r>
                      <a:rPr lang="bn-IN" sz="28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𝟐</m:t>
                    </m:r>
                    <m:r>
                      <a:rPr lang="bn-IN" sz="28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bn-IN" sz="28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𝟎</m:t>
                    </m:r>
                    <m:r>
                      <a:rPr lang="bn-IN" sz="28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</m:oMath>
                </a14:m>
                <a:r>
                  <a:rPr lang="en-US" sz="2800" b="1" dirty="0" smtClean="0">
                    <a:solidFill>
                      <a:srgbClr val="00206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ডানপক্ষ</a:t>
                </a:r>
              </a:p>
              <a:p>
                <a14:m>
                  <m:oMath xmlns:m="http://schemas.openxmlformats.org/officeDocument/2006/math">
                    <m:r>
                      <a:rPr lang="bn-IN" sz="28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             </m:t>
                    </m:r>
                    <m:r>
                      <a:rPr lang="en-US" sz="28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𝒙</m:t>
                    </m:r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𝟒</m:t>
                    </m:r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 হলে,বামপক্ষ=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sz="28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𝟏𝟔</m:t>
                        </m:r>
                      </m:e>
                    </m:rad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−</m:t>
                    </m:r>
                    <m:r>
                      <a:rPr lang="bn-IN" sz="28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bn-IN" sz="28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bn-IN" sz="28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𝟗</m:t>
                        </m:r>
                      </m:e>
                    </m:rad>
                    <m:r>
                      <a:rPr lang="bn-IN" sz="28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+</m:t>
                    </m:r>
                    <m:r>
                      <a:rPr lang="bn-IN" sz="28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𝟐</m:t>
                    </m:r>
                  </m:oMath>
                </a14:m>
                <a:endParaRPr lang="bn-IN" sz="2800" b="1" dirty="0">
                  <a:solidFill>
                    <a:srgbClr val="002060"/>
                  </a:solidFill>
                  <a:latin typeface="NikoshBAN" pitchFamily="2" charset="0"/>
                  <a:ea typeface="Cambria Math"/>
                  <a:cs typeface="NikoshBAN" pitchFamily="2" charset="0"/>
                </a:endParaRPr>
              </a:p>
              <a:p>
                <a:r>
                  <a:rPr lang="bn-IN" sz="2800" b="1" dirty="0" smtClean="0">
                    <a:solidFill>
                      <a:srgbClr val="00206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                                     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=</a:t>
                </a:r>
                <a:r>
                  <a:rPr lang="en-US" sz="2800" b="1" dirty="0" smtClean="0">
                    <a:solidFill>
                      <a:srgbClr val="002060"/>
                    </a:solidFill>
                    <a:ea typeface="Cambria Math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𝟒</m:t>
                    </m:r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−</m:t>
                    </m:r>
                    <m:r>
                      <a:rPr lang="bn-IN" sz="28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𝟔</m:t>
                    </m:r>
                    <m:r>
                      <a:rPr lang="bn-IN" sz="28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+</m:t>
                    </m:r>
                    <m:r>
                      <a:rPr lang="bn-IN" sz="28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𝟐</m:t>
                    </m:r>
                    <m:r>
                      <a:rPr lang="bn-IN" sz="28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bn-IN" sz="28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𝟎</m:t>
                    </m:r>
                    <m:r>
                      <a:rPr lang="bn-IN" sz="28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</m:oMath>
                </a14:m>
                <a:r>
                  <a:rPr lang="en-US" sz="2800" b="1" dirty="0" smtClean="0">
                    <a:solidFill>
                      <a:srgbClr val="00206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ডানপক্ষ</a:t>
                </a:r>
              </a:p>
              <a:p>
                <a:r>
                  <a:rPr lang="bn-IN" sz="2800" b="1" dirty="0" smtClean="0">
                    <a:solidFill>
                      <a:srgbClr val="00206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∴</m:t>
                    </m:r>
                  </m:oMath>
                </a14:m>
                <a:r>
                  <a:rPr lang="bn-IN" sz="2800" b="1" dirty="0" smtClean="0">
                    <a:solidFill>
                      <a:srgbClr val="00206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   </a:t>
                </a:r>
                <a:r>
                  <a:rPr lang="en-US" sz="2800" b="1" dirty="0" err="1" smtClean="0">
                    <a:solidFill>
                      <a:srgbClr val="00206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নির্ণেয়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rgbClr val="00206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সমাধান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𝒙</m:t>
                    </m:r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𝟒</m:t>
                    </m:r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 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,</a:t>
                </a:r>
                <a:r>
                  <a:rPr lang="en-US" sz="2800" b="1" dirty="0">
                    <a:solidFill>
                      <a:srgbClr val="002060"/>
                    </a:solidFill>
                    <a:ea typeface="Cambria Math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IN" sz="28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−</m:t>
                    </m:r>
                    <m:r>
                      <a:rPr lang="en-US" sz="28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𝟒</m:t>
                    </m:r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 </a:t>
                </a:r>
                <a:endParaRPr lang="bn-IN" sz="2800" b="1" dirty="0">
                  <a:solidFill>
                    <a:srgbClr val="002060"/>
                  </a:solidFill>
                  <a:latin typeface="NikoshBAN" pitchFamily="2" charset="0"/>
                  <a:ea typeface="Cambria Math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609600"/>
                <a:ext cx="8100679" cy="5065617"/>
              </a:xfrm>
              <a:prstGeom prst="rect">
                <a:avLst/>
              </a:prstGeom>
              <a:blipFill rotWithShape="1">
                <a:blip r:embed="rId2"/>
                <a:stretch>
                  <a:fillRect l="-1581" t="-361" r="-1732" b="-2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364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04" y="1529687"/>
            <a:ext cx="2609850" cy="1752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838450" y="528127"/>
            <a:ext cx="298350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6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Flowchart: Terminator 3"/>
              <p:cNvSpPr/>
              <p:nvPr/>
            </p:nvSpPr>
            <p:spPr>
              <a:xfrm>
                <a:off x="609104" y="3276600"/>
                <a:ext cx="7772896" cy="3124200"/>
              </a:xfrm>
              <a:prstGeom prst="flowChartTerminator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 algn="ctr">
                  <a:buFont typeface="Wingdings" pitchFamily="2" charset="2"/>
                  <a:buChar char="v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bn-IN" sz="2400" b="1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(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𝒌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𝟏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)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−</m:t>
                    </m:r>
                    <m:d>
                      <m:d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𝒌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e>
                    </m:d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𝒙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𝟒</m:t>
                    </m:r>
                  </m:oMath>
                </a14:m>
                <a:r>
                  <a:rPr lang="en-US" sz="2400" b="1" i="1" dirty="0">
                    <a:solidFill>
                      <a:srgbClr val="002060"/>
                    </a:solidFill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bn-IN" sz="2400" b="1" i="1" smtClean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𝟎</m:t>
                    </m:r>
                  </m:oMath>
                </a14:m>
                <a:r>
                  <a:rPr lang="en-US" sz="2400" b="1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একটি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b="1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দ্বিঘাত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b="1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সমীকরণ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।</a:t>
                </a:r>
                <a:endParaRPr lang="bn-IN" sz="24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en-US" sz="2000" b="1" dirty="0" smtClean="0">
                    <a:solidFill>
                      <a:srgbClr val="0000CC"/>
                    </a:solidFill>
                    <a:latin typeface="NikoshBAN" pitchFamily="2" charset="0"/>
                    <a:cs typeface="NikoshBAN" pitchFamily="2" charset="0"/>
                  </a:rPr>
                  <a:t>             </a:t>
                </a:r>
                <a:r>
                  <a:rPr lang="bn-IN" sz="2000" b="1" dirty="0" smtClean="0">
                    <a:solidFill>
                      <a:srgbClr val="0000CC"/>
                    </a:solidFill>
                    <a:latin typeface="NikoshBAN" pitchFamily="2" charset="0"/>
                    <a:cs typeface="NikoshBAN" pitchFamily="2" charset="0"/>
                  </a:rPr>
                  <a:t>(ক) সমীকরণটির নিশ্চায়ক কত?</a:t>
                </a:r>
                <a:r>
                  <a:rPr lang="bn-IN" sz="2000" b="1" dirty="0" smtClean="0">
                    <a:solidFill>
                      <a:srgbClr val="0000CC"/>
                    </a:solidFill>
                    <a:latin typeface="Calibri" pitchFamily="34" charset="0"/>
                    <a:cs typeface="NikoshBAN" pitchFamily="2" charset="0"/>
                  </a:rPr>
                  <a:t>                </a:t>
                </a:r>
                <a:r>
                  <a:rPr lang="en-US" sz="2000" b="1" dirty="0">
                    <a:solidFill>
                      <a:srgbClr val="0000CC"/>
                    </a:solidFill>
                    <a:latin typeface="Calibri" pitchFamily="34" charset="0"/>
                    <a:cs typeface="NikoshBAN" pitchFamily="2" charset="0"/>
                  </a:rPr>
                  <a:t>2</a:t>
                </a:r>
                <a:endParaRPr lang="bn-IN" sz="2000" b="1" dirty="0" smtClean="0">
                  <a:solidFill>
                    <a:srgbClr val="0000CC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bn-IN" sz="2000" b="1" dirty="0" smtClean="0">
                    <a:solidFill>
                      <a:schemeClr val="accent1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           (খ) </a:t>
                </a:r>
                <a:r>
                  <a:rPr lang="en-US" sz="2000" b="1" dirty="0" smtClean="0">
                    <a:solidFill>
                      <a:schemeClr val="accent1">
                        <a:lumMod val="7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k-</a:t>
                </a:r>
                <a:r>
                  <a:rPr lang="bn-IN" sz="2000" b="1" dirty="0" smtClean="0">
                    <a:solidFill>
                      <a:schemeClr val="accent1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এর মান কত হলে সমীকরণের মূলগুলো</a:t>
                </a:r>
              </a:p>
              <a:p>
                <a:pPr algn="ctr"/>
                <a:r>
                  <a:rPr lang="en-US" sz="2000" b="1" dirty="0" smtClean="0">
                    <a:solidFill>
                      <a:schemeClr val="accent1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                           </a:t>
                </a:r>
                <a:r>
                  <a:rPr lang="bn-IN" sz="2000" b="1" dirty="0" smtClean="0">
                    <a:solidFill>
                      <a:schemeClr val="accent1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বাস্তব ও সমান হবে।</a:t>
                </a:r>
                <a:r>
                  <a:rPr lang="en-US" sz="2000" b="1" dirty="0" smtClean="0">
                    <a:solidFill>
                      <a:schemeClr val="accent1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                </a:t>
                </a:r>
                <a:r>
                  <a:rPr lang="en-US" sz="2000" b="1" dirty="0" smtClean="0">
                    <a:solidFill>
                      <a:schemeClr val="accent1">
                        <a:lumMod val="7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4</a:t>
                </a:r>
                <a:endParaRPr lang="bn-IN" sz="2000" b="1" dirty="0" smtClean="0">
                  <a:solidFill>
                    <a:schemeClr val="accent1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bn-IN" sz="2000" b="1" dirty="0" smtClean="0">
                    <a:solidFill>
                      <a:srgbClr val="0000CC"/>
                    </a:solidFill>
                    <a:latin typeface="NikoshBAN" pitchFamily="2" charset="0"/>
                    <a:cs typeface="NikoshBAN" pitchFamily="2" charset="0"/>
                  </a:rPr>
                  <a:t>             (গ) খ-তে প্রাপ্ত মান দিয়ে সমীকরণ গঠন করে </a:t>
                </a:r>
              </a:p>
              <a:p>
                <a:pPr algn="ctr"/>
                <a:r>
                  <a:rPr lang="bn-IN" sz="2000" b="1" dirty="0" smtClean="0">
                    <a:solidFill>
                      <a:srgbClr val="0000CC"/>
                    </a:solidFill>
                    <a:latin typeface="NikoshBAN" pitchFamily="2" charset="0"/>
                    <a:cs typeface="NikoshBAN" pitchFamily="2" charset="0"/>
                  </a:rPr>
                  <a:t>                   সমাধান কর এবং মূলের প্রকৃতি ব্যাখ্যা কর।</a:t>
                </a:r>
                <a:r>
                  <a:rPr lang="en-US" sz="2000" b="1" dirty="0" smtClean="0">
                    <a:solidFill>
                      <a:srgbClr val="0000CC"/>
                    </a:solidFill>
                    <a:latin typeface="Calibri" pitchFamily="34" charset="0"/>
                    <a:cs typeface="Calibri" pitchFamily="34" charset="0"/>
                  </a:rPr>
                  <a:t>4</a:t>
                </a:r>
                <a:r>
                  <a:rPr lang="en-US" sz="2000" b="1" dirty="0" smtClean="0">
                    <a:solidFill>
                      <a:srgbClr val="0000CC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000" b="1" dirty="0">
                  <a:solidFill>
                    <a:srgbClr val="0000CC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4" name="Flowchart: Terminator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104" y="3276600"/>
                <a:ext cx="7772896" cy="3124200"/>
              </a:xfrm>
              <a:prstGeom prst="flowChartTerminator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762000"/>
            <a:ext cx="3428999" cy="26071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51" y="497949"/>
            <a:ext cx="1199345" cy="100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09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himes.wav"/>
          </p:stSnd>
        </p:sndAc>
      </p:transition>
    </mc:Choice>
    <mc:Fallback xmlns="">
      <p:transition spd="slow">
        <p:checker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685800" y="533400"/>
            <a:ext cx="8077200" cy="914400"/>
          </a:xfrm>
          <a:prstGeom prst="flowChartTerminato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32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খাতার</a:t>
            </a:r>
            <a:r>
              <a:rPr lang="en-US" sz="32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32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নাও</a:t>
            </a:r>
            <a:r>
              <a:rPr lang="en-US" sz="32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32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676400"/>
            <a:ext cx="25298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b="1" u="sng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(ক)সমাধানঃ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57200" y="2438400"/>
                <a:ext cx="7239000" cy="16665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002060"/>
                    </a:solidFill>
                    <a:cs typeface="NikoshBAN" pitchFamily="2" charset="0"/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bn-IN" sz="2000" b="1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(</m:t>
                        </m:r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𝒌</m:t>
                        </m:r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𝟏</m:t>
                        </m:r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)</m:t>
                        </m:r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𝒙</m:t>
                        </m:r>
                      </m:e>
                      <m:sup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−</m:t>
                    </m:r>
                    <m:d>
                      <m:dPr>
                        <m:ctrlP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𝒌</m:t>
                        </m:r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e>
                    </m:d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𝒙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𝟒</m:t>
                    </m:r>
                  </m:oMath>
                </a14:m>
                <a:r>
                  <a:rPr lang="en-US" sz="2000" b="1" i="1" dirty="0">
                    <a:solidFill>
                      <a:srgbClr val="002060"/>
                    </a:solidFill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𝟎</m:t>
                    </m:r>
                  </m:oMath>
                </a14:m>
                <a:endParaRPr lang="en-US" sz="2000" b="1" i="1" dirty="0" smtClean="0">
                  <a:solidFill>
                    <a:srgbClr val="002060"/>
                  </a:solidFill>
                  <a:latin typeface="Cambria Math"/>
                  <a:cs typeface="NikoshBAN" pitchFamily="2" charset="0"/>
                </a:endParaRPr>
              </a:p>
              <a:p>
                <a:r>
                  <a:rPr lang="en-US" sz="20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       </a:t>
                </a:r>
                <a:r>
                  <a:rPr lang="en-US" sz="2000" b="1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আমরা</a:t>
                </a:r>
                <a:r>
                  <a:rPr lang="en-US" sz="20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b="1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জানি</a:t>
                </a:r>
                <a:r>
                  <a:rPr lang="en-US" sz="20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2000" b="1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নিশ্চায়ক</a:t>
                </a:r>
                <a:r>
                  <a:rPr lang="en-US" sz="20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𝒃</m:t>
                        </m:r>
                      </m:e>
                      <m:sup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𝟒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𝒂𝒄</m:t>
                    </m:r>
                  </m:oMath>
                </a14:m>
                <a:endParaRPr lang="en-US" sz="20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∴ </m:t>
                    </m:r>
                  </m:oMath>
                </a14:m>
                <a:r>
                  <a:rPr lang="en-US" sz="2000" b="1" i="1" dirty="0" smtClean="0">
                    <a:solidFill>
                      <a:srgbClr val="00206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b="1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প্রদত্ত</a:t>
                </a:r>
                <a:r>
                  <a:rPr lang="en-US" sz="20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b="1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সমীকরণের</a:t>
                </a:r>
                <a:r>
                  <a:rPr lang="en-US" sz="20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2000" b="1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নিশ্চায়ক</a:t>
                </a:r>
                <a:r>
                  <a:rPr lang="en-US" sz="2000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{</m:t>
                        </m:r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𝒌</m:t>
                            </m:r>
                            <m:r>
                              <a:rPr lang="en-US" sz="2000" b="1" i="1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+</m:t>
                            </m:r>
                            <m:r>
                              <a:rPr lang="en-US" sz="2000" b="1" i="1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𝟐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}</m:t>
                        </m:r>
                      </m:e>
                      <m:sup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𝟒</m:t>
                    </m:r>
                    <m:d>
                      <m:dPr>
                        <m:ctrlP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𝒌</m:t>
                        </m:r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𝟏</m:t>
                        </m:r>
                      </m:e>
                    </m:d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𝟒</m:t>
                    </m:r>
                  </m:oMath>
                </a14:m>
                <a:endParaRPr lang="en-US" sz="20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                                                              =</m:t>
                    </m:r>
                  </m:oMath>
                </a14:m>
                <a:r>
                  <a:rPr lang="en-US" sz="20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0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𝒌</m:t>
                        </m:r>
                      </m:e>
                      <m:sup>
                        <m:r>
                          <a:rPr lang="en-US" sz="20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  <m:r>
                      <a:rPr lang="en-US" sz="20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+</m:t>
                    </m:r>
                    <m:r>
                      <a:rPr lang="en-US" sz="20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𝟒</m:t>
                    </m:r>
                    <m:r>
                      <a:rPr lang="en-US" sz="20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𝒌</m:t>
                    </m:r>
                    <m:r>
                      <a:rPr lang="en-US" sz="20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+</m:t>
                    </m:r>
                    <m:r>
                      <a:rPr lang="en-US" sz="20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𝟒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−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𝟏𝟔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𝒌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+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𝟏𝟔</m:t>
                    </m:r>
                  </m:oMath>
                </a14:m>
                <a:endParaRPr lang="en-US" sz="20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000" b="1" dirty="0" smtClean="0">
                    <a:solidFill>
                      <a:srgbClr val="002060"/>
                    </a:solidFill>
                    <a:ea typeface="Cambria Math"/>
                    <a:cs typeface="NikoshBAN" pitchFamily="2" charset="0"/>
                  </a:rPr>
                  <a:t>                                        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</m:oMath>
                </a14:m>
                <a:r>
                  <a:rPr lang="en-US" sz="2000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000" b="1" i="1" dirty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𝒌</m:t>
                        </m:r>
                      </m:e>
                      <m:sup>
                        <m:r>
                          <a:rPr lang="en-US" sz="2000" b="1" i="1" dirty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  <m:r>
                      <a:rPr lang="en-US" sz="2000" b="1" i="1" dirty="0" smtClean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sz="2000" b="1" i="1" dirty="0" smtClean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𝟏𝟐</m:t>
                    </m:r>
                    <m:r>
                      <a:rPr lang="en-US" sz="20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𝒌</m:t>
                    </m:r>
                    <m:r>
                      <a:rPr lang="en-US" sz="20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+</m:t>
                    </m:r>
                    <m:r>
                      <a:rPr lang="en-US" sz="20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𝟐𝟎</m:t>
                    </m:r>
                  </m:oMath>
                </a14:m>
                <a:endParaRPr lang="en-US" sz="20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438400"/>
                <a:ext cx="7239000" cy="1666546"/>
              </a:xfrm>
              <a:prstGeom prst="rect">
                <a:avLst/>
              </a:prstGeom>
              <a:blipFill rotWithShape="1">
                <a:blip r:embed="rId2"/>
                <a:stretch>
                  <a:fillRect l="-842" t="-1465" b="-5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51" y="497949"/>
            <a:ext cx="1199345" cy="100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8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457200"/>
            <a:ext cx="32431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400" b="1" u="sng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bn-IN" sz="4000" b="1" u="sng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সমাধানঃ</a:t>
            </a:r>
            <a:endParaRPr lang="en-US" sz="4400" b="1" u="sng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08000" y="1371600"/>
                <a:ext cx="8229600" cy="49905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2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ক থেকে প্রাপ্ত নিশ্চায়ক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</m:oMath>
                </a14:m>
                <a:r>
                  <a:rPr lang="en-US" sz="3200" b="1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b="1" i="1" dirty="0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𝒌</m:t>
                        </m:r>
                      </m:e>
                      <m:sup>
                        <m:r>
                          <a:rPr lang="en-US" sz="3200" b="1" i="1" dirty="0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  <m:r>
                      <a:rPr lang="en-US" sz="3200" b="1" i="1" dirty="0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sz="3200" b="1" i="1" dirty="0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𝟏𝟐</m:t>
                    </m:r>
                    <m:r>
                      <a:rPr lang="en-US" sz="32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𝒌</m:t>
                    </m:r>
                    <m:r>
                      <a:rPr lang="en-US" sz="32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+</m:t>
                    </m:r>
                    <m:r>
                      <a:rPr lang="en-US" sz="32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𝟐𝟎</m:t>
                    </m:r>
                  </m:oMath>
                </a14:m>
                <a:endParaRPr lang="en-US" sz="32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200" b="1" dirty="0" err="1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আমরা</a:t>
                </a:r>
                <a:r>
                  <a:rPr lang="en-US" sz="32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জানি,দ্বিঘাত</a:t>
                </a:r>
                <a:r>
                  <a:rPr lang="en-US" sz="32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সমীকরণের</a:t>
                </a:r>
                <a:r>
                  <a:rPr lang="en-US" sz="32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মূলদ্বয়</a:t>
                </a:r>
                <a:r>
                  <a:rPr lang="en-US" sz="32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বাস্তব</a:t>
                </a:r>
                <a:r>
                  <a:rPr lang="en-US" sz="32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ও </a:t>
                </a:r>
                <a:r>
                  <a:rPr lang="en-US" sz="3200" b="1" dirty="0" err="1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সমান</a:t>
                </a:r>
                <a:r>
                  <a:rPr lang="en-US" sz="32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হবে</a:t>
                </a:r>
                <a:r>
                  <a:rPr lang="en-US" sz="32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যদি</a:t>
                </a:r>
                <a:r>
                  <a:rPr lang="en-US" sz="32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নিশ্চায়ক</a:t>
                </a:r>
                <a:r>
                  <a:rPr lang="en-US" sz="32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=০ </a:t>
                </a:r>
                <a:r>
                  <a:rPr lang="en-US" sz="3200" b="1" dirty="0" err="1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হয়</a:t>
                </a:r>
                <a:r>
                  <a:rPr lang="en-US" sz="32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।</a:t>
                </a:r>
              </a:p>
              <a:p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∴</m:t>
                    </m:r>
                  </m:oMath>
                </a14:m>
                <a:r>
                  <a:rPr lang="bn-IN" sz="32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b="1" i="1" dirty="0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𝒌</m:t>
                        </m:r>
                      </m:e>
                      <m:sup>
                        <m:r>
                          <a:rPr lang="en-US" sz="3200" b="1" i="1" dirty="0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  <m:r>
                      <a:rPr lang="en-US" sz="3200" b="1" i="1" dirty="0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sz="3200" b="1" i="1" dirty="0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𝟏𝟐</m:t>
                    </m:r>
                    <m:r>
                      <a:rPr lang="en-US" sz="32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𝒌</m:t>
                    </m:r>
                    <m:r>
                      <a:rPr lang="en-US" sz="32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+</m:t>
                    </m:r>
                    <m:r>
                      <a:rPr lang="en-US" sz="32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𝟐𝟎</m:t>
                    </m:r>
                    <m:r>
                      <a:rPr lang="bn-IN" sz="3200" b="1" i="0" dirty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bn-IN" sz="3200" b="1" i="0" dirty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০</m:t>
                    </m:r>
                  </m:oMath>
                </a14:m>
                <a:r>
                  <a:rPr lang="bn-IN" sz="32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32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∴</m:t>
                    </m:r>
                  </m:oMath>
                </a14:m>
                <a:r>
                  <a:rPr lang="bn-IN" sz="3200" b="1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36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𝒌</m:t>
                    </m:r>
                    <m:r>
                      <a:rPr lang="en-US" sz="36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=</m:t>
                    </m:r>
                    <m:f>
                      <m:fPr>
                        <m:ctrlPr>
                          <a:rPr lang="en-US" sz="36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IN" sz="3600" b="1" i="1" dirty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𝟏𝟐</m:t>
                        </m:r>
                        <m:r>
                          <a:rPr lang="bn-IN" sz="3600" b="1" i="1" dirty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bn-IN" sz="36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NikoshBAN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b="1" i="1" dirty="0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𝟏𝟒𝟒</m:t>
                            </m:r>
                            <m:r>
                              <a:rPr lang="en-US" sz="3600" b="1" i="1" dirty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−</m:t>
                            </m:r>
                            <m:r>
                              <a:rPr lang="en-US" sz="3600" b="1" i="1" dirty="0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𝟖𝟎</m:t>
                            </m:r>
                          </m:e>
                        </m:rad>
                      </m:num>
                      <m:den>
                        <m:r>
                          <a:rPr lang="en-US" sz="3600" b="1" i="1" dirty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32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bn-IN" sz="3200" b="1" i="1" dirty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𝟏𝟐</m:t>
                          </m:r>
                          <m:r>
                            <a:rPr lang="bn-IN" sz="3200" b="1" i="1" dirty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bn-IN" sz="32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NikoshBAN" pitchFamily="2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b="1" i="1" dirty="0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  <a:cs typeface="NikoshBAN" pitchFamily="2" charset="0"/>
                                </a:rPr>
                                <m:t>𝟔</m:t>
                              </m:r>
                              <m:r>
                                <a:rPr lang="en-US" sz="3200" b="1" i="1" dirty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  <a:cs typeface="NikoshBAN" pitchFamily="2" charset="0"/>
                                </a:rPr>
                                <m:t>𝟒</m:t>
                              </m:r>
                            </m:e>
                          </m:rad>
                        </m:num>
                        <m:den>
                          <m:r>
                            <a:rPr lang="en-US" sz="3200" b="1" i="1" dirty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𝟐</m:t>
                          </m:r>
                        </m:den>
                      </m:f>
                      <m:r>
                        <a:rPr lang="en-US" sz="3200" b="1" i="1" dirty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bn-IN" sz="3200" b="1" i="1" dirty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𝟏𝟐</m:t>
                          </m:r>
                          <m:r>
                            <a:rPr lang="bn-IN" sz="3200" b="1" i="1" dirty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±</m:t>
                          </m:r>
                          <m:r>
                            <a:rPr lang="en-US" sz="3200" b="1" i="1" dirty="0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𝟖</m:t>
                          </m:r>
                        </m:num>
                        <m:den>
                          <m:r>
                            <a:rPr lang="en-US" sz="3200" b="1" i="1" dirty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𝟐</m:t>
                          </m:r>
                        </m:den>
                      </m:f>
                      <m:r>
                        <a:rPr lang="en-US" sz="3200" b="1" i="1" dirty="0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=</m:t>
                      </m:r>
                      <m:r>
                        <a:rPr lang="en-US" sz="3200" b="1" i="1" dirty="0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𝟐</m:t>
                      </m:r>
                      <m:r>
                        <a:rPr lang="en-US" sz="3200" b="1" i="1" dirty="0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,</m:t>
                      </m:r>
                      <m:r>
                        <a:rPr lang="en-US" sz="3200" b="1" i="1" dirty="0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𝟏𝟎</m:t>
                      </m:r>
                    </m:oMath>
                  </m:oMathPara>
                </a14:m>
                <a:endParaRPr lang="en-US" sz="3200" b="1" dirty="0" smtClean="0">
                  <a:solidFill>
                    <a:schemeClr val="bg1"/>
                  </a:solidFill>
                  <a:latin typeface="NikoshBAN" pitchFamily="2" charset="0"/>
                  <a:ea typeface="Cambria Math"/>
                  <a:cs typeface="NikoshBAN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∴</m:t>
                    </m:r>
                  </m:oMath>
                </a14:m>
                <a:r>
                  <a:rPr lang="bn-IN" sz="3200" b="1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32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𝒌</m:t>
                    </m:r>
                    <m:r>
                      <a:rPr lang="en-US" sz="3200" b="1" i="1" dirty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en-US" sz="3200" b="1" i="1" dirty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এর</m:t>
                    </m:r>
                    <m:r>
                      <a:rPr lang="en-US" sz="3200" b="1" i="1" dirty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en-US" sz="3200" b="1" i="1" dirty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মান</m:t>
                    </m:r>
                    <m:r>
                      <a:rPr lang="en-US" sz="3200" b="1" i="1" dirty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en-US" sz="3200" b="1" i="1" dirty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𝟐</m:t>
                    </m:r>
                    <m:r>
                      <a:rPr lang="en-US" sz="3200" b="1" i="1" dirty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en-US" sz="3200" b="1" i="1" dirty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ও</m:t>
                    </m:r>
                    <m:r>
                      <a:rPr lang="en-US" sz="3200" b="1" i="1" dirty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𝟏𝟎</m:t>
                    </m:r>
                    <m:r>
                      <a:rPr lang="en-US" sz="3200" b="1" i="1" dirty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en-US" sz="3200" b="1" i="1" dirty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হলে</m:t>
                    </m:r>
                    <m:r>
                      <a:rPr lang="en-US" sz="3200" b="1" i="1" dirty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en-US" sz="3200" b="1" i="1" dirty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মূলদ্বয়</m:t>
                    </m:r>
                    <m:r>
                      <a:rPr lang="en-US" sz="3200" b="1" i="1" dirty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en-US" sz="3200" b="1" i="1" dirty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বাস্তব</m:t>
                    </m:r>
                    <m:r>
                      <a:rPr lang="en-US" sz="3200" b="1" i="1" dirty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en-US" sz="3200" b="1" i="1" dirty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ও</m:t>
                    </m:r>
                    <m:r>
                      <a:rPr lang="en-US" sz="3200" b="1" i="1" dirty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en-US" sz="3200" b="1" i="1" dirty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সমান</m:t>
                    </m:r>
                    <m:r>
                      <a:rPr lang="en-US" sz="3200" b="1" i="1" dirty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en-US" sz="3200" b="1" i="1" dirty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হবে।</m:t>
                    </m:r>
                  </m:oMath>
                </a14:m>
                <a:endParaRPr lang="en-US" sz="32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000" y="1371600"/>
                <a:ext cx="8229600" cy="4990533"/>
              </a:xfrm>
              <a:prstGeom prst="rect">
                <a:avLst/>
              </a:prstGeom>
              <a:blipFill rotWithShape="1">
                <a:blip r:embed="rId2"/>
                <a:stretch>
                  <a:fillRect l="-1852" t="-1465" r="-6148" b="-2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444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199" y="827817"/>
            <a:ext cx="1276350" cy="9429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125" y="1047836"/>
            <a:ext cx="1276350" cy="942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125" y="1273575"/>
            <a:ext cx="1276350" cy="942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012" y="1413301"/>
            <a:ext cx="1276350" cy="942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236" y="1601473"/>
            <a:ext cx="1276350" cy="942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273" y="1816636"/>
            <a:ext cx="1276350" cy="9429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051" y="973958"/>
            <a:ext cx="1276350" cy="9429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847" y="1998785"/>
            <a:ext cx="1276350" cy="9429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486" y="1162999"/>
            <a:ext cx="1276350" cy="9429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202" y="1377784"/>
            <a:ext cx="1276350" cy="9429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202" y="1584075"/>
            <a:ext cx="1276350" cy="9429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122" y="951275"/>
            <a:ext cx="1276350" cy="9429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400" y="1155688"/>
            <a:ext cx="1276350" cy="9429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760" y="1337135"/>
            <a:ext cx="1276350" cy="9429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196" y="1689450"/>
            <a:ext cx="1276350" cy="9429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896" y="1001841"/>
            <a:ext cx="1276350" cy="9429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177" y="1072082"/>
            <a:ext cx="1276350" cy="9429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856" y="1155688"/>
            <a:ext cx="1276350" cy="94297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932" y="1258832"/>
            <a:ext cx="1276350" cy="9429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698" y="1422762"/>
            <a:ext cx="1276350" cy="9429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499" y="1557929"/>
            <a:ext cx="1276350" cy="94297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294" y="1714369"/>
            <a:ext cx="1276350" cy="9429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516" y="1850168"/>
            <a:ext cx="1276350" cy="9429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360" y="2041483"/>
            <a:ext cx="1276350" cy="9429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081" y="2208647"/>
            <a:ext cx="1276350" cy="94297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495" y="2324446"/>
            <a:ext cx="1276350" cy="94297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733" y="2353905"/>
            <a:ext cx="1276350" cy="94297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620" y="2395745"/>
            <a:ext cx="1276350" cy="94297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629" y="1117115"/>
            <a:ext cx="1276350" cy="94297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827" y="1462021"/>
            <a:ext cx="1276350" cy="94297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248" y="1273555"/>
            <a:ext cx="1276350" cy="94297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041" y="1407136"/>
            <a:ext cx="1276350" cy="101832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639" y="1584274"/>
            <a:ext cx="1276350" cy="94297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129" y="2421399"/>
            <a:ext cx="1276350" cy="94297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661" y="1706294"/>
            <a:ext cx="1276350" cy="94297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740" y="2047863"/>
            <a:ext cx="1276350" cy="94297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584" y="1541747"/>
            <a:ext cx="1276350" cy="94297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942" y="1720533"/>
            <a:ext cx="1276350" cy="94297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526" y="1790613"/>
            <a:ext cx="1276350" cy="94297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474" y="1919238"/>
            <a:ext cx="1276350" cy="94297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847" y="2390666"/>
            <a:ext cx="1276350" cy="94297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816" y="2126263"/>
            <a:ext cx="1276350" cy="94297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396" y="1804442"/>
            <a:ext cx="1276350" cy="942975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031" y="1914379"/>
            <a:ext cx="1276350" cy="942975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355" y="2407449"/>
            <a:ext cx="1276350" cy="942975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052" y="2366156"/>
            <a:ext cx="1276350" cy="942975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337" y="1932871"/>
            <a:ext cx="1276350" cy="942975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46165">
            <a:off x="8078643" y="248812"/>
            <a:ext cx="217294" cy="776606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70978" flipV="1">
            <a:off x="6180056" y="501500"/>
            <a:ext cx="888493" cy="36169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655" y="2220778"/>
            <a:ext cx="1136935" cy="942975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038" y="2496002"/>
            <a:ext cx="1127324" cy="761995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203" y="2725546"/>
            <a:ext cx="1081271" cy="68310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088" y="2788797"/>
            <a:ext cx="787604" cy="942975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867" y="2353905"/>
            <a:ext cx="1276350" cy="942975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979" y="2092534"/>
            <a:ext cx="1276350" cy="942975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116" y="2314040"/>
            <a:ext cx="1276350" cy="942975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946" y="2275291"/>
            <a:ext cx="1276350" cy="942975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210" y="2287176"/>
            <a:ext cx="1276350" cy="942975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401" y="2261851"/>
            <a:ext cx="1276350" cy="942975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728" y="2260643"/>
            <a:ext cx="1276350" cy="942975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935" y="2170684"/>
            <a:ext cx="1276350" cy="942975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502" y="722845"/>
            <a:ext cx="951338" cy="947348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926" y="859365"/>
            <a:ext cx="1113774" cy="942975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920" y="984835"/>
            <a:ext cx="1113774" cy="954880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205" y="1143033"/>
            <a:ext cx="1113774" cy="942975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767" y="1250949"/>
            <a:ext cx="1113774" cy="942975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845" y="1398679"/>
            <a:ext cx="1113774" cy="942975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669" y="1541746"/>
            <a:ext cx="1113774" cy="942975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983" y="1751889"/>
            <a:ext cx="1045339" cy="942975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262" y="1980561"/>
            <a:ext cx="1042977" cy="942975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946" y="2150608"/>
            <a:ext cx="1034584" cy="942975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114" y="2447433"/>
            <a:ext cx="851834" cy="641376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778" y="2590500"/>
            <a:ext cx="659966" cy="526001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581" y="2744951"/>
            <a:ext cx="659966" cy="421394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620" y="2799983"/>
            <a:ext cx="750160" cy="471488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2931">
            <a:off x="2316882" y="760701"/>
            <a:ext cx="1113774" cy="942975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6672">
            <a:off x="2159322" y="830662"/>
            <a:ext cx="1113774" cy="942975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8186">
            <a:off x="2054807" y="890557"/>
            <a:ext cx="1113774" cy="942975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8195">
            <a:off x="1956529" y="908121"/>
            <a:ext cx="1113774" cy="942975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7396">
            <a:off x="1838359" y="950948"/>
            <a:ext cx="1113774" cy="942975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99063">
            <a:off x="1724278" y="942954"/>
            <a:ext cx="1113774" cy="942975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8542">
            <a:off x="1579906" y="990534"/>
            <a:ext cx="1113774" cy="942975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5326">
            <a:off x="1464844" y="1020068"/>
            <a:ext cx="1113774" cy="942975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27089">
            <a:off x="1416468" y="1084469"/>
            <a:ext cx="945677" cy="891611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5340">
            <a:off x="1329989" y="1221537"/>
            <a:ext cx="1022240" cy="632734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8467">
            <a:off x="1209588" y="1340782"/>
            <a:ext cx="1113774" cy="605048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6301">
            <a:off x="1065842" y="1314279"/>
            <a:ext cx="1113774" cy="800178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6201">
            <a:off x="1003055" y="1432160"/>
            <a:ext cx="1113774" cy="659875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6201">
            <a:off x="885302" y="1423073"/>
            <a:ext cx="1113774" cy="818669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6201">
            <a:off x="807522" y="1575331"/>
            <a:ext cx="1113774" cy="700962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6201">
            <a:off x="767320" y="1624866"/>
            <a:ext cx="1113774" cy="942975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6201">
            <a:off x="749195" y="1751551"/>
            <a:ext cx="1113774" cy="884715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6201">
            <a:off x="860320" y="1909489"/>
            <a:ext cx="1113774" cy="689150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6201">
            <a:off x="910616" y="2050232"/>
            <a:ext cx="1113774" cy="557858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6201">
            <a:off x="990902" y="2015749"/>
            <a:ext cx="1113774" cy="832135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6201">
            <a:off x="1126357" y="2116905"/>
            <a:ext cx="1113774" cy="732412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6201">
            <a:off x="1258592" y="2123778"/>
            <a:ext cx="1113774" cy="732412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6201">
            <a:off x="1251364" y="2216963"/>
            <a:ext cx="1113774" cy="706028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6201">
            <a:off x="1352892" y="2136110"/>
            <a:ext cx="1113774" cy="791067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6201">
            <a:off x="1497177" y="2215379"/>
            <a:ext cx="1113774" cy="728194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6201">
            <a:off x="1623636" y="2317157"/>
            <a:ext cx="1113774" cy="663435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6201">
            <a:off x="1764638" y="2450044"/>
            <a:ext cx="1113774" cy="609821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6201">
            <a:off x="1846440" y="2606271"/>
            <a:ext cx="1113774" cy="616101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8141">
            <a:off x="1831726" y="2669626"/>
            <a:ext cx="1113774" cy="664082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63348">
            <a:off x="1763569" y="2777560"/>
            <a:ext cx="1113774" cy="611568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25247">
            <a:off x="1651491" y="2754022"/>
            <a:ext cx="1113774" cy="743061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3627">
            <a:off x="1578460" y="2828713"/>
            <a:ext cx="1113774" cy="612903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44137">
            <a:off x="1442280" y="2703895"/>
            <a:ext cx="1113774" cy="825056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89021">
            <a:off x="1340607" y="2900143"/>
            <a:ext cx="1113774" cy="491802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15785">
            <a:off x="1278242" y="2851456"/>
            <a:ext cx="1113774" cy="654917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17819">
            <a:off x="1175638" y="2824599"/>
            <a:ext cx="1113774" cy="630265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09364">
            <a:off x="1080204" y="2889485"/>
            <a:ext cx="1113774" cy="550467"/>
          </a:xfrm>
          <a:prstGeom prst="rect">
            <a:avLst/>
          </a:prstGeom>
        </p:spPr>
      </p:pic>
      <p:pic>
        <p:nvPicPr>
          <p:cNvPr id="114" name="Picture 1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02673">
            <a:off x="992891" y="2741898"/>
            <a:ext cx="1113774" cy="743117"/>
          </a:xfrm>
          <a:prstGeom prst="rect">
            <a:avLst/>
          </a:prstGeom>
        </p:spPr>
      </p:pic>
      <p:pic>
        <p:nvPicPr>
          <p:cNvPr id="115" name="Picture 1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29931">
            <a:off x="883282" y="2629369"/>
            <a:ext cx="1113774" cy="942975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15544">
            <a:off x="822368" y="2707751"/>
            <a:ext cx="1113774" cy="627733"/>
          </a:xfrm>
          <a:prstGeom prst="rect">
            <a:avLst/>
          </a:prstGeom>
        </p:spPr>
      </p:pic>
      <p:pic>
        <p:nvPicPr>
          <p:cNvPr id="117" name="Picture 1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81164">
            <a:off x="736654" y="2564020"/>
            <a:ext cx="1113774" cy="797215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33870">
            <a:off x="702497" y="2566057"/>
            <a:ext cx="1058276" cy="942975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89253">
            <a:off x="493590" y="2762796"/>
            <a:ext cx="1076447" cy="570722"/>
          </a:xfrm>
          <a:prstGeom prst="rect">
            <a:avLst/>
          </a:prstGeom>
        </p:spPr>
      </p:pic>
      <p:pic>
        <p:nvPicPr>
          <p:cNvPr id="120" name="Picture 1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02986">
            <a:off x="669762" y="2576081"/>
            <a:ext cx="882643" cy="942975"/>
          </a:xfrm>
          <a:prstGeom prst="rect">
            <a:avLst/>
          </a:prstGeom>
        </p:spPr>
      </p:pic>
      <p:pic>
        <p:nvPicPr>
          <p:cNvPr id="121" name="Picture 1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28476">
            <a:off x="383792" y="2820642"/>
            <a:ext cx="1113774" cy="563468"/>
          </a:xfrm>
          <a:prstGeom prst="rect">
            <a:avLst/>
          </a:prstGeom>
        </p:spPr>
      </p:pic>
      <p:pic>
        <p:nvPicPr>
          <p:cNvPr id="122" name="Picture 1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93178">
            <a:off x="276921" y="2865964"/>
            <a:ext cx="1113774" cy="563468"/>
          </a:xfrm>
          <a:prstGeom prst="rect">
            <a:avLst/>
          </a:prstGeom>
        </p:spPr>
      </p:pic>
      <p:pic>
        <p:nvPicPr>
          <p:cNvPr id="123" name="Picture 1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47022">
            <a:off x="242327" y="2891112"/>
            <a:ext cx="1113774" cy="563468"/>
          </a:xfrm>
          <a:prstGeom prst="rect">
            <a:avLst/>
          </a:prstGeom>
        </p:spPr>
      </p:pic>
      <p:pic>
        <p:nvPicPr>
          <p:cNvPr id="124" name="Picture 1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31546">
            <a:off x="113238" y="2914342"/>
            <a:ext cx="1113774" cy="563468"/>
          </a:xfrm>
          <a:prstGeom prst="rect">
            <a:avLst/>
          </a:prstGeom>
        </p:spPr>
      </p:pic>
      <p:pic>
        <p:nvPicPr>
          <p:cNvPr id="125" name="Picture 1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47022">
            <a:off x="235163" y="3152228"/>
            <a:ext cx="1113774" cy="563468"/>
          </a:xfrm>
          <a:prstGeom prst="rect">
            <a:avLst/>
          </a:prstGeom>
        </p:spPr>
      </p:pic>
      <p:pic>
        <p:nvPicPr>
          <p:cNvPr id="126" name="Picture 1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47022">
            <a:off x="232694" y="3413942"/>
            <a:ext cx="1113774" cy="563468"/>
          </a:xfrm>
          <a:prstGeom prst="rect">
            <a:avLst/>
          </a:prstGeom>
        </p:spPr>
      </p:pic>
      <p:pic>
        <p:nvPicPr>
          <p:cNvPr id="127" name="Picture 1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47022">
            <a:off x="370773" y="3557850"/>
            <a:ext cx="1113774" cy="563468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47022">
            <a:off x="530369" y="3712765"/>
            <a:ext cx="1113774" cy="563468"/>
          </a:xfrm>
          <a:prstGeom prst="rect">
            <a:avLst/>
          </a:prstGeom>
        </p:spPr>
      </p:pic>
      <p:pic>
        <p:nvPicPr>
          <p:cNvPr id="129" name="Picture 1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47022">
            <a:off x="537582" y="3895724"/>
            <a:ext cx="1113774" cy="563468"/>
          </a:xfrm>
          <a:prstGeom prst="rect">
            <a:avLst/>
          </a:prstGeom>
        </p:spPr>
      </p:pic>
      <p:pic>
        <p:nvPicPr>
          <p:cNvPr id="130" name="Picture 1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47022">
            <a:off x="589884" y="4110460"/>
            <a:ext cx="1113774" cy="563468"/>
          </a:xfrm>
          <a:prstGeom prst="rect">
            <a:avLst/>
          </a:prstGeom>
        </p:spPr>
      </p:pic>
      <p:pic>
        <p:nvPicPr>
          <p:cNvPr id="131" name="Picture 1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47022">
            <a:off x="576915" y="4278640"/>
            <a:ext cx="1113774" cy="563468"/>
          </a:xfrm>
          <a:prstGeom prst="rect">
            <a:avLst/>
          </a:prstGeom>
        </p:spPr>
      </p:pic>
      <p:pic>
        <p:nvPicPr>
          <p:cNvPr id="132" name="Picture 1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47022">
            <a:off x="537581" y="4499209"/>
            <a:ext cx="1113774" cy="563468"/>
          </a:xfrm>
          <a:prstGeom prst="rect">
            <a:avLst/>
          </a:prstGeom>
        </p:spPr>
      </p:pic>
      <p:pic>
        <p:nvPicPr>
          <p:cNvPr id="133" name="Picture 1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47022">
            <a:off x="485279" y="4716987"/>
            <a:ext cx="1113774" cy="563468"/>
          </a:xfrm>
          <a:prstGeom prst="rect">
            <a:avLst/>
          </a:prstGeom>
        </p:spPr>
      </p:pic>
      <p:pic>
        <p:nvPicPr>
          <p:cNvPr id="134" name="Picture 1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47022">
            <a:off x="421747" y="4825221"/>
            <a:ext cx="1113774" cy="563468"/>
          </a:xfrm>
          <a:prstGeom prst="rect">
            <a:avLst/>
          </a:prstGeom>
        </p:spPr>
      </p:pic>
      <p:pic>
        <p:nvPicPr>
          <p:cNvPr id="135" name="Picture 1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47022">
            <a:off x="343872" y="4960435"/>
            <a:ext cx="1113774" cy="563468"/>
          </a:xfrm>
          <a:prstGeom prst="rect">
            <a:avLst/>
          </a:prstGeom>
        </p:spPr>
      </p:pic>
      <p:pic>
        <p:nvPicPr>
          <p:cNvPr id="136" name="Picture 1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47022">
            <a:off x="288759" y="5111358"/>
            <a:ext cx="1058134" cy="563468"/>
          </a:xfrm>
          <a:prstGeom prst="rect">
            <a:avLst/>
          </a:prstGeom>
        </p:spPr>
      </p:pic>
      <p:pic>
        <p:nvPicPr>
          <p:cNvPr id="137" name="Picture 1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47022">
            <a:off x="220781" y="5192804"/>
            <a:ext cx="1009913" cy="563468"/>
          </a:xfrm>
          <a:prstGeom prst="rect">
            <a:avLst/>
          </a:prstGeom>
        </p:spPr>
      </p:pic>
      <p:pic>
        <p:nvPicPr>
          <p:cNvPr id="138" name="Picture 1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47022">
            <a:off x="123500" y="5337868"/>
            <a:ext cx="1047348" cy="563468"/>
          </a:xfrm>
          <a:prstGeom prst="rect">
            <a:avLst/>
          </a:prstGeom>
        </p:spPr>
      </p:pic>
      <p:pic>
        <p:nvPicPr>
          <p:cNvPr id="139" name="Picture 1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47022">
            <a:off x="139826" y="5475994"/>
            <a:ext cx="948509" cy="563468"/>
          </a:xfrm>
          <a:prstGeom prst="rect">
            <a:avLst/>
          </a:prstGeom>
        </p:spPr>
      </p:pic>
      <p:pic>
        <p:nvPicPr>
          <p:cNvPr id="140" name="Picture 1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91880">
            <a:off x="3060658" y="577270"/>
            <a:ext cx="1234414" cy="228006"/>
          </a:xfrm>
          <a:prstGeom prst="rect">
            <a:avLst/>
          </a:prstGeom>
        </p:spPr>
      </p:pic>
      <p:sp>
        <p:nvSpPr>
          <p:cNvPr id="141" name="Oval 140"/>
          <p:cNvSpPr/>
          <p:nvPr/>
        </p:nvSpPr>
        <p:spPr>
          <a:xfrm>
            <a:off x="1319102" y="3569963"/>
            <a:ext cx="315081" cy="3355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2" name="Picture 1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506">
            <a:off x="1120533" y="3526788"/>
            <a:ext cx="597870" cy="362095"/>
          </a:xfrm>
          <a:prstGeom prst="rect">
            <a:avLst/>
          </a:prstGeom>
        </p:spPr>
      </p:pic>
      <p:pic>
        <p:nvPicPr>
          <p:cNvPr id="143" name="Picture 1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66550">
            <a:off x="2366764" y="379463"/>
            <a:ext cx="528137" cy="496438"/>
          </a:xfrm>
          <a:prstGeom prst="rect">
            <a:avLst/>
          </a:prstGeom>
        </p:spPr>
      </p:pic>
      <p:pic>
        <p:nvPicPr>
          <p:cNvPr id="144" name="Picture 1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563" flipV="1">
            <a:off x="744588" y="708733"/>
            <a:ext cx="1034747" cy="148664"/>
          </a:xfrm>
          <a:prstGeom prst="rect">
            <a:avLst/>
          </a:prstGeom>
        </p:spPr>
      </p:pic>
      <p:pic>
        <p:nvPicPr>
          <p:cNvPr id="145" name="Picture 1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871054">
            <a:off x="355874" y="716168"/>
            <a:ext cx="786543" cy="476363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599" y="980217"/>
            <a:ext cx="1276350" cy="942975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525" y="1200236"/>
            <a:ext cx="1276350" cy="942975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525" y="1425975"/>
            <a:ext cx="1276350" cy="942975"/>
          </a:xfrm>
          <a:prstGeom prst="rect">
            <a:avLst/>
          </a:prstGeom>
        </p:spPr>
      </p:pic>
      <p:pic>
        <p:nvPicPr>
          <p:cNvPr id="149" name="Picture 14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412" y="1565701"/>
            <a:ext cx="1276350" cy="942975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636" y="1753873"/>
            <a:ext cx="1276350" cy="942975"/>
          </a:xfrm>
          <a:prstGeom prst="rect">
            <a:avLst/>
          </a:prstGeom>
        </p:spPr>
      </p:pic>
      <p:pic>
        <p:nvPicPr>
          <p:cNvPr id="151" name="Picture 15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673" y="1969036"/>
            <a:ext cx="1276350" cy="942975"/>
          </a:xfrm>
          <a:prstGeom prst="rect">
            <a:avLst/>
          </a:prstGeom>
        </p:spPr>
      </p:pic>
      <p:pic>
        <p:nvPicPr>
          <p:cNvPr id="152" name="Picture 15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451" y="1126358"/>
            <a:ext cx="1276350" cy="942975"/>
          </a:xfrm>
          <a:prstGeom prst="rect">
            <a:avLst/>
          </a:prstGeom>
        </p:spPr>
      </p:pic>
      <p:pic>
        <p:nvPicPr>
          <p:cNvPr id="153" name="Picture 15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247" y="2151185"/>
            <a:ext cx="1276350" cy="942975"/>
          </a:xfrm>
          <a:prstGeom prst="rect">
            <a:avLst/>
          </a:prstGeom>
        </p:spPr>
      </p:pic>
      <p:pic>
        <p:nvPicPr>
          <p:cNvPr id="154" name="Picture 15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886" y="1315399"/>
            <a:ext cx="1276350" cy="942975"/>
          </a:xfrm>
          <a:prstGeom prst="rect">
            <a:avLst/>
          </a:prstGeom>
        </p:spPr>
      </p:pic>
      <p:pic>
        <p:nvPicPr>
          <p:cNvPr id="155" name="Picture 15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602" y="1530184"/>
            <a:ext cx="1276350" cy="942975"/>
          </a:xfrm>
          <a:prstGeom prst="rect">
            <a:avLst/>
          </a:prstGeom>
        </p:spPr>
      </p:pic>
      <p:pic>
        <p:nvPicPr>
          <p:cNvPr id="156" name="Picture 15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602" y="1736475"/>
            <a:ext cx="1276350" cy="942975"/>
          </a:xfrm>
          <a:prstGeom prst="rect">
            <a:avLst/>
          </a:prstGeom>
        </p:spPr>
      </p:pic>
      <p:pic>
        <p:nvPicPr>
          <p:cNvPr id="157" name="Picture 15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522" y="1103675"/>
            <a:ext cx="1276350" cy="942975"/>
          </a:xfrm>
          <a:prstGeom prst="rect">
            <a:avLst/>
          </a:prstGeom>
        </p:spPr>
      </p:pic>
      <p:pic>
        <p:nvPicPr>
          <p:cNvPr id="158" name="Picture 15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800" y="1308088"/>
            <a:ext cx="1276350" cy="942975"/>
          </a:xfrm>
          <a:prstGeom prst="rect">
            <a:avLst/>
          </a:prstGeom>
        </p:spPr>
      </p:pic>
      <p:pic>
        <p:nvPicPr>
          <p:cNvPr id="159" name="Picture 15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160" y="1489535"/>
            <a:ext cx="1276350" cy="942975"/>
          </a:xfrm>
          <a:prstGeom prst="rect">
            <a:avLst/>
          </a:prstGeom>
        </p:spPr>
      </p:pic>
      <p:pic>
        <p:nvPicPr>
          <p:cNvPr id="160" name="Picture 15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596" y="1841850"/>
            <a:ext cx="1276350" cy="942975"/>
          </a:xfrm>
          <a:prstGeom prst="rect">
            <a:avLst/>
          </a:prstGeom>
        </p:spPr>
      </p:pic>
      <p:pic>
        <p:nvPicPr>
          <p:cNvPr id="161" name="Picture 16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296" y="1154241"/>
            <a:ext cx="1276350" cy="942975"/>
          </a:xfrm>
          <a:prstGeom prst="rect">
            <a:avLst/>
          </a:prstGeom>
        </p:spPr>
      </p:pic>
      <p:pic>
        <p:nvPicPr>
          <p:cNvPr id="162" name="Picture 16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577" y="1224482"/>
            <a:ext cx="1276350" cy="942975"/>
          </a:xfrm>
          <a:prstGeom prst="rect">
            <a:avLst/>
          </a:prstGeom>
        </p:spPr>
      </p:pic>
      <p:pic>
        <p:nvPicPr>
          <p:cNvPr id="163" name="Picture 16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256" y="1308088"/>
            <a:ext cx="1276350" cy="942975"/>
          </a:xfrm>
          <a:prstGeom prst="rect">
            <a:avLst/>
          </a:prstGeom>
        </p:spPr>
      </p:pic>
      <p:pic>
        <p:nvPicPr>
          <p:cNvPr id="164" name="Picture 16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332" y="1411232"/>
            <a:ext cx="1276350" cy="942975"/>
          </a:xfrm>
          <a:prstGeom prst="rect">
            <a:avLst/>
          </a:prstGeom>
        </p:spPr>
      </p:pic>
      <p:pic>
        <p:nvPicPr>
          <p:cNvPr id="165" name="Picture 16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098" y="1575162"/>
            <a:ext cx="1276350" cy="942975"/>
          </a:xfrm>
          <a:prstGeom prst="rect">
            <a:avLst/>
          </a:prstGeom>
        </p:spPr>
      </p:pic>
      <p:pic>
        <p:nvPicPr>
          <p:cNvPr id="166" name="Picture 16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899" y="1710329"/>
            <a:ext cx="1276350" cy="942975"/>
          </a:xfrm>
          <a:prstGeom prst="rect">
            <a:avLst/>
          </a:prstGeom>
        </p:spPr>
      </p:pic>
      <p:pic>
        <p:nvPicPr>
          <p:cNvPr id="167" name="Picture 16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694" y="1866769"/>
            <a:ext cx="1276350" cy="942975"/>
          </a:xfrm>
          <a:prstGeom prst="rect">
            <a:avLst/>
          </a:prstGeom>
        </p:spPr>
      </p:pic>
      <p:pic>
        <p:nvPicPr>
          <p:cNvPr id="168" name="Picture 16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916" y="2002568"/>
            <a:ext cx="1276350" cy="942975"/>
          </a:xfrm>
          <a:prstGeom prst="rect">
            <a:avLst/>
          </a:prstGeom>
        </p:spPr>
      </p:pic>
      <p:pic>
        <p:nvPicPr>
          <p:cNvPr id="169" name="Picture 16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760" y="2193883"/>
            <a:ext cx="1276350" cy="942975"/>
          </a:xfrm>
          <a:prstGeom prst="rect">
            <a:avLst/>
          </a:prstGeom>
        </p:spPr>
      </p:pic>
      <p:pic>
        <p:nvPicPr>
          <p:cNvPr id="170" name="Picture 16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481" y="2361047"/>
            <a:ext cx="1276350" cy="942975"/>
          </a:xfrm>
          <a:prstGeom prst="rect">
            <a:avLst/>
          </a:prstGeom>
        </p:spPr>
      </p:pic>
      <p:pic>
        <p:nvPicPr>
          <p:cNvPr id="171" name="Picture 17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895" y="2476846"/>
            <a:ext cx="1276350" cy="942975"/>
          </a:xfrm>
          <a:prstGeom prst="rect">
            <a:avLst/>
          </a:prstGeom>
        </p:spPr>
      </p:pic>
      <p:pic>
        <p:nvPicPr>
          <p:cNvPr id="172" name="Picture 17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133" y="2506305"/>
            <a:ext cx="1276350" cy="942975"/>
          </a:xfrm>
          <a:prstGeom prst="rect">
            <a:avLst/>
          </a:prstGeom>
        </p:spPr>
      </p:pic>
      <p:pic>
        <p:nvPicPr>
          <p:cNvPr id="173" name="Picture 17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020" y="2548145"/>
            <a:ext cx="1276350" cy="942975"/>
          </a:xfrm>
          <a:prstGeom prst="rect">
            <a:avLst/>
          </a:prstGeom>
        </p:spPr>
      </p:pic>
      <p:pic>
        <p:nvPicPr>
          <p:cNvPr id="174" name="Picture 17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029" y="1269515"/>
            <a:ext cx="1276350" cy="942975"/>
          </a:xfrm>
          <a:prstGeom prst="rect">
            <a:avLst/>
          </a:prstGeom>
        </p:spPr>
      </p:pic>
      <p:pic>
        <p:nvPicPr>
          <p:cNvPr id="175" name="Picture 17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227" y="1614421"/>
            <a:ext cx="1276350" cy="942975"/>
          </a:xfrm>
          <a:prstGeom prst="rect">
            <a:avLst/>
          </a:prstGeom>
        </p:spPr>
      </p:pic>
      <p:pic>
        <p:nvPicPr>
          <p:cNvPr id="176" name="Picture 17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648" y="1425955"/>
            <a:ext cx="1276350" cy="942975"/>
          </a:xfrm>
          <a:prstGeom prst="rect">
            <a:avLst/>
          </a:prstGeom>
        </p:spPr>
      </p:pic>
      <p:pic>
        <p:nvPicPr>
          <p:cNvPr id="177" name="Picture 17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441" y="1559536"/>
            <a:ext cx="1276350" cy="1018326"/>
          </a:xfrm>
          <a:prstGeom prst="rect">
            <a:avLst/>
          </a:prstGeom>
        </p:spPr>
      </p:pic>
      <p:pic>
        <p:nvPicPr>
          <p:cNvPr id="178" name="Picture 17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039" y="1736674"/>
            <a:ext cx="1276350" cy="942975"/>
          </a:xfrm>
          <a:prstGeom prst="rect">
            <a:avLst/>
          </a:prstGeom>
        </p:spPr>
      </p:pic>
      <p:pic>
        <p:nvPicPr>
          <p:cNvPr id="179" name="Picture 17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529" y="2573799"/>
            <a:ext cx="1276350" cy="942975"/>
          </a:xfrm>
          <a:prstGeom prst="rect">
            <a:avLst/>
          </a:prstGeom>
        </p:spPr>
      </p:pic>
      <p:pic>
        <p:nvPicPr>
          <p:cNvPr id="180" name="Picture 17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061" y="1858694"/>
            <a:ext cx="1276350" cy="942975"/>
          </a:xfrm>
          <a:prstGeom prst="rect">
            <a:avLst/>
          </a:prstGeom>
        </p:spPr>
      </p:pic>
      <p:pic>
        <p:nvPicPr>
          <p:cNvPr id="181" name="Picture 18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140" y="2200263"/>
            <a:ext cx="1276350" cy="942975"/>
          </a:xfrm>
          <a:prstGeom prst="rect">
            <a:avLst/>
          </a:prstGeom>
        </p:spPr>
      </p:pic>
      <p:pic>
        <p:nvPicPr>
          <p:cNvPr id="182" name="Picture 18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984" y="1694147"/>
            <a:ext cx="1276350" cy="942975"/>
          </a:xfrm>
          <a:prstGeom prst="rect">
            <a:avLst/>
          </a:prstGeom>
        </p:spPr>
      </p:pic>
      <p:pic>
        <p:nvPicPr>
          <p:cNvPr id="183" name="Picture 18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342" y="1872933"/>
            <a:ext cx="1276350" cy="942975"/>
          </a:xfrm>
          <a:prstGeom prst="rect">
            <a:avLst/>
          </a:prstGeom>
        </p:spPr>
      </p:pic>
      <p:pic>
        <p:nvPicPr>
          <p:cNvPr id="184" name="Picture 18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926" y="1943013"/>
            <a:ext cx="1276350" cy="942975"/>
          </a:xfrm>
          <a:prstGeom prst="rect">
            <a:avLst/>
          </a:prstGeom>
        </p:spPr>
      </p:pic>
      <p:pic>
        <p:nvPicPr>
          <p:cNvPr id="185" name="Picture 18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874" y="2071638"/>
            <a:ext cx="1276350" cy="942975"/>
          </a:xfrm>
          <a:prstGeom prst="rect">
            <a:avLst/>
          </a:prstGeom>
        </p:spPr>
      </p:pic>
      <p:pic>
        <p:nvPicPr>
          <p:cNvPr id="186" name="Picture 18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247" y="2543066"/>
            <a:ext cx="1276350" cy="942975"/>
          </a:xfrm>
          <a:prstGeom prst="rect">
            <a:avLst/>
          </a:prstGeom>
        </p:spPr>
      </p:pic>
      <p:pic>
        <p:nvPicPr>
          <p:cNvPr id="187" name="Picture 18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216" y="2278663"/>
            <a:ext cx="1276350" cy="942975"/>
          </a:xfrm>
          <a:prstGeom prst="rect">
            <a:avLst/>
          </a:prstGeom>
        </p:spPr>
      </p:pic>
      <p:pic>
        <p:nvPicPr>
          <p:cNvPr id="188" name="Picture 18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796" y="1956842"/>
            <a:ext cx="1276350" cy="942975"/>
          </a:xfrm>
          <a:prstGeom prst="rect">
            <a:avLst/>
          </a:prstGeom>
        </p:spPr>
      </p:pic>
      <p:pic>
        <p:nvPicPr>
          <p:cNvPr id="189" name="Picture 18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431" y="2066779"/>
            <a:ext cx="1276350" cy="942975"/>
          </a:xfrm>
          <a:prstGeom prst="rect">
            <a:avLst/>
          </a:prstGeom>
        </p:spPr>
      </p:pic>
      <p:pic>
        <p:nvPicPr>
          <p:cNvPr id="190" name="Picture 18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755" y="2559849"/>
            <a:ext cx="1276350" cy="942975"/>
          </a:xfrm>
          <a:prstGeom prst="rect">
            <a:avLst/>
          </a:prstGeom>
        </p:spPr>
      </p:pic>
      <p:pic>
        <p:nvPicPr>
          <p:cNvPr id="191" name="Picture 19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452" y="2518556"/>
            <a:ext cx="1276350" cy="942975"/>
          </a:xfrm>
          <a:prstGeom prst="rect">
            <a:avLst/>
          </a:prstGeom>
        </p:spPr>
      </p:pic>
      <p:pic>
        <p:nvPicPr>
          <p:cNvPr id="192" name="Picture 19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737" y="2085271"/>
            <a:ext cx="1276350" cy="942975"/>
          </a:xfrm>
          <a:prstGeom prst="rect">
            <a:avLst/>
          </a:prstGeom>
        </p:spPr>
      </p:pic>
      <p:pic>
        <p:nvPicPr>
          <p:cNvPr id="193" name="Picture 19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46165">
            <a:off x="8067606" y="229996"/>
            <a:ext cx="217294" cy="776606"/>
          </a:xfrm>
          <a:prstGeom prst="rect">
            <a:avLst/>
          </a:prstGeom>
        </p:spPr>
      </p:pic>
      <p:pic>
        <p:nvPicPr>
          <p:cNvPr id="194" name="Picture 19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70978" flipV="1">
            <a:off x="6200986" y="487007"/>
            <a:ext cx="888493" cy="361692"/>
          </a:xfrm>
          <a:prstGeom prst="rect">
            <a:avLst/>
          </a:prstGeom>
        </p:spPr>
      </p:pic>
      <p:pic>
        <p:nvPicPr>
          <p:cNvPr id="195" name="Picture 19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055" y="2373178"/>
            <a:ext cx="1136935" cy="942975"/>
          </a:xfrm>
          <a:prstGeom prst="rect">
            <a:avLst/>
          </a:prstGeom>
        </p:spPr>
      </p:pic>
      <p:pic>
        <p:nvPicPr>
          <p:cNvPr id="196" name="Picture 19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438" y="2648402"/>
            <a:ext cx="1127324" cy="761995"/>
          </a:xfrm>
          <a:prstGeom prst="rect">
            <a:avLst/>
          </a:prstGeom>
        </p:spPr>
      </p:pic>
      <p:pic>
        <p:nvPicPr>
          <p:cNvPr id="197" name="Picture 19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603" y="2877946"/>
            <a:ext cx="1081271" cy="683102"/>
          </a:xfrm>
          <a:prstGeom prst="rect">
            <a:avLst/>
          </a:prstGeom>
        </p:spPr>
      </p:pic>
      <p:pic>
        <p:nvPicPr>
          <p:cNvPr id="198" name="Picture 19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488" y="2941197"/>
            <a:ext cx="787604" cy="942975"/>
          </a:xfrm>
          <a:prstGeom prst="rect">
            <a:avLst/>
          </a:prstGeom>
        </p:spPr>
      </p:pic>
      <p:pic>
        <p:nvPicPr>
          <p:cNvPr id="199" name="Picture 19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267" y="2506305"/>
            <a:ext cx="1276350" cy="942975"/>
          </a:xfrm>
          <a:prstGeom prst="rect">
            <a:avLst/>
          </a:prstGeom>
        </p:spPr>
      </p:pic>
      <p:pic>
        <p:nvPicPr>
          <p:cNvPr id="200" name="Picture 19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379" y="2244934"/>
            <a:ext cx="1276350" cy="942975"/>
          </a:xfrm>
          <a:prstGeom prst="rect">
            <a:avLst/>
          </a:prstGeom>
        </p:spPr>
      </p:pic>
      <p:pic>
        <p:nvPicPr>
          <p:cNvPr id="201" name="Picture 20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516" y="2466440"/>
            <a:ext cx="1276350" cy="942975"/>
          </a:xfrm>
          <a:prstGeom prst="rect">
            <a:avLst/>
          </a:prstGeom>
        </p:spPr>
      </p:pic>
      <p:pic>
        <p:nvPicPr>
          <p:cNvPr id="202" name="Picture 20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346" y="2427691"/>
            <a:ext cx="1276350" cy="942975"/>
          </a:xfrm>
          <a:prstGeom prst="rect">
            <a:avLst/>
          </a:prstGeom>
        </p:spPr>
      </p:pic>
      <p:pic>
        <p:nvPicPr>
          <p:cNvPr id="203" name="Picture 20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610" y="2439576"/>
            <a:ext cx="1276350" cy="942975"/>
          </a:xfrm>
          <a:prstGeom prst="rect">
            <a:avLst/>
          </a:prstGeom>
        </p:spPr>
      </p:pic>
      <p:pic>
        <p:nvPicPr>
          <p:cNvPr id="204" name="Picture 20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801" y="2414251"/>
            <a:ext cx="1276350" cy="942975"/>
          </a:xfrm>
          <a:prstGeom prst="rect">
            <a:avLst/>
          </a:prstGeom>
        </p:spPr>
      </p:pic>
      <p:pic>
        <p:nvPicPr>
          <p:cNvPr id="205" name="Picture 20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128" y="2413043"/>
            <a:ext cx="1276350" cy="942975"/>
          </a:xfrm>
          <a:prstGeom prst="rect">
            <a:avLst/>
          </a:prstGeom>
        </p:spPr>
      </p:pic>
      <p:pic>
        <p:nvPicPr>
          <p:cNvPr id="206" name="Picture 20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335" y="2323084"/>
            <a:ext cx="1276350" cy="942975"/>
          </a:xfrm>
          <a:prstGeom prst="rect">
            <a:avLst/>
          </a:prstGeom>
        </p:spPr>
      </p:pic>
      <p:pic>
        <p:nvPicPr>
          <p:cNvPr id="207" name="Picture 20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902" y="875245"/>
            <a:ext cx="951338" cy="947348"/>
          </a:xfrm>
          <a:prstGeom prst="rect">
            <a:avLst/>
          </a:prstGeom>
        </p:spPr>
      </p:pic>
      <p:pic>
        <p:nvPicPr>
          <p:cNvPr id="208" name="Picture 20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326" y="1011765"/>
            <a:ext cx="1113774" cy="942975"/>
          </a:xfrm>
          <a:prstGeom prst="rect">
            <a:avLst/>
          </a:prstGeom>
        </p:spPr>
      </p:pic>
      <p:pic>
        <p:nvPicPr>
          <p:cNvPr id="209" name="Picture 20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320" y="1137235"/>
            <a:ext cx="1113774" cy="954880"/>
          </a:xfrm>
          <a:prstGeom prst="rect">
            <a:avLst/>
          </a:prstGeom>
        </p:spPr>
      </p:pic>
      <p:pic>
        <p:nvPicPr>
          <p:cNvPr id="210" name="Picture 20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605" y="1295433"/>
            <a:ext cx="1113774" cy="942975"/>
          </a:xfrm>
          <a:prstGeom prst="rect">
            <a:avLst/>
          </a:prstGeom>
        </p:spPr>
      </p:pic>
      <p:pic>
        <p:nvPicPr>
          <p:cNvPr id="211" name="Picture 2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167" y="1403349"/>
            <a:ext cx="1113774" cy="942975"/>
          </a:xfrm>
          <a:prstGeom prst="rect">
            <a:avLst/>
          </a:prstGeom>
        </p:spPr>
      </p:pic>
      <p:pic>
        <p:nvPicPr>
          <p:cNvPr id="212" name="Picture 2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245" y="1551079"/>
            <a:ext cx="1113774" cy="942975"/>
          </a:xfrm>
          <a:prstGeom prst="rect">
            <a:avLst/>
          </a:prstGeom>
        </p:spPr>
      </p:pic>
      <p:pic>
        <p:nvPicPr>
          <p:cNvPr id="213" name="Picture 2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069" y="1694146"/>
            <a:ext cx="1113774" cy="942975"/>
          </a:xfrm>
          <a:prstGeom prst="rect">
            <a:avLst/>
          </a:prstGeom>
        </p:spPr>
      </p:pic>
      <p:pic>
        <p:nvPicPr>
          <p:cNvPr id="214" name="Picture 2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383" y="1904289"/>
            <a:ext cx="1045339" cy="942975"/>
          </a:xfrm>
          <a:prstGeom prst="rect">
            <a:avLst/>
          </a:prstGeom>
        </p:spPr>
      </p:pic>
      <p:pic>
        <p:nvPicPr>
          <p:cNvPr id="215" name="Picture 2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662" y="2132961"/>
            <a:ext cx="1042977" cy="942975"/>
          </a:xfrm>
          <a:prstGeom prst="rect">
            <a:avLst/>
          </a:prstGeom>
        </p:spPr>
      </p:pic>
      <p:pic>
        <p:nvPicPr>
          <p:cNvPr id="216" name="Picture 2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346" y="2303008"/>
            <a:ext cx="1034584" cy="942975"/>
          </a:xfrm>
          <a:prstGeom prst="rect">
            <a:avLst/>
          </a:prstGeom>
        </p:spPr>
      </p:pic>
      <p:pic>
        <p:nvPicPr>
          <p:cNvPr id="217" name="Picture 2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514" y="2599833"/>
            <a:ext cx="851834" cy="641376"/>
          </a:xfrm>
          <a:prstGeom prst="rect">
            <a:avLst/>
          </a:prstGeom>
        </p:spPr>
      </p:pic>
      <p:pic>
        <p:nvPicPr>
          <p:cNvPr id="218" name="Picture 2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178" y="2742900"/>
            <a:ext cx="659966" cy="526001"/>
          </a:xfrm>
          <a:prstGeom prst="rect">
            <a:avLst/>
          </a:prstGeom>
        </p:spPr>
      </p:pic>
      <p:pic>
        <p:nvPicPr>
          <p:cNvPr id="219" name="Picture 2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981" y="2897351"/>
            <a:ext cx="659966" cy="421394"/>
          </a:xfrm>
          <a:prstGeom prst="rect">
            <a:avLst/>
          </a:prstGeom>
        </p:spPr>
      </p:pic>
      <p:pic>
        <p:nvPicPr>
          <p:cNvPr id="220" name="Picture 2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020" y="2952383"/>
            <a:ext cx="750160" cy="471488"/>
          </a:xfrm>
          <a:prstGeom prst="rect">
            <a:avLst/>
          </a:prstGeom>
        </p:spPr>
      </p:pic>
      <p:pic>
        <p:nvPicPr>
          <p:cNvPr id="221" name="Picture 2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2931">
            <a:off x="2469282" y="913101"/>
            <a:ext cx="1113774" cy="942975"/>
          </a:xfrm>
          <a:prstGeom prst="rect">
            <a:avLst/>
          </a:prstGeom>
        </p:spPr>
      </p:pic>
      <p:pic>
        <p:nvPicPr>
          <p:cNvPr id="222" name="Picture 2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6672">
            <a:off x="2311722" y="983062"/>
            <a:ext cx="1113774" cy="942975"/>
          </a:xfrm>
          <a:prstGeom prst="rect">
            <a:avLst/>
          </a:prstGeom>
        </p:spPr>
      </p:pic>
      <p:pic>
        <p:nvPicPr>
          <p:cNvPr id="223" name="Picture 2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8186">
            <a:off x="2207207" y="1042957"/>
            <a:ext cx="1113774" cy="942975"/>
          </a:xfrm>
          <a:prstGeom prst="rect">
            <a:avLst/>
          </a:prstGeom>
        </p:spPr>
      </p:pic>
      <p:pic>
        <p:nvPicPr>
          <p:cNvPr id="224" name="Picture 2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8195">
            <a:off x="2108929" y="1060521"/>
            <a:ext cx="1113774" cy="942975"/>
          </a:xfrm>
          <a:prstGeom prst="rect">
            <a:avLst/>
          </a:prstGeom>
        </p:spPr>
      </p:pic>
      <p:pic>
        <p:nvPicPr>
          <p:cNvPr id="225" name="Picture 2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7396">
            <a:off x="1990759" y="1103348"/>
            <a:ext cx="1113774" cy="942975"/>
          </a:xfrm>
          <a:prstGeom prst="rect">
            <a:avLst/>
          </a:prstGeom>
        </p:spPr>
      </p:pic>
      <p:pic>
        <p:nvPicPr>
          <p:cNvPr id="226" name="Picture 2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99063">
            <a:off x="1876678" y="1095354"/>
            <a:ext cx="1113774" cy="942975"/>
          </a:xfrm>
          <a:prstGeom prst="rect">
            <a:avLst/>
          </a:prstGeom>
        </p:spPr>
      </p:pic>
      <p:pic>
        <p:nvPicPr>
          <p:cNvPr id="227" name="Picture 2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8542">
            <a:off x="1732306" y="1142934"/>
            <a:ext cx="1113774" cy="942975"/>
          </a:xfrm>
          <a:prstGeom prst="rect">
            <a:avLst/>
          </a:prstGeom>
        </p:spPr>
      </p:pic>
      <p:pic>
        <p:nvPicPr>
          <p:cNvPr id="228" name="Picture 2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5326">
            <a:off x="1617244" y="1172468"/>
            <a:ext cx="1113774" cy="942975"/>
          </a:xfrm>
          <a:prstGeom prst="rect">
            <a:avLst/>
          </a:prstGeom>
        </p:spPr>
      </p:pic>
      <p:pic>
        <p:nvPicPr>
          <p:cNvPr id="229" name="Picture 2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27089">
            <a:off x="1568868" y="1236869"/>
            <a:ext cx="945677" cy="891611"/>
          </a:xfrm>
          <a:prstGeom prst="rect">
            <a:avLst/>
          </a:prstGeom>
        </p:spPr>
      </p:pic>
      <p:pic>
        <p:nvPicPr>
          <p:cNvPr id="230" name="Picture 2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5340">
            <a:off x="1482389" y="1373937"/>
            <a:ext cx="1022240" cy="632734"/>
          </a:xfrm>
          <a:prstGeom prst="rect">
            <a:avLst/>
          </a:prstGeom>
        </p:spPr>
      </p:pic>
      <p:pic>
        <p:nvPicPr>
          <p:cNvPr id="231" name="Picture 2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8467">
            <a:off x="1361988" y="1493182"/>
            <a:ext cx="1113774" cy="605048"/>
          </a:xfrm>
          <a:prstGeom prst="rect">
            <a:avLst/>
          </a:prstGeom>
        </p:spPr>
      </p:pic>
      <p:pic>
        <p:nvPicPr>
          <p:cNvPr id="232" name="Picture 2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6301">
            <a:off x="1218242" y="1466679"/>
            <a:ext cx="1113774" cy="800178"/>
          </a:xfrm>
          <a:prstGeom prst="rect">
            <a:avLst/>
          </a:prstGeom>
        </p:spPr>
      </p:pic>
      <p:pic>
        <p:nvPicPr>
          <p:cNvPr id="233" name="Picture 2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6201">
            <a:off x="1155455" y="1584560"/>
            <a:ext cx="1113774" cy="659875"/>
          </a:xfrm>
          <a:prstGeom prst="rect">
            <a:avLst/>
          </a:prstGeom>
        </p:spPr>
      </p:pic>
      <p:pic>
        <p:nvPicPr>
          <p:cNvPr id="234" name="Picture 2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6201">
            <a:off x="1037702" y="1575473"/>
            <a:ext cx="1113774" cy="818669"/>
          </a:xfrm>
          <a:prstGeom prst="rect">
            <a:avLst/>
          </a:prstGeom>
        </p:spPr>
      </p:pic>
      <p:pic>
        <p:nvPicPr>
          <p:cNvPr id="235" name="Picture 2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6201">
            <a:off x="959922" y="1727731"/>
            <a:ext cx="1113774" cy="700962"/>
          </a:xfrm>
          <a:prstGeom prst="rect">
            <a:avLst/>
          </a:prstGeom>
        </p:spPr>
      </p:pic>
      <p:pic>
        <p:nvPicPr>
          <p:cNvPr id="236" name="Picture 2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6201">
            <a:off x="919720" y="1777266"/>
            <a:ext cx="1113774" cy="942975"/>
          </a:xfrm>
          <a:prstGeom prst="rect">
            <a:avLst/>
          </a:prstGeom>
        </p:spPr>
      </p:pic>
      <p:pic>
        <p:nvPicPr>
          <p:cNvPr id="237" name="Picture 2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6201">
            <a:off x="901595" y="1903951"/>
            <a:ext cx="1113774" cy="884715"/>
          </a:xfrm>
          <a:prstGeom prst="rect">
            <a:avLst/>
          </a:prstGeom>
        </p:spPr>
      </p:pic>
      <p:pic>
        <p:nvPicPr>
          <p:cNvPr id="238" name="Picture 2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6201">
            <a:off x="1012720" y="2061889"/>
            <a:ext cx="1113774" cy="689150"/>
          </a:xfrm>
          <a:prstGeom prst="rect">
            <a:avLst/>
          </a:prstGeom>
        </p:spPr>
      </p:pic>
      <p:pic>
        <p:nvPicPr>
          <p:cNvPr id="239" name="Picture 2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6201">
            <a:off x="1063016" y="2202632"/>
            <a:ext cx="1113774" cy="557858"/>
          </a:xfrm>
          <a:prstGeom prst="rect">
            <a:avLst/>
          </a:prstGeom>
        </p:spPr>
      </p:pic>
      <p:pic>
        <p:nvPicPr>
          <p:cNvPr id="240" name="Picture 2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6201">
            <a:off x="1143302" y="2168149"/>
            <a:ext cx="1113774" cy="832135"/>
          </a:xfrm>
          <a:prstGeom prst="rect">
            <a:avLst/>
          </a:prstGeom>
        </p:spPr>
      </p:pic>
      <p:pic>
        <p:nvPicPr>
          <p:cNvPr id="241" name="Picture 2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6201">
            <a:off x="1278757" y="2269305"/>
            <a:ext cx="1113774" cy="732412"/>
          </a:xfrm>
          <a:prstGeom prst="rect">
            <a:avLst/>
          </a:prstGeom>
        </p:spPr>
      </p:pic>
      <p:pic>
        <p:nvPicPr>
          <p:cNvPr id="242" name="Picture 2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6201">
            <a:off x="1410992" y="2276178"/>
            <a:ext cx="1113774" cy="732412"/>
          </a:xfrm>
          <a:prstGeom prst="rect">
            <a:avLst/>
          </a:prstGeom>
        </p:spPr>
      </p:pic>
      <p:pic>
        <p:nvPicPr>
          <p:cNvPr id="243" name="Picture 2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6201">
            <a:off x="1403764" y="2369363"/>
            <a:ext cx="1113774" cy="706028"/>
          </a:xfrm>
          <a:prstGeom prst="rect">
            <a:avLst/>
          </a:prstGeom>
        </p:spPr>
      </p:pic>
      <p:pic>
        <p:nvPicPr>
          <p:cNvPr id="244" name="Picture 2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6201">
            <a:off x="1505292" y="2288510"/>
            <a:ext cx="1113774" cy="791067"/>
          </a:xfrm>
          <a:prstGeom prst="rect">
            <a:avLst/>
          </a:prstGeom>
        </p:spPr>
      </p:pic>
      <p:pic>
        <p:nvPicPr>
          <p:cNvPr id="245" name="Picture 2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6201">
            <a:off x="1649577" y="2367779"/>
            <a:ext cx="1113774" cy="728194"/>
          </a:xfrm>
          <a:prstGeom prst="rect">
            <a:avLst/>
          </a:prstGeom>
        </p:spPr>
      </p:pic>
      <p:pic>
        <p:nvPicPr>
          <p:cNvPr id="246" name="Picture 24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6201">
            <a:off x="1776036" y="2469557"/>
            <a:ext cx="1113774" cy="663435"/>
          </a:xfrm>
          <a:prstGeom prst="rect">
            <a:avLst/>
          </a:prstGeom>
        </p:spPr>
      </p:pic>
      <p:pic>
        <p:nvPicPr>
          <p:cNvPr id="247" name="Picture 24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6201">
            <a:off x="1917038" y="2602444"/>
            <a:ext cx="1113774" cy="609821"/>
          </a:xfrm>
          <a:prstGeom prst="rect">
            <a:avLst/>
          </a:prstGeom>
        </p:spPr>
      </p:pic>
      <p:pic>
        <p:nvPicPr>
          <p:cNvPr id="248" name="Picture 24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6201">
            <a:off x="1998840" y="2758671"/>
            <a:ext cx="1113774" cy="616101"/>
          </a:xfrm>
          <a:prstGeom prst="rect">
            <a:avLst/>
          </a:prstGeom>
        </p:spPr>
      </p:pic>
      <p:pic>
        <p:nvPicPr>
          <p:cNvPr id="249" name="Picture 24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8141">
            <a:off x="1984126" y="2822026"/>
            <a:ext cx="1113774" cy="664082"/>
          </a:xfrm>
          <a:prstGeom prst="rect">
            <a:avLst/>
          </a:prstGeom>
        </p:spPr>
      </p:pic>
      <p:pic>
        <p:nvPicPr>
          <p:cNvPr id="250" name="Picture 24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63348">
            <a:off x="1915969" y="2929960"/>
            <a:ext cx="1113774" cy="611568"/>
          </a:xfrm>
          <a:prstGeom prst="rect">
            <a:avLst/>
          </a:prstGeom>
        </p:spPr>
      </p:pic>
      <p:pic>
        <p:nvPicPr>
          <p:cNvPr id="251" name="Picture 25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25247">
            <a:off x="1803891" y="2906422"/>
            <a:ext cx="1113774" cy="743061"/>
          </a:xfrm>
          <a:prstGeom prst="rect">
            <a:avLst/>
          </a:prstGeom>
        </p:spPr>
      </p:pic>
      <p:pic>
        <p:nvPicPr>
          <p:cNvPr id="252" name="Picture 25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3627">
            <a:off x="1730860" y="2981113"/>
            <a:ext cx="1113774" cy="612903"/>
          </a:xfrm>
          <a:prstGeom prst="rect">
            <a:avLst/>
          </a:prstGeom>
        </p:spPr>
      </p:pic>
      <p:pic>
        <p:nvPicPr>
          <p:cNvPr id="253" name="Picture 25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44137">
            <a:off x="1569963" y="2909066"/>
            <a:ext cx="1113774" cy="825056"/>
          </a:xfrm>
          <a:prstGeom prst="rect">
            <a:avLst/>
          </a:prstGeom>
        </p:spPr>
      </p:pic>
      <p:pic>
        <p:nvPicPr>
          <p:cNvPr id="254" name="Picture 25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89021">
            <a:off x="1493007" y="3052543"/>
            <a:ext cx="1113774" cy="491802"/>
          </a:xfrm>
          <a:prstGeom prst="rect">
            <a:avLst/>
          </a:prstGeom>
        </p:spPr>
      </p:pic>
      <p:pic>
        <p:nvPicPr>
          <p:cNvPr id="255" name="Picture 25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15785">
            <a:off x="1430642" y="3003856"/>
            <a:ext cx="1113774" cy="654917"/>
          </a:xfrm>
          <a:prstGeom prst="rect">
            <a:avLst/>
          </a:prstGeom>
        </p:spPr>
      </p:pic>
      <p:pic>
        <p:nvPicPr>
          <p:cNvPr id="256" name="Picture 25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17819">
            <a:off x="1328038" y="2976999"/>
            <a:ext cx="1113774" cy="630265"/>
          </a:xfrm>
          <a:prstGeom prst="rect">
            <a:avLst/>
          </a:prstGeom>
        </p:spPr>
      </p:pic>
      <p:pic>
        <p:nvPicPr>
          <p:cNvPr id="257" name="Picture 25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09364">
            <a:off x="1232604" y="3041885"/>
            <a:ext cx="1113774" cy="550467"/>
          </a:xfrm>
          <a:prstGeom prst="rect">
            <a:avLst/>
          </a:prstGeom>
        </p:spPr>
      </p:pic>
      <p:pic>
        <p:nvPicPr>
          <p:cNvPr id="258" name="Picture 25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02673">
            <a:off x="1145291" y="2894298"/>
            <a:ext cx="1113774" cy="743117"/>
          </a:xfrm>
          <a:prstGeom prst="rect">
            <a:avLst/>
          </a:prstGeom>
        </p:spPr>
      </p:pic>
      <p:pic>
        <p:nvPicPr>
          <p:cNvPr id="259" name="Picture 25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29931">
            <a:off x="1086325" y="2858480"/>
            <a:ext cx="1113774" cy="942975"/>
          </a:xfrm>
          <a:prstGeom prst="rect">
            <a:avLst/>
          </a:prstGeom>
        </p:spPr>
      </p:pic>
      <p:pic>
        <p:nvPicPr>
          <p:cNvPr id="260" name="Picture 25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15544">
            <a:off x="974768" y="2860151"/>
            <a:ext cx="1113774" cy="627733"/>
          </a:xfrm>
          <a:prstGeom prst="rect">
            <a:avLst/>
          </a:prstGeom>
        </p:spPr>
      </p:pic>
      <p:pic>
        <p:nvPicPr>
          <p:cNvPr id="261" name="Picture 26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81164">
            <a:off x="889054" y="2716420"/>
            <a:ext cx="1113774" cy="797215"/>
          </a:xfrm>
          <a:prstGeom prst="rect">
            <a:avLst/>
          </a:prstGeom>
        </p:spPr>
      </p:pic>
      <p:pic>
        <p:nvPicPr>
          <p:cNvPr id="262" name="Picture 26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33870">
            <a:off x="854897" y="2718457"/>
            <a:ext cx="1058276" cy="942975"/>
          </a:xfrm>
          <a:prstGeom prst="rect">
            <a:avLst/>
          </a:prstGeom>
        </p:spPr>
      </p:pic>
      <p:pic>
        <p:nvPicPr>
          <p:cNvPr id="263" name="Picture 26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89253">
            <a:off x="645990" y="2915196"/>
            <a:ext cx="1076447" cy="570722"/>
          </a:xfrm>
          <a:prstGeom prst="rect">
            <a:avLst/>
          </a:prstGeom>
        </p:spPr>
      </p:pic>
      <p:pic>
        <p:nvPicPr>
          <p:cNvPr id="264" name="Picture 26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02986">
            <a:off x="822162" y="2728481"/>
            <a:ext cx="882643" cy="942975"/>
          </a:xfrm>
          <a:prstGeom prst="rect">
            <a:avLst/>
          </a:prstGeom>
        </p:spPr>
      </p:pic>
      <p:pic>
        <p:nvPicPr>
          <p:cNvPr id="265" name="Picture 26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28476">
            <a:off x="536192" y="2973042"/>
            <a:ext cx="1113774" cy="563468"/>
          </a:xfrm>
          <a:prstGeom prst="rect">
            <a:avLst/>
          </a:prstGeom>
        </p:spPr>
      </p:pic>
      <p:pic>
        <p:nvPicPr>
          <p:cNvPr id="266" name="Picture 26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93178">
            <a:off x="429321" y="3018364"/>
            <a:ext cx="1113774" cy="563468"/>
          </a:xfrm>
          <a:prstGeom prst="rect">
            <a:avLst/>
          </a:prstGeom>
        </p:spPr>
      </p:pic>
      <p:pic>
        <p:nvPicPr>
          <p:cNvPr id="267" name="Picture 26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47022">
            <a:off x="394727" y="3043512"/>
            <a:ext cx="1113774" cy="563468"/>
          </a:xfrm>
          <a:prstGeom prst="rect">
            <a:avLst/>
          </a:prstGeom>
        </p:spPr>
      </p:pic>
      <p:pic>
        <p:nvPicPr>
          <p:cNvPr id="268" name="Picture 26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31546">
            <a:off x="265638" y="3066742"/>
            <a:ext cx="1113774" cy="563468"/>
          </a:xfrm>
          <a:prstGeom prst="rect">
            <a:avLst/>
          </a:prstGeom>
        </p:spPr>
      </p:pic>
      <p:pic>
        <p:nvPicPr>
          <p:cNvPr id="269" name="Picture 26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47022">
            <a:off x="201163" y="3053481"/>
            <a:ext cx="1113774" cy="563468"/>
          </a:xfrm>
          <a:prstGeom prst="rect">
            <a:avLst/>
          </a:prstGeom>
        </p:spPr>
      </p:pic>
      <p:pic>
        <p:nvPicPr>
          <p:cNvPr id="270" name="Picture 26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47022">
            <a:off x="265850" y="3440959"/>
            <a:ext cx="1113774" cy="563468"/>
          </a:xfrm>
          <a:prstGeom prst="rect">
            <a:avLst/>
          </a:prstGeom>
        </p:spPr>
      </p:pic>
      <p:pic>
        <p:nvPicPr>
          <p:cNvPr id="271" name="Picture 27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47022">
            <a:off x="370257" y="3568642"/>
            <a:ext cx="1113774" cy="563468"/>
          </a:xfrm>
          <a:prstGeom prst="rect">
            <a:avLst/>
          </a:prstGeom>
        </p:spPr>
      </p:pic>
      <p:pic>
        <p:nvPicPr>
          <p:cNvPr id="272" name="Picture 27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47022">
            <a:off x="318159" y="3505426"/>
            <a:ext cx="1113774" cy="563468"/>
          </a:xfrm>
          <a:prstGeom prst="rect">
            <a:avLst/>
          </a:prstGeom>
        </p:spPr>
      </p:pic>
      <p:pic>
        <p:nvPicPr>
          <p:cNvPr id="273" name="Picture 27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47022">
            <a:off x="626450" y="3879189"/>
            <a:ext cx="1113774" cy="563468"/>
          </a:xfrm>
          <a:prstGeom prst="rect">
            <a:avLst/>
          </a:prstGeom>
        </p:spPr>
      </p:pic>
      <p:pic>
        <p:nvPicPr>
          <p:cNvPr id="274" name="Picture 27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47022">
            <a:off x="689982" y="4048124"/>
            <a:ext cx="1113774" cy="563468"/>
          </a:xfrm>
          <a:prstGeom prst="rect">
            <a:avLst/>
          </a:prstGeom>
        </p:spPr>
      </p:pic>
      <p:pic>
        <p:nvPicPr>
          <p:cNvPr id="275" name="Picture 27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47022">
            <a:off x="742284" y="4262860"/>
            <a:ext cx="1113774" cy="563468"/>
          </a:xfrm>
          <a:prstGeom prst="rect">
            <a:avLst/>
          </a:prstGeom>
        </p:spPr>
      </p:pic>
      <p:pic>
        <p:nvPicPr>
          <p:cNvPr id="276" name="Picture 27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47022">
            <a:off x="729315" y="4431040"/>
            <a:ext cx="1113774" cy="563468"/>
          </a:xfrm>
          <a:prstGeom prst="rect">
            <a:avLst/>
          </a:prstGeom>
        </p:spPr>
      </p:pic>
      <p:pic>
        <p:nvPicPr>
          <p:cNvPr id="277" name="Picture 27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47022">
            <a:off x="689981" y="4651609"/>
            <a:ext cx="1113774" cy="563468"/>
          </a:xfrm>
          <a:prstGeom prst="rect">
            <a:avLst/>
          </a:prstGeom>
        </p:spPr>
      </p:pic>
      <p:pic>
        <p:nvPicPr>
          <p:cNvPr id="278" name="Picture 27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47022">
            <a:off x="644656" y="4852863"/>
            <a:ext cx="1067661" cy="563468"/>
          </a:xfrm>
          <a:prstGeom prst="rect">
            <a:avLst/>
          </a:prstGeom>
        </p:spPr>
      </p:pic>
      <p:pic>
        <p:nvPicPr>
          <p:cNvPr id="279" name="Picture 27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47022">
            <a:off x="585444" y="4950867"/>
            <a:ext cx="1039115" cy="563468"/>
          </a:xfrm>
          <a:prstGeom prst="rect">
            <a:avLst/>
          </a:prstGeom>
        </p:spPr>
      </p:pic>
      <p:pic>
        <p:nvPicPr>
          <p:cNvPr id="280" name="Picture 27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47022">
            <a:off x="515830" y="5066515"/>
            <a:ext cx="984517" cy="563468"/>
          </a:xfrm>
          <a:prstGeom prst="rect">
            <a:avLst/>
          </a:prstGeom>
        </p:spPr>
      </p:pic>
      <p:pic>
        <p:nvPicPr>
          <p:cNvPr id="281" name="Picture 28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47022">
            <a:off x="420140" y="5184230"/>
            <a:ext cx="945817" cy="563468"/>
          </a:xfrm>
          <a:prstGeom prst="rect">
            <a:avLst/>
          </a:prstGeom>
        </p:spPr>
      </p:pic>
      <p:pic>
        <p:nvPicPr>
          <p:cNvPr id="282" name="Picture 28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47022">
            <a:off x="328426" y="5285331"/>
            <a:ext cx="950313" cy="563468"/>
          </a:xfrm>
          <a:prstGeom prst="rect">
            <a:avLst/>
          </a:prstGeom>
        </p:spPr>
      </p:pic>
      <p:pic>
        <p:nvPicPr>
          <p:cNvPr id="283" name="Picture 28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47022">
            <a:off x="234258" y="5383818"/>
            <a:ext cx="895057" cy="563468"/>
          </a:xfrm>
          <a:prstGeom prst="rect">
            <a:avLst/>
          </a:prstGeom>
        </p:spPr>
      </p:pic>
      <p:pic>
        <p:nvPicPr>
          <p:cNvPr id="284" name="Picture 28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91880">
            <a:off x="3058066" y="546781"/>
            <a:ext cx="1234414" cy="228006"/>
          </a:xfrm>
          <a:prstGeom prst="rect">
            <a:avLst/>
          </a:prstGeom>
        </p:spPr>
      </p:pic>
      <p:sp>
        <p:nvSpPr>
          <p:cNvPr id="285" name="Oval 284"/>
          <p:cNvSpPr/>
          <p:nvPr/>
        </p:nvSpPr>
        <p:spPr>
          <a:xfrm>
            <a:off x="1335831" y="3612407"/>
            <a:ext cx="315081" cy="3355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6" name="Picture 28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506">
            <a:off x="1081255" y="3535784"/>
            <a:ext cx="597870" cy="362095"/>
          </a:xfrm>
          <a:prstGeom prst="rect">
            <a:avLst/>
          </a:prstGeom>
        </p:spPr>
      </p:pic>
      <p:pic>
        <p:nvPicPr>
          <p:cNvPr id="287" name="Picture 28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66550">
            <a:off x="2391448" y="404428"/>
            <a:ext cx="528137" cy="496438"/>
          </a:xfrm>
          <a:prstGeom prst="rect">
            <a:avLst/>
          </a:prstGeom>
        </p:spPr>
      </p:pic>
      <p:pic>
        <p:nvPicPr>
          <p:cNvPr id="288" name="Picture 28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563" flipV="1">
            <a:off x="767537" y="694178"/>
            <a:ext cx="1034747" cy="148664"/>
          </a:xfrm>
          <a:prstGeom prst="rect">
            <a:avLst/>
          </a:prstGeom>
        </p:spPr>
      </p:pic>
      <p:pic>
        <p:nvPicPr>
          <p:cNvPr id="289" name="Picture 28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871054">
            <a:off x="378822" y="742590"/>
            <a:ext cx="786543" cy="476363"/>
          </a:xfrm>
          <a:prstGeom prst="rect">
            <a:avLst/>
          </a:prstGeom>
        </p:spPr>
      </p:pic>
      <p:pic>
        <p:nvPicPr>
          <p:cNvPr id="290" name="Picture 28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199" y="827817"/>
            <a:ext cx="1276350" cy="942975"/>
          </a:xfrm>
          <a:prstGeom prst="rect">
            <a:avLst/>
          </a:prstGeom>
        </p:spPr>
      </p:pic>
      <p:pic>
        <p:nvPicPr>
          <p:cNvPr id="291" name="Picture 29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125" y="1047836"/>
            <a:ext cx="1276350" cy="942975"/>
          </a:xfrm>
          <a:prstGeom prst="rect">
            <a:avLst/>
          </a:prstGeom>
        </p:spPr>
      </p:pic>
      <p:pic>
        <p:nvPicPr>
          <p:cNvPr id="292" name="Picture 29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125" y="1273575"/>
            <a:ext cx="1276350" cy="942975"/>
          </a:xfrm>
          <a:prstGeom prst="rect">
            <a:avLst/>
          </a:prstGeom>
        </p:spPr>
      </p:pic>
      <p:pic>
        <p:nvPicPr>
          <p:cNvPr id="293" name="Picture 29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012" y="1413301"/>
            <a:ext cx="1276350" cy="942975"/>
          </a:xfrm>
          <a:prstGeom prst="rect">
            <a:avLst/>
          </a:prstGeom>
        </p:spPr>
      </p:pic>
      <p:pic>
        <p:nvPicPr>
          <p:cNvPr id="294" name="Picture 29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236" y="1601473"/>
            <a:ext cx="1276350" cy="942975"/>
          </a:xfrm>
          <a:prstGeom prst="rect">
            <a:avLst/>
          </a:prstGeom>
        </p:spPr>
      </p:pic>
      <p:pic>
        <p:nvPicPr>
          <p:cNvPr id="295" name="Picture 29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273" y="1816636"/>
            <a:ext cx="1276350" cy="942975"/>
          </a:xfrm>
          <a:prstGeom prst="rect">
            <a:avLst/>
          </a:prstGeom>
        </p:spPr>
      </p:pic>
      <p:pic>
        <p:nvPicPr>
          <p:cNvPr id="296" name="Picture 29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051" y="973958"/>
            <a:ext cx="1276350" cy="942975"/>
          </a:xfrm>
          <a:prstGeom prst="rect">
            <a:avLst/>
          </a:prstGeom>
        </p:spPr>
      </p:pic>
      <p:pic>
        <p:nvPicPr>
          <p:cNvPr id="297" name="Picture 29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847" y="1998785"/>
            <a:ext cx="1276350" cy="942975"/>
          </a:xfrm>
          <a:prstGeom prst="rect">
            <a:avLst/>
          </a:prstGeom>
        </p:spPr>
      </p:pic>
      <p:pic>
        <p:nvPicPr>
          <p:cNvPr id="298" name="Picture 29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486" y="1162999"/>
            <a:ext cx="1276350" cy="942975"/>
          </a:xfrm>
          <a:prstGeom prst="rect">
            <a:avLst/>
          </a:prstGeom>
        </p:spPr>
      </p:pic>
      <p:pic>
        <p:nvPicPr>
          <p:cNvPr id="299" name="Picture 29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202" y="1377784"/>
            <a:ext cx="1276350" cy="942975"/>
          </a:xfrm>
          <a:prstGeom prst="rect">
            <a:avLst/>
          </a:prstGeom>
        </p:spPr>
      </p:pic>
      <p:pic>
        <p:nvPicPr>
          <p:cNvPr id="300" name="Picture 29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202" y="1584075"/>
            <a:ext cx="1276350" cy="942975"/>
          </a:xfrm>
          <a:prstGeom prst="rect">
            <a:avLst/>
          </a:prstGeom>
        </p:spPr>
      </p:pic>
      <p:pic>
        <p:nvPicPr>
          <p:cNvPr id="301" name="Picture 30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122" y="951275"/>
            <a:ext cx="1276350" cy="942975"/>
          </a:xfrm>
          <a:prstGeom prst="rect">
            <a:avLst/>
          </a:prstGeom>
        </p:spPr>
      </p:pic>
      <p:pic>
        <p:nvPicPr>
          <p:cNvPr id="302" name="Picture 30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400" y="1155688"/>
            <a:ext cx="1276350" cy="942975"/>
          </a:xfrm>
          <a:prstGeom prst="rect">
            <a:avLst/>
          </a:prstGeom>
        </p:spPr>
      </p:pic>
      <p:pic>
        <p:nvPicPr>
          <p:cNvPr id="303" name="Picture 30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760" y="1337135"/>
            <a:ext cx="1276350" cy="942975"/>
          </a:xfrm>
          <a:prstGeom prst="rect">
            <a:avLst/>
          </a:prstGeom>
        </p:spPr>
      </p:pic>
      <p:pic>
        <p:nvPicPr>
          <p:cNvPr id="304" name="Picture 30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196" y="1689450"/>
            <a:ext cx="1276350" cy="942975"/>
          </a:xfrm>
          <a:prstGeom prst="rect">
            <a:avLst/>
          </a:prstGeom>
        </p:spPr>
      </p:pic>
      <p:pic>
        <p:nvPicPr>
          <p:cNvPr id="305" name="Picture 30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896" y="1001841"/>
            <a:ext cx="1276350" cy="942975"/>
          </a:xfrm>
          <a:prstGeom prst="rect">
            <a:avLst/>
          </a:prstGeom>
        </p:spPr>
      </p:pic>
      <p:pic>
        <p:nvPicPr>
          <p:cNvPr id="306" name="Picture 30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177" y="1072082"/>
            <a:ext cx="1276350" cy="942975"/>
          </a:xfrm>
          <a:prstGeom prst="rect">
            <a:avLst/>
          </a:prstGeom>
        </p:spPr>
      </p:pic>
      <p:pic>
        <p:nvPicPr>
          <p:cNvPr id="307" name="Picture 30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856" y="1155688"/>
            <a:ext cx="1276350" cy="942975"/>
          </a:xfrm>
          <a:prstGeom prst="rect">
            <a:avLst/>
          </a:prstGeom>
        </p:spPr>
      </p:pic>
      <p:pic>
        <p:nvPicPr>
          <p:cNvPr id="308" name="Picture 30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932" y="1258832"/>
            <a:ext cx="1276350" cy="942975"/>
          </a:xfrm>
          <a:prstGeom prst="rect">
            <a:avLst/>
          </a:prstGeom>
        </p:spPr>
      </p:pic>
      <p:pic>
        <p:nvPicPr>
          <p:cNvPr id="309" name="Picture 30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698" y="1422762"/>
            <a:ext cx="1276350" cy="942975"/>
          </a:xfrm>
          <a:prstGeom prst="rect">
            <a:avLst/>
          </a:prstGeom>
        </p:spPr>
      </p:pic>
      <p:pic>
        <p:nvPicPr>
          <p:cNvPr id="310" name="Picture 30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499" y="1557929"/>
            <a:ext cx="1276350" cy="942975"/>
          </a:xfrm>
          <a:prstGeom prst="rect">
            <a:avLst/>
          </a:prstGeom>
        </p:spPr>
      </p:pic>
      <p:pic>
        <p:nvPicPr>
          <p:cNvPr id="311" name="Picture 3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294" y="1714369"/>
            <a:ext cx="1276350" cy="942975"/>
          </a:xfrm>
          <a:prstGeom prst="rect">
            <a:avLst/>
          </a:prstGeom>
        </p:spPr>
      </p:pic>
      <p:pic>
        <p:nvPicPr>
          <p:cNvPr id="312" name="Picture 3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516" y="1850168"/>
            <a:ext cx="1276350" cy="942975"/>
          </a:xfrm>
          <a:prstGeom prst="rect">
            <a:avLst/>
          </a:prstGeom>
        </p:spPr>
      </p:pic>
      <p:pic>
        <p:nvPicPr>
          <p:cNvPr id="313" name="Picture 3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360" y="2041483"/>
            <a:ext cx="1276350" cy="942975"/>
          </a:xfrm>
          <a:prstGeom prst="rect">
            <a:avLst/>
          </a:prstGeom>
        </p:spPr>
      </p:pic>
      <p:pic>
        <p:nvPicPr>
          <p:cNvPr id="314" name="Picture 3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081" y="2208647"/>
            <a:ext cx="1276350" cy="942975"/>
          </a:xfrm>
          <a:prstGeom prst="rect">
            <a:avLst/>
          </a:prstGeom>
        </p:spPr>
      </p:pic>
      <p:pic>
        <p:nvPicPr>
          <p:cNvPr id="315" name="Picture 3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495" y="2324446"/>
            <a:ext cx="1276350" cy="942975"/>
          </a:xfrm>
          <a:prstGeom prst="rect">
            <a:avLst/>
          </a:prstGeom>
        </p:spPr>
      </p:pic>
      <p:pic>
        <p:nvPicPr>
          <p:cNvPr id="316" name="Picture 3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733" y="2353905"/>
            <a:ext cx="1276350" cy="942975"/>
          </a:xfrm>
          <a:prstGeom prst="rect">
            <a:avLst/>
          </a:prstGeom>
        </p:spPr>
      </p:pic>
      <p:pic>
        <p:nvPicPr>
          <p:cNvPr id="317" name="Picture 3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620" y="2395745"/>
            <a:ext cx="1276350" cy="942975"/>
          </a:xfrm>
          <a:prstGeom prst="rect">
            <a:avLst/>
          </a:prstGeom>
        </p:spPr>
      </p:pic>
      <p:pic>
        <p:nvPicPr>
          <p:cNvPr id="318" name="Picture 3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629" y="1117115"/>
            <a:ext cx="1276350" cy="942975"/>
          </a:xfrm>
          <a:prstGeom prst="rect">
            <a:avLst/>
          </a:prstGeom>
        </p:spPr>
      </p:pic>
      <p:pic>
        <p:nvPicPr>
          <p:cNvPr id="319" name="Picture 3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827" y="1462021"/>
            <a:ext cx="1276350" cy="942975"/>
          </a:xfrm>
          <a:prstGeom prst="rect">
            <a:avLst/>
          </a:prstGeom>
        </p:spPr>
      </p:pic>
      <p:pic>
        <p:nvPicPr>
          <p:cNvPr id="320" name="Picture 3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248" y="1273555"/>
            <a:ext cx="1276350" cy="942975"/>
          </a:xfrm>
          <a:prstGeom prst="rect">
            <a:avLst/>
          </a:prstGeom>
        </p:spPr>
      </p:pic>
      <p:pic>
        <p:nvPicPr>
          <p:cNvPr id="321" name="Picture 3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041" y="1407136"/>
            <a:ext cx="1276350" cy="1018326"/>
          </a:xfrm>
          <a:prstGeom prst="rect">
            <a:avLst/>
          </a:prstGeom>
        </p:spPr>
      </p:pic>
      <p:pic>
        <p:nvPicPr>
          <p:cNvPr id="322" name="Picture 3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639" y="1584274"/>
            <a:ext cx="1276350" cy="942975"/>
          </a:xfrm>
          <a:prstGeom prst="rect">
            <a:avLst/>
          </a:prstGeom>
        </p:spPr>
      </p:pic>
      <p:pic>
        <p:nvPicPr>
          <p:cNvPr id="323" name="Picture 3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129" y="2421399"/>
            <a:ext cx="1276350" cy="942975"/>
          </a:xfrm>
          <a:prstGeom prst="rect">
            <a:avLst/>
          </a:prstGeom>
        </p:spPr>
      </p:pic>
      <p:pic>
        <p:nvPicPr>
          <p:cNvPr id="324" name="Picture 3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661" y="1706294"/>
            <a:ext cx="1276350" cy="942975"/>
          </a:xfrm>
          <a:prstGeom prst="rect">
            <a:avLst/>
          </a:prstGeom>
        </p:spPr>
      </p:pic>
      <p:pic>
        <p:nvPicPr>
          <p:cNvPr id="325" name="Picture 3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740" y="2047863"/>
            <a:ext cx="1276350" cy="942975"/>
          </a:xfrm>
          <a:prstGeom prst="rect">
            <a:avLst/>
          </a:prstGeom>
        </p:spPr>
      </p:pic>
      <p:pic>
        <p:nvPicPr>
          <p:cNvPr id="326" name="Picture 3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584" y="1541747"/>
            <a:ext cx="1276350" cy="942975"/>
          </a:xfrm>
          <a:prstGeom prst="rect">
            <a:avLst/>
          </a:prstGeom>
        </p:spPr>
      </p:pic>
      <p:pic>
        <p:nvPicPr>
          <p:cNvPr id="327" name="Picture 3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942" y="1720533"/>
            <a:ext cx="1276350" cy="942975"/>
          </a:xfrm>
          <a:prstGeom prst="rect">
            <a:avLst/>
          </a:prstGeom>
        </p:spPr>
      </p:pic>
      <p:pic>
        <p:nvPicPr>
          <p:cNvPr id="328" name="Picture 3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526" y="1790613"/>
            <a:ext cx="1276350" cy="942975"/>
          </a:xfrm>
          <a:prstGeom prst="rect">
            <a:avLst/>
          </a:prstGeom>
        </p:spPr>
      </p:pic>
      <p:pic>
        <p:nvPicPr>
          <p:cNvPr id="329" name="Picture 3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474" y="1919238"/>
            <a:ext cx="1276350" cy="942975"/>
          </a:xfrm>
          <a:prstGeom prst="rect">
            <a:avLst/>
          </a:prstGeom>
        </p:spPr>
      </p:pic>
      <p:pic>
        <p:nvPicPr>
          <p:cNvPr id="330" name="Picture 3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847" y="2390666"/>
            <a:ext cx="1276350" cy="942975"/>
          </a:xfrm>
          <a:prstGeom prst="rect">
            <a:avLst/>
          </a:prstGeom>
        </p:spPr>
      </p:pic>
      <p:pic>
        <p:nvPicPr>
          <p:cNvPr id="331" name="Picture 3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816" y="2126263"/>
            <a:ext cx="1276350" cy="942975"/>
          </a:xfrm>
          <a:prstGeom prst="rect">
            <a:avLst/>
          </a:prstGeom>
        </p:spPr>
      </p:pic>
      <p:pic>
        <p:nvPicPr>
          <p:cNvPr id="332" name="Picture 3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396" y="1804442"/>
            <a:ext cx="1276350" cy="942975"/>
          </a:xfrm>
          <a:prstGeom prst="rect">
            <a:avLst/>
          </a:prstGeom>
        </p:spPr>
      </p:pic>
      <p:pic>
        <p:nvPicPr>
          <p:cNvPr id="333" name="Picture 3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031" y="1914379"/>
            <a:ext cx="1276350" cy="942975"/>
          </a:xfrm>
          <a:prstGeom prst="rect">
            <a:avLst/>
          </a:prstGeom>
        </p:spPr>
      </p:pic>
      <p:pic>
        <p:nvPicPr>
          <p:cNvPr id="334" name="Picture 3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355" y="2407449"/>
            <a:ext cx="1276350" cy="942975"/>
          </a:xfrm>
          <a:prstGeom prst="rect">
            <a:avLst/>
          </a:prstGeom>
        </p:spPr>
      </p:pic>
      <p:pic>
        <p:nvPicPr>
          <p:cNvPr id="335" name="Picture 3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052" y="2366156"/>
            <a:ext cx="1276350" cy="942975"/>
          </a:xfrm>
          <a:prstGeom prst="rect">
            <a:avLst/>
          </a:prstGeom>
        </p:spPr>
      </p:pic>
      <p:pic>
        <p:nvPicPr>
          <p:cNvPr id="336" name="Picture 3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337" y="1932871"/>
            <a:ext cx="1276350" cy="942975"/>
          </a:xfrm>
          <a:prstGeom prst="rect">
            <a:avLst/>
          </a:prstGeom>
        </p:spPr>
      </p:pic>
      <p:pic>
        <p:nvPicPr>
          <p:cNvPr id="337" name="Picture 3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46165">
            <a:off x="8107729" y="248368"/>
            <a:ext cx="217294" cy="776606"/>
          </a:xfrm>
          <a:prstGeom prst="rect">
            <a:avLst/>
          </a:prstGeom>
        </p:spPr>
      </p:pic>
      <p:pic>
        <p:nvPicPr>
          <p:cNvPr id="338" name="Picture 3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70978" flipV="1">
            <a:off x="6180056" y="501500"/>
            <a:ext cx="888493" cy="361692"/>
          </a:xfrm>
          <a:prstGeom prst="rect">
            <a:avLst/>
          </a:prstGeom>
        </p:spPr>
      </p:pic>
      <p:pic>
        <p:nvPicPr>
          <p:cNvPr id="339" name="Picture 3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655" y="2220778"/>
            <a:ext cx="1136935" cy="942975"/>
          </a:xfrm>
          <a:prstGeom prst="rect">
            <a:avLst/>
          </a:prstGeom>
        </p:spPr>
      </p:pic>
      <p:pic>
        <p:nvPicPr>
          <p:cNvPr id="340" name="Picture 3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038" y="2496002"/>
            <a:ext cx="1127324" cy="761995"/>
          </a:xfrm>
          <a:prstGeom prst="rect">
            <a:avLst/>
          </a:prstGeom>
        </p:spPr>
      </p:pic>
      <p:pic>
        <p:nvPicPr>
          <p:cNvPr id="341" name="Picture 3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203" y="2725546"/>
            <a:ext cx="1081271" cy="683102"/>
          </a:xfrm>
          <a:prstGeom prst="rect">
            <a:avLst/>
          </a:prstGeom>
        </p:spPr>
      </p:pic>
      <p:pic>
        <p:nvPicPr>
          <p:cNvPr id="342" name="Picture 3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088" y="2788797"/>
            <a:ext cx="787604" cy="942975"/>
          </a:xfrm>
          <a:prstGeom prst="rect">
            <a:avLst/>
          </a:prstGeom>
        </p:spPr>
      </p:pic>
      <p:pic>
        <p:nvPicPr>
          <p:cNvPr id="343" name="Picture 3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867" y="2353905"/>
            <a:ext cx="1276350" cy="942975"/>
          </a:xfrm>
          <a:prstGeom prst="rect">
            <a:avLst/>
          </a:prstGeom>
        </p:spPr>
      </p:pic>
      <p:pic>
        <p:nvPicPr>
          <p:cNvPr id="344" name="Picture 3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979" y="2092534"/>
            <a:ext cx="1276350" cy="942975"/>
          </a:xfrm>
          <a:prstGeom prst="rect">
            <a:avLst/>
          </a:prstGeom>
        </p:spPr>
      </p:pic>
      <p:pic>
        <p:nvPicPr>
          <p:cNvPr id="345" name="Picture 3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116" y="2314040"/>
            <a:ext cx="1276350" cy="942975"/>
          </a:xfrm>
          <a:prstGeom prst="rect">
            <a:avLst/>
          </a:prstGeom>
        </p:spPr>
      </p:pic>
      <p:pic>
        <p:nvPicPr>
          <p:cNvPr id="346" name="Picture 34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946" y="2275291"/>
            <a:ext cx="1276350" cy="942975"/>
          </a:xfrm>
          <a:prstGeom prst="rect">
            <a:avLst/>
          </a:prstGeom>
        </p:spPr>
      </p:pic>
      <p:pic>
        <p:nvPicPr>
          <p:cNvPr id="347" name="Picture 34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210" y="2287176"/>
            <a:ext cx="1276350" cy="942975"/>
          </a:xfrm>
          <a:prstGeom prst="rect">
            <a:avLst/>
          </a:prstGeom>
        </p:spPr>
      </p:pic>
      <p:pic>
        <p:nvPicPr>
          <p:cNvPr id="348" name="Picture 34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401" y="2261851"/>
            <a:ext cx="1276350" cy="942975"/>
          </a:xfrm>
          <a:prstGeom prst="rect">
            <a:avLst/>
          </a:prstGeom>
        </p:spPr>
      </p:pic>
      <p:pic>
        <p:nvPicPr>
          <p:cNvPr id="349" name="Picture 34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728" y="2260643"/>
            <a:ext cx="1276350" cy="942975"/>
          </a:xfrm>
          <a:prstGeom prst="rect">
            <a:avLst/>
          </a:prstGeom>
        </p:spPr>
      </p:pic>
      <p:pic>
        <p:nvPicPr>
          <p:cNvPr id="350" name="Picture 34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935" y="2170684"/>
            <a:ext cx="1276350" cy="942975"/>
          </a:xfrm>
          <a:prstGeom prst="rect">
            <a:avLst/>
          </a:prstGeom>
        </p:spPr>
      </p:pic>
      <p:pic>
        <p:nvPicPr>
          <p:cNvPr id="351" name="Picture 35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502" y="722845"/>
            <a:ext cx="951338" cy="947348"/>
          </a:xfrm>
          <a:prstGeom prst="rect">
            <a:avLst/>
          </a:prstGeom>
        </p:spPr>
      </p:pic>
      <p:pic>
        <p:nvPicPr>
          <p:cNvPr id="352" name="Picture 35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926" y="859365"/>
            <a:ext cx="1113774" cy="942975"/>
          </a:xfrm>
          <a:prstGeom prst="rect">
            <a:avLst/>
          </a:prstGeom>
        </p:spPr>
      </p:pic>
      <p:pic>
        <p:nvPicPr>
          <p:cNvPr id="353" name="Picture 35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920" y="984835"/>
            <a:ext cx="1113774" cy="954880"/>
          </a:xfrm>
          <a:prstGeom prst="rect">
            <a:avLst/>
          </a:prstGeom>
        </p:spPr>
      </p:pic>
      <p:pic>
        <p:nvPicPr>
          <p:cNvPr id="354" name="Picture 35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205" y="1143033"/>
            <a:ext cx="1113774" cy="942975"/>
          </a:xfrm>
          <a:prstGeom prst="rect">
            <a:avLst/>
          </a:prstGeom>
        </p:spPr>
      </p:pic>
      <p:pic>
        <p:nvPicPr>
          <p:cNvPr id="355" name="Picture 35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767" y="1250949"/>
            <a:ext cx="1113774" cy="942975"/>
          </a:xfrm>
          <a:prstGeom prst="rect">
            <a:avLst/>
          </a:prstGeom>
        </p:spPr>
      </p:pic>
      <p:pic>
        <p:nvPicPr>
          <p:cNvPr id="356" name="Picture 35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845" y="1398679"/>
            <a:ext cx="1113774" cy="942975"/>
          </a:xfrm>
          <a:prstGeom prst="rect">
            <a:avLst/>
          </a:prstGeom>
        </p:spPr>
      </p:pic>
      <p:pic>
        <p:nvPicPr>
          <p:cNvPr id="357" name="Picture 35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669" y="1541746"/>
            <a:ext cx="1113774" cy="942975"/>
          </a:xfrm>
          <a:prstGeom prst="rect">
            <a:avLst/>
          </a:prstGeom>
        </p:spPr>
      </p:pic>
      <p:pic>
        <p:nvPicPr>
          <p:cNvPr id="358" name="Picture 35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983" y="1751889"/>
            <a:ext cx="1045339" cy="942975"/>
          </a:xfrm>
          <a:prstGeom prst="rect">
            <a:avLst/>
          </a:prstGeom>
        </p:spPr>
      </p:pic>
      <p:pic>
        <p:nvPicPr>
          <p:cNvPr id="359" name="Picture 35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262" y="1980561"/>
            <a:ext cx="1042977" cy="942975"/>
          </a:xfrm>
          <a:prstGeom prst="rect">
            <a:avLst/>
          </a:prstGeom>
        </p:spPr>
      </p:pic>
      <p:pic>
        <p:nvPicPr>
          <p:cNvPr id="360" name="Picture 35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946" y="2150608"/>
            <a:ext cx="1034584" cy="942975"/>
          </a:xfrm>
          <a:prstGeom prst="rect">
            <a:avLst/>
          </a:prstGeom>
        </p:spPr>
      </p:pic>
      <p:pic>
        <p:nvPicPr>
          <p:cNvPr id="361" name="Picture 36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114" y="2447433"/>
            <a:ext cx="851834" cy="641376"/>
          </a:xfrm>
          <a:prstGeom prst="rect">
            <a:avLst/>
          </a:prstGeom>
        </p:spPr>
      </p:pic>
      <p:pic>
        <p:nvPicPr>
          <p:cNvPr id="362" name="Picture 36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778" y="2590500"/>
            <a:ext cx="659966" cy="526001"/>
          </a:xfrm>
          <a:prstGeom prst="rect">
            <a:avLst/>
          </a:prstGeom>
        </p:spPr>
      </p:pic>
      <p:pic>
        <p:nvPicPr>
          <p:cNvPr id="363" name="Picture 36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581" y="2744951"/>
            <a:ext cx="659966" cy="421394"/>
          </a:xfrm>
          <a:prstGeom prst="rect">
            <a:avLst/>
          </a:prstGeom>
        </p:spPr>
      </p:pic>
      <p:pic>
        <p:nvPicPr>
          <p:cNvPr id="364" name="Picture 36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620" y="2799983"/>
            <a:ext cx="750160" cy="471488"/>
          </a:xfrm>
          <a:prstGeom prst="rect">
            <a:avLst/>
          </a:prstGeom>
        </p:spPr>
      </p:pic>
      <p:pic>
        <p:nvPicPr>
          <p:cNvPr id="365" name="Picture 36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2931">
            <a:off x="2316882" y="760701"/>
            <a:ext cx="1113774" cy="942975"/>
          </a:xfrm>
          <a:prstGeom prst="rect">
            <a:avLst/>
          </a:prstGeom>
        </p:spPr>
      </p:pic>
      <p:pic>
        <p:nvPicPr>
          <p:cNvPr id="366" name="Picture 36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6672">
            <a:off x="2159322" y="830662"/>
            <a:ext cx="1113774" cy="942975"/>
          </a:xfrm>
          <a:prstGeom prst="rect">
            <a:avLst/>
          </a:prstGeom>
        </p:spPr>
      </p:pic>
      <p:pic>
        <p:nvPicPr>
          <p:cNvPr id="367" name="Picture 36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8186">
            <a:off x="2054807" y="890557"/>
            <a:ext cx="1113774" cy="942975"/>
          </a:xfrm>
          <a:prstGeom prst="rect">
            <a:avLst/>
          </a:prstGeom>
        </p:spPr>
      </p:pic>
      <p:pic>
        <p:nvPicPr>
          <p:cNvPr id="368" name="Picture 36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8195">
            <a:off x="1956529" y="908121"/>
            <a:ext cx="1113774" cy="942975"/>
          </a:xfrm>
          <a:prstGeom prst="rect">
            <a:avLst/>
          </a:prstGeom>
        </p:spPr>
      </p:pic>
      <p:pic>
        <p:nvPicPr>
          <p:cNvPr id="369" name="Picture 36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7396">
            <a:off x="1838359" y="950948"/>
            <a:ext cx="1113774" cy="942975"/>
          </a:xfrm>
          <a:prstGeom prst="rect">
            <a:avLst/>
          </a:prstGeom>
        </p:spPr>
      </p:pic>
      <p:pic>
        <p:nvPicPr>
          <p:cNvPr id="370" name="Picture 36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99063">
            <a:off x="1724278" y="942954"/>
            <a:ext cx="1113774" cy="942975"/>
          </a:xfrm>
          <a:prstGeom prst="rect">
            <a:avLst/>
          </a:prstGeom>
        </p:spPr>
      </p:pic>
      <p:pic>
        <p:nvPicPr>
          <p:cNvPr id="371" name="Picture 37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8542">
            <a:off x="1579906" y="990534"/>
            <a:ext cx="1113774" cy="942975"/>
          </a:xfrm>
          <a:prstGeom prst="rect">
            <a:avLst/>
          </a:prstGeom>
        </p:spPr>
      </p:pic>
      <p:pic>
        <p:nvPicPr>
          <p:cNvPr id="372" name="Picture 37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5326">
            <a:off x="1464844" y="1020068"/>
            <a:ext cx="1113774" cy="942975"/>
          </a:xfrm>
          <a:prstGeom prst="rect">
            <a:avLst/>
          </a:prstGeom>
        </p:spPr>
      </p:pic>
      <p:pic>
        <p:nvPicPr>
          <p:cNvPr id="373" name="Picture 37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27089">
            <a:off x="1416468" y="1084469"/>
            <a:ext cx="945677" cy="891611"/>
          </a:xfrm>
          <a:prstGeom prst="rect">
            <a:avLst/>
          </a:prstGeom>
        </p:spPr>
      </p:pic>
      <p:pic>
        <p:nvPicPr>
          <p:cNvPr id="374" name="Picture 37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5340">
            <a:off x="1329989" y="1221537"/>
            <a:ext cx="1022240" cy="632734"/>
          </a:xfrm>
          <a:prstGeom prst="rect">
            <a:avLst/>
          </a:prstGeom>
        </p:spPr>
      </p:pic>
      <p:pic>
        <p:nvPicPr>
          <p:cNvPr id="375" name="Picture 37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8467">
            <a:off x="1209588" y="1340782"/>
            <a:ext cx="1113774" cy="605048"/>
          </a:xfrm>
          <a:prstGeom prst="rect">
            <a:avLst/>
          </a:prstGeom>
        </p:spPr>
      </p:pic>
      <p:pic>
        <p:nvPicPr>
          <p:cNvPr id="376" name="Picture 37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6301">
            <a:off x="1065842" y="1314279"/>
            <a:ext cx="1113774" cy="800178"/>
          </a:xfrm>
          <a:prstGeom prst="rect">
            <a:avLst/>
          </a:prstGeom>
        </p:spPr>
      </p:pic>
      <p:pic>
        <p:nvPicPr>
          <p:cNvPr id="377" name="Picture 37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6201">
            <a:off x="1003055" y="1432160"/>
            <a:ext cx="1113774" cy="659875"/>
          </a:xfrm>
          <a:prstGeom prst="rect">
            <a:avLst/>
          </a:prstGeom>
        </p:spPr>
      </p:pic>
      <p:pic>
        <p:nvPicPr>
          <p:cNvPr id="378" name="Picture 37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6201">
            <a:off x="885302" y="1423073"/>
            <a:ext cx="1113774" cy="818669"/>
          </a:xfrm>
          <a:prstGeom prst="rect">
            <a:avLst/>
          </a:prstGeom>
        </p:spPr>
      </p:pic>
      <p:pic>
        <p:nvPicPr>
          <p:cNvPr id="379" name="Picture 37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6201">
            <a:off x="807522" y="1575331"/>
            <a:ext cx="1113774" cy="700962"/>
          </a:xfrm>
          <a:prstGeom prst="rect">
            <a:avLst/>
          </a:prstGeom>
        </p:spPr>
      </p:pic>
      <p:pic>
        <p:nvPicPr>
          <p:cNvPr id="380" name="Picture 37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6201">
            <a:off x="767320" y="1624866"/>
            <a:ext cx="1113774" cy="942975"/>
          </a:xfrm>
          <a:prstGeom prst="rect">
            <a:avLst/>
          </a:prstGeom>
        </p:spPr>
      </p:pic>
      <p:pic>
        <p:nvPicPr>
          <p:cNvPr id="381" name="Picture 38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6201">
            <a:off x="749195" y="1751551"/>
            <a:ext cx="1113774" cy="884715"/>
          </a:xfrm>
          <a:prstGeom prst="rect">
            <a:avLst/>
          </a:prstGeom>
        </p:spPr>
      </p:pic>
      <p:pic>
        <p:nvPicPr>
          <p:cNvPr id="382" name="Picture 38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6201">
            <a:off x="860320" y="1909489"/>
            <a:ext cx="1113774" cy="689150"/>
          </a:xfrm>
          <a:prstGeom prst="rect">
            <a:avLst/>
          </a:prstGeom>
        </p:spPr>
      </p:pic>
      <p:pic>
        <p:nvPicPr>
          <p:cNvPr id="383" name="Picture 38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6201">
            <a:off x="910616" y="2050232"/>
            <a:ext cx="1113774" cy="557858"/>
          </a:xfrm>
          <a:prstGeom prst="rect">
            <a:avLst/>
          </a:prstGeom>
        </p:spPr>
      </p:pic>
      <p:pic>
        <p:nvPicPr>
          <p:cNvPr id="384" name="Picture 38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6201">
            <a:off x="990902" y="2015749"/>
            <a:ext cx="1113774" cy="832135"/>
          </a:xfrm>
          <a:prstGeom prst="rect">
            <a:avLst/>
          </a:prstGeom>
        </p:spPr>
      </p:pic>
      <p:pic>
        <p:nvPicPr>
          <p:cNvPr id="385" name="Picture 38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6201">
            <a:off x="1126357" y="2116905"/>
            <a:ext cx="1113774" cy="732412"/>
          </a:xfrm>
          <a:prstGeom prst="rect">
            <a:avLst/>
          </a:prstGeom>
        </p:spPr>
      </p:pic>
      <p:pic>
        <p:nvPicPr>
          <p:cNvPr id="386" name="Picture 38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6201">
            <a:off x="1258592" y="2123778"/>
            <a:ext cx="1113774" cy="732412"/>
          </a:xfrm>
          <a:prstGeom prst="rect">
            <a:avLst/>
          </a:prstGeom>
        </p:spPr>
      </p:pic>
      <p:pic>
        <p:nvPicPr>
          <p:cNvPr id="387" name="Picture 38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6201">
            <a:off x="1251364" y="2216963"/>
            <a:ext cx="1113774" cy="706028"/>
          </a:xfrm>
          <a:prstGeom prst="rect">
            <a:avLst/>
          </a:prstGeom>
        </p:spPr>
      </p:pic>
      <p:pic>
        <p:nvPicPr>
          <p:cNvPr id="388" name="Picture 38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6201">
            <a:off x="1352892" y="2136110"/>
            <a:ext cx="1113774" cy="791067"/>
          </a:xfrm>
          <a:prstGeom prst="rect">
            <a:avLst/>
          </a:prstGeom>
        </p:spPr>
      </p:pic>
      <p:pic>
        <p:nvPicPr>
          <p:cNvPr id="389" name="Picture 38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6201">
            <a:off x="1497177" y="2215379"/>
            <a:ext cx="1113774" cy="728194"/>
          </a:xfrm>
          <a:prstGeom prst="rect">
            <a:avLst/>
          </a:prstGeom>
        </p:spPr>
      </p:pic>
      <p:pic>
        <p:nvPicPr>
          <p:cNvPr id="390" name="Picture 38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6201">
            <a:off x="1623636" y="2317157"/>
            <a:ext cx="1113774" cy="663435"/>
          </a:xfrm>
          <a:prstGeom prst="rect">
            <a:avLst/>
          </a:prstGeom>
        </p:spPr>
      </p:pic>
      <p:pic>
        <p:nvPicPr>
          <p:cNvPr id="391" name="Picture 39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6201">
            <a:off x="1764638" y="2450044"/>
            <a:ext cx="1113774" cy="609821"/>
          </a:xfrm>
          <a:prstGeom prst="rect">
            <a:avLst/>
          </a:prstGeom>
        </p:spPr>
      </p:pic>
      <p:pic>
        <p:nvPicPr>
          <p:cNvPr id="392" name="Picture 39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6201">
            <a:off x="1846440" y="2606271"/>
            <a:ext cx="1113774" cy="616101"/>
          </a:xfrm>
          <a:prstGeom prst="rect">
            <a:avLst/>
          </a:prstGeom>
        </p:spPr>
      </p:pic>
      <p:pic>
        <p:nvPicPr>
          <p:cNvPr id="393" name="Picture 39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8141">
            <a:off x="1831726" y="2669626"/>
            <a:ext cx="1113774" cy="664082"/>
          </a:xfrm>
          <a:prstGeom prst="rect">
            <a:avLst/>
          </a:prstGeom>
        </p:spPr>
      </p:pic>
      <p:pic>
        <p:nvPicPr>
          <p:cNvPr id="394" name="Picture 39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63348">
            <a:off x="1763569" y="2777560"/>
            <a:ext cx="1113774" cy="611568"/>
          </a:xfrm>
          <a:prstGeom prst="rect">
            <a:avLst/>
          </a:prstGeom>
        </p:spPr>
      </p:pic>
      <p:pic>
        <p:nvPicPr>
          <p:cNvPr id="395" name="Picture 39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25247">
            <a:off x="1651491" y="2754022"/>
            <a:ext cx="1113774" cy="743061"/>
          </a:xfrm>
          <a:prstGeom prst="rect">
            <a:avLst/>
          </a:prstGeom>
        </p:spPr>
      </p:pic>
      <p:pic>
        <p:nvPicPr>
          <p:cNvPr id="396" name="Picture 39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3627">
            <a:off x="1578460" y="2828713"/>
            <a:ext cx="1113774" cy="612903"/>
          </a:xfrm>
          <a:prstGeom prst="rect">
            <a:avLst/>
          </a:prstGeom>
        </p:spPr>
      </p:pic>
      <p:pic>
        <p:nvPicPr>
          <p:cNvPr id="397" name="Picture 39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44137">
            <a:off x="1417563" y="2756666"/>
            <a:ext cx="1113774" cy="825056"/>
          </a:xfrm>
          <a:prstGeom prst="rect">
            <a:avLst/>
          </a:prstGeom>
        </p:spPr>
      </p:pic>
      <p:pic>
        <p:nvPicPr>
          <p:cNvPr id="398" name="Picture 39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89021">
            <a:off x="1340607" y="2900143"/>
            <a:ext cx="1113774" cy="491802"/>
          </a:xfrm>
          <a:prstGeom prst="rect">
            <a:avLst/>
          </a:prstGeom>
        </p:spPr>
      </p:pic>
      <p:pic>
        <p:nvPicPr>
          <p:cNvPr id="399" name="Picture 39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15785">
            <a:off x="1278242" y="2851456"/>
            <a:ext cx="1113774" cy="654917"/>
          </a:xfrm>
          <a:prstGeom prst="rect">
            <a:avLst/>
          </a:prstGeom>
        </p:spPr>
      </p:pic>
      <p:pic>
        <p:nvPicPr>
          <p:cNvPr id="400" name="Picture 39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17819">
            <a:off x="1175638" y="2824599"/>
            <a:ext cx="1113774" cy="630265"/>
          </a:xfrm>
          <a:prstGeom prst="rect">
            <a:avLst/>
          </a:prstGeom>
        </p:spPr>
      </p:pic>
      <p:pic>
        <p:nvPicPr>
          <p:cNvPr id="401" name="Picture 40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09364">
            <a:off x="1080204" y="2889485"/>
            <a:ext cx="1113774" cy="550467"/>
          </a:xfrm>
          <a:prstGeom prst="rect">
            <a:avLst/>
          </a:prstGeom>
        </p:spPr>
      </p:pic>
      <p:pic>
        <p:nvPicPr>
          <p:cNvPr id="402" name="Picture 40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02673">
            <a:off x="992891" y="2741898"/>
            <a:ext cx="1113774" cy="743117"/>
          </a:xfrm>
          <a:prstGeom prst="rect">
            <a:avLst/>
          </a:prstGeom>
        </p:spPr>
      </p:pic>
      <p:pic>
        <p:nvPicPr>
          <p:cNvPr id="403" name="Picture 40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29931">
            <a:off x="986085" y="2603193"/>
            <a:ext cx="1113774" cy="942975"/>
          </a:xfrm>
          <a:prstGeom prst="rect">
            <a:avLst/>
          </a:prstGeom>
        </p:spPr>
      </p:pic>
      <p:pic>
        <p:nvPicPr>
          <p:cNvPr id="404" name="Picture 40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15544">
            <a:off x="783225" y="2632099"/>
            <a:ext cx="1113774" cy="627733"/>
          </a:xfrm>
          <a:prstGeom prst="rect">
            <a:avLst/>
          </a:prstGeom>
        </p:spPr>
      </p:pic>
      <p:pic>
        <p:nvPicPr>
          <p:cNvPr id="405" name="Picture 40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81164">
            <a:off x="736654" y="2564020"/>
            <a:ext cx="1113774" cy="797215"/>
          </a:xfrm>
          <a:prstGeom prst="rect">
            <a:avLst/>
          </a:prstGeom>
        </p:spPr>
      </p:pic>
      <p:pic>
        <p:nvPicPr>
          <p:cNvPr id="406" name="Picture 40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33870">
            <a:off x="793758" y="2591095"/>
            <a:ext cx="1058276" cy="942975"/>
          </a:xfrm>
          <a:prstGeom prst="rect">
            <a:avLst/>
          </a:prstGeom>
        </p:spPr>
      </p:pic>
      <p:pic>
        <p:nvPicPr>
          <p:cNvPr id="407" name="Picture 40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89253">
            <a:off x="493590" y="2762796"/>
            <a:ext cx="1076447" cy="570722"/>
          </a:xfrm>
          <a:prstGeom prst="rect">
            <a:avLst/>
          </a:prstGeom>
        </p:spPr>
      </p:pic>
      <p:pic>
        <p:nvPicPr>
          <p:cNvPr id="408" name="Picture 40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02986">
            <a:off x="669762" y="2576081"/>
            <a:ext cx="882643" cy="942975"/>
          </a:xfrm>
          <a:prstGeom prst="rect">
            <a:avLst/>
          </a:prstGeom>
        </p:spPr>
      </p:pic>
      <p:pic>
        <p:nvPicPr>
          <p:cNvPr id="409" name="Picture 40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28476">
            <a:off x="383792" y="2820642"/>
            <a:ext cx="1113774" cy="563468"/>
          </a:xfrm>
          <a:prstGeom prst="rect">
            <a:avLst/>
          </a:prstGeom>
        </p:spPr>
      </p:pic>
      <p:pic>
        <p:nvPicPr>
          <p:cNvPr id="410" name="Picture 40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93178">
            <a:off x="276921" y="2865964"/>
            <a:ext cx="1113774" cy="563468"/>
          </a:xfrm>
          <a:prstGeom prst="rect">
            <a:avLst/>
          </a:prstGeom>
        </p:spPr>
      </p:pic>
      <p:pic>
        <p:nvPicPr>
          <p:cNvPr id="411" name="Picture 4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47022">
            <a:off x="242327" y="2891112"/>
            <a:ext cx="1113774" cy="563468"/>
          </a:xfrm>
          <a:prstGeom prst="rect">
            <a:avLst/>
          </a:prstGeom>
        </p:spPr>
      </p:pic>
      <p:pic>
        <p:nvPicPr>
          <p:cNvPr id="412" name="Picture 4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31546">
            <a:off x="195204" y="3200972"/>
            <a:ext cx="1113774" cy="563468"/>
          </a:xfrm>
          <a:prstGeom prst="rect">
            <a:avLst/>
          </a:prstGeom>
        </p:spPr>
      </p:pic>
      <p:pic>
        <p:nvPicPr>
          <p:cNvPr id="413" name="Picture 4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47022">
            <a:off x="289438" y="3406482"/>
            <a:ext cx="1113774" cy="563468"/>
          </a:xfrm>
          <a:prstGeom prst="rect">
            <a:avLst/>
          </a:prstGeom>
        </p:spPr>
      </p:pic>
      <p:pic>
        <p:nvPicPr>
          <p:cNvPr id="414" name="Picture 4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47022">
            <a:off x="405301" y="3711905"/>
            <a:ext cx="1113774" cy="563468"/>
          </a:xfrm>
          <a:prstGeom prst="rect">
            <a:avLst/>
          </a:prstGeom>
        </p:spPr>
      </p:pic>
      <p:pic>
        <p:nvPicPr>
          <p:cNvPr id="415" name="Picture 4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47022">
            <a:off x="450628" y="3888077"/>
            <a:ext cx="1193715" cy="603911"/>
          </a:xfrm>
          <a:prstGeom prst="rect">
            <a:avLst/>
          </a:prstGeom>
        </p:spPr>
      </p:pic>
      <p:pic>
        <p:nvPicPr>
          <p:cNvPr id="416" name="Picture 4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47022">
            <a:off x="536629" y="4056023"/>
            <a:ext cx="1113774" cy="563468"/>
          </a:xfrm>
          <a:prstGeom prst="rect">
            <a:avLst/>
          </a:prstGeom>
        </p:spPr>
      </p:pic>
      <p:pic>
        <p:nvPicPr>
          <p:cNvPr id="417" name="Picture 4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47022">
            <a:off x="576915" y="4278640"/>
            <a:ext cx="1113774" cy="563468"/>
          </a:xfrm>
          <a:prstGeom prst="rect">
            <a:avLst/>
          </a:prstGeom>
        </p:spPr>
      </p:pic>
      <p:pic>
        <p:nvPicPr>
          <p:cNvPr id="418" name="Picture 4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47022">
            <a:off x="537581" y="4499209"/>
            <a:ext cx="1113774" cy="563468"/>
          </a:xfrm>
          <a:prstGeom prst="rect">
            <a:avLst/>
          </a:prstGeom>
        </p:spPr>
      </p:pic>
      <p:pic>
        <p:nvPicPr>
          <p:cNvPr id="419" name="Picture 4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47022">
            <a:off x="485279" y="4716987"/>
            <a:ext cx="1113774" cy="563468"/>
          </a:xfrm>
          <a:prstGeom prst="rect">
            <a:avLst/>
          </a:prstGeom>
        </p:spPr>
      </p:pic>
      <p:pic>
        <p:nvPicPr>
          <p:cNvPr id="420" name="Picture 4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47022">
            <a:off x="421746" y="4766071"/>
            <a:ext cx="1113774" cy="563468"/>
          </a:xfrm>
          <a:prstGeom prst="rect">
            <a:avLst/>
          </a:prstGeom>
        </p:spPr>
      </p:pic>
      <p:pic>
        <p:nvPicPr>
          <p:cNvPr id="421" name="Picture 4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47022">
            <a:off x="343872" y="4960435"/>
            <a:ext cx="1113774" cy="563468"/>
          </a:xfrm>
          <a:prstGeom prst="rect">
            <a:avLst/>
          </a:prstGeom>
        </p:spPr>
      </p:pic>
      <p:pic>
        <p:nvPicPr>
          <p:cNvPr id="422" name="Picture 4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47022">
            <a:off x="242326" y="5092018"/>
            <a:ext cx="1113774" cy="563468"/>
          </a:xfrm>
          <a:prstGeom prst="rect">
            <a:avLst/>
          </a:prstGeom>
        </p:spPr>
      </p:pic>
      <p:pic>
        <p:nvPicPr>
          <p:cNvPr id="423" name="Picture 4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47022">
            <a:off x="151292" y="5191508"/>
            <a:ext cx="1113774" cy="563468"/>
          </a:xfrm>
          <a:prstGeom prst="rect">
            <a:avLst/>
          </a:prstGeom>
        </p:spPr>
      </p:pic>
      <p:pic>
        <p:nvPicPr>
          <p:cNvPr id="424" name="Picture 4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47022">
            <a:off x="102479" y="5308739"/>
            <a:ext cx="1113774" cy="563468"/>
          </a:xfrm>
          <a:prstGeom prst="rect">
            <a:avLst/>
          </a:prstGeom>
        </p:spPr>
      </p:pic>
      <p:pic>
        <p:nvPicPr>
          <p:cNvPr id="425" name="Picture 4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91880">
            <a:off x="3047421" y="564428"/>
            <a:ext cx="1234414" cy="228006"/>
          </a:xfrm>
          <a:prstGeom prst="rect">
            <a:avLst/>
          </a:prstGeom>
        </p:spPr>
      </p:pic>
      <p:sp>
        <p:nvSpPr>
          <p:cNvPr id="426" name="Oval 425"/>
          <p:cNvSpPr/>
          <p:nvPr/>
        </p:nvSpPr>
        <p:spPr>
          <a:xfrm>
            <a:off x="1293418" y="3584375"/>
            <a:ext cx="315081" cy="3355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7" name="Picture 4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506">
            <a:off x="1094163" y="3546402"/>
            <a:ext cx="597870" cy="362095"/>
          </a:xfrm>
          <a:prstGeom prst="rect">
            <a:avLst/>
          </a:prstGeom>
        </p:spPr>
      </p:pic>
      <p:pic>
        <p:nvPicPr>
          <p:cNvPr id="428" name="Picture 4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66550">
            <a:off x="2408126" y="392377"/>
            <a:ext cx="528137" cy="496438"/>
          </a:xfrm>
          <a:prstGeom prst="rect">
            <a:avLst/>
          </a:prstGeom>
        </p:spPr>
      </p:pic>
      <p:pic>
        <p:nvPicPr>
          <p:cNvPr id="429" name="Picture 4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563" flipV="1">
            <a:off x="785206" y="694338"/>
            <a:ext cx="1034747" cy="148664"/>
          </a:xfrm>
          <a:prstGeom prst="rect">
            <a:avLst/>
          </a:prstGeom>
        </p:spPr>
      </p:pic>
      <p:pic>
        <p:nvPicPr>
          <p:cNvPr id="430" name="Picture 4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871054">
            <a:off x="338042" y="729670"/>
            <a:ext cx="786543" cy="476363"/>
          </a:xfrm>
          <a:prstGeom prst="rect">
            <a:avLst/>
          </a:prstGeom>
        </p:spPr>
      </p:pic>
      <p:pic>
        <p:nvPicPr>
          <p:cNvPr id="431" name="Picture 4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3339">
            <a:off x="127340" y="5616698"/>
            <a:ext cx="863654" cy="387061"/>
          </a:xfrm>
          <a:prstGeom prst="rect">
            <a:avLst/>
          </a:prstGeom>
        </p:spPr>
      </p:pic>
      <p:pic>
        <p:nvPicPr>
          <p:cNvPr id="432" name="Picture 4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1907">
            <a:off x="97892" y="5680133"/>
            <a:ext cx="810689" cy="502903"/>
          </a:xfrm>
          <a:prstGeom prst="rect">
            <a:avLst/>
          </a:prstGeom>
        </p:spPr>
      </p:pic>
      <p:pic>
        <p:nvPicPr>
          <p:cNvPr id="433" name="Picture 4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6613">
            <a:off x="115785" y="5774966"/>
            <a:ext cx="653104" cy="445919"/>
          </a:xfrm>
          <a:prstGeom prst="rect">
            <a:avLst/>
          </a:prstGeom>
        </p:spPr>
      </p:pic>
      <p:pic>
        <p:nvPicPr>
          <p:cNvPr id="434" name="Picture 4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3565">
            <a:off x="125939" y="5818786"/>
            <a:ext cx="590305" cy="500425"/>
          </a:xfrm>
          <a:prstGeom prst="rect">
            <a:avLst/>
          </a:prstGeom>
        </p:spPr>
      </p:pic>
      <p:pic>
        <p:nvPicPr>
          <p:cNvPr id="435" name="Picture 4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62173">
            <a:off x="128723" y="5971915"/>
            <a:ext cx="601625" cy="265831"/>
          </a:xfrm>
          <a:prstGeom prst="rect">
            <a:avLst/>
          </a:prstGeom>
        </p:spPr>
      </p:pic>
      <p:pic>
        <p:nvPicPr>
          <p:cNvPr id="436" name="Picture 4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76194">
            <a:off x="4803945" y="555887"/>
            <a:ext cx="1113774" cy="36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2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457200"/>
            <a:ext cx="31566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b="1" u="sng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(গ) সমাধানঃ</a:t>
            </a:r>
            <a:endParaRPr lang="en-US" sz="4000" b="1" u="sng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33400" y="1447800"/>
                <a:ext cx="8053808" cy="4793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প</a:t>
                </a:r>
                <a:r>
                  <a:rPr lang="en-US" sz="2800" b="1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্রদত্ত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সমীকরণ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bn-IN" sz="2800" b="1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(</m:t>
                        </m:r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𝒌</m:t>
                        </m:r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𝟏</m:t>
                        </m:r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)</m:t>
                        </m:r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𝒙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  <m:r>
                      <a:rPr lang="en-US" sz="2800" b="1" i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−</m:t>
                    </m:r>
                    <m:d>
                      <m:d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𝒌</m:t>
                        </m:r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e>
                    </m:d>
                    <m:r>
                      <a:rPr lang="en-US" sz="2800" b="1" i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𝒙</m:t>
                    </m:r>
                    <m:r>
                      <a:rPr lang="en-US" sz="2800" b="1" i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2800" b="1" i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𝟒</m:t>
                    </m:r>
                  </m:oMath>
                </a14:m>
                <a:r>
                  <a:rPr lang="en-US" sz="2800" b="1" i="1" dirty="0">
                    <a:solidFill>
                      <a:srgbClr val="002060"/>
                    </a:solidFill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800" b="1" i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𝟎</m:t>
                    </m:r>
                  </m:oMath>
                </a14:m>
                <a:endParaRPr lang="bn-IN" sz="2800" b="1" i="1" dirty="0" smtClean="0">
                  <a:solidFill>
                    <a:srgbClr val="002060"/>
                  </a:solidFill>
                  <a:cs typeface="NikoshBAN" pitchFamily="2" charset="0"/>
                </a:endParaRPr>
              </a:p>
              <a:p>
                <a:r>
                  <a:rPr lang="en-US" sz="2800" b="1" dirty="0" smtClean="0">
                    <a:solidFill>
                      <a:srgbClr val="002060"/>
                    </a:solidFill>
                    <a:latin typeface="Cambria Math"/>
                    <a:cs typeface="NikoshBAN" pitchFamily="2" charset="0"/>
                  </a:rPr>
                  <a:t>K=2 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NikoshBAN"/>
                    <a:cs typeface="NikoshBAN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বসিয়ে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পাই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,</a:t>
                </a:r>
                <a:r>
                  <a:rPr lang="en-US" sz="2800" b="1" dirty="0">
                    <a:solidFill>
                      <a:schemeClr val="bg1"/>
                    </a:solidFill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b="1" i="1" dirty="0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𝒌</m:t>
                        </m:r>
                      </m:e>
                      <m:sup>
                        <m:r>
                          <a:rPr lang="en-US" sz="2800" b="1" i="1" dirty="0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  <m:r>
                      <a:rPr lang="en-US" sz="2800" b="1" i="1" dirty="0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sz="2800" b="1" i="1" dirty="0" smtClean="0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𝟒</m:t>
                    </m:r>
                    <m:r>
                      <a:rPr lang="en-US" sz="28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𝒌</m:t>
                    </m:r>
                    <m:r>
                      <a:rPr lang="en-US" sz="28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+</m:t>
                    </m:r>
                    <m:r>
                      <a:rPr lang="en-US" sz="2800" b="1" i="0" dirty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𝟒</m:t>
                    </m:r>
                    <m:r>
                      <a:rPr lang="bn-IN" sz="2800" b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bn-IN" sz="2800" b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০</m:t>
                    </m:r>
                  </m:oMath>
                </a14:m>
                <a:endParaRPr lang="en-US" sz="2800" b="1" dirty="0" smtClean="0">
                  <a:solidFill>
                    <a:schemeClr val="bg1"/>
                  </a:solidFill>
                  <a:ea typeface="Cambria Math"/>
                  <a:cs typeface="NikoshBAN" pitchFamily="2" charset="0"/>
                </a:endParaRPr>
              </a:p>
              <a:p>
                <a:r>
                  <a:rPr lang="bn-IN" sz="3200" b="1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∴</m:t>
                    </m:r>
                  </m:oMath>
                </a14:m>
                <a:r>
                  <a:rPr lang="bn-IN" sz="2800" b="1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32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𝒌</m:t>
                    </m:r>
                    <m:r>
                      <a:rPr lang="en-US" sz="32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=</m:t>
                    </m:r>
                    <m:f>
                      <m:fPr>
                        <m:ctrlPr>
                          <a:rPr lang="en-US" sz="32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b="1" i="1" dirty="0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−(−</m:t>
                        </m:r>
                        <m:r>
                          <a:rPr lang="en-US" sz="3200" b="1" i="1" dirty="0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𝟒</m:t>
                        </m:r>
                        <m:r>
                          <a:rPr lang="en-US" sz="3200" b="1" i="1" dirty="0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)±</m:t>
                        </m:r>
                        <m:rad>
                          <m:radPr>
                            <m:degHide m:val="on"/>
                            <m:ctrlPr>
                              <a:rPr lang="bn-IN" sz="3200" b="1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NikoshBAN" pitchFamily="2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bn-IN" sz="3200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  <a:cs typeface="NikoshBAN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1" i="1" dirty="0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  <a:cs typeface="NikoshBAN" pitchFamily="2" charset="0"/>
                                  </a:rPr>
                                  <m:t>(−</m:t>
                                </m:r>
                                <m:r>
                                  <a:rPr lang="en-US" sz="3200" b="1" i="1" dirty="0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  <a:cs typeface="NikoshBAN" pitchFamily="2" charset="0"/>
                                  </a:rPr>
                                  <m:t>𝟒</m:t>
                                </m:r>
                                <m:r>
                                  <a:rPr lang="en-US" sz="3200" b="1" i="1" dirty="0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  <a:cs typeface="NikoshBAN" pitchFamily="2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3200" b="1" i="1" dirty="0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  <a:cs typeface="NikoshBAN" pitchFamily="2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3200" b="1" i="1" dirty="0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−</m:t>
                            </m:r>
                            <m:r>
                              <a:rPr lang="en-US" sz="3200" b="1" i="1" dirty="0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𝟒</m:t>
                            </m:r>
                            <m:r>
                              <a:rPr lang="en-US" sz="3200" b="1" i="1" dirty="0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.</m:t>
                            </m:r>
                            <m:r>
                              <a:rPr lang="en-US" sz="3200" b="1" i="1" dirty="0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𝟏</m:t>
                            </m:r>
                            <m:r>
                              <a:rPr lang="en-US" sz="3200" b="1" i="1" dirty="0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.</m:t>
                            </m:r>
                            <m:r>
                              <a:rPr lang="en-US" sz="3200" b="1" i="1" dirty="0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𝟒</m:t>
                            </m:r>
                          </m:e>
                        </m:rad>
                      </m:num>
                      <m:den>
                        <m:r>
                          <a:rPr lang="en-US" sz="3200" b="1" i="1" dirty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𝟐</m:t>
                        </m:r>
                        <m:r>
                          <a:rPr lang="en-US" sz="3200" b="1" i="1" dirty="0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.</m:t>
                        </m:r>
                        <m:r>
                          <a:rPr lang="en-US" sz="3200" b="1" i="1" dirty="0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𝟏</m:t>
                        </m:r>
                      </m:den>
                    </m:f>
                  </m:oMath>
                </a14:m>
                <a:endParaRPr lang="en-US" sz="2800" b="1" dirty="0" smtClean="0">
                  <a:solidFill>
                    <a:srgbClr val="002060"/>
                  </a:solidFill>
                  <a:latin typeface="Cambria Math"/>
                  <a:cs typeface="NikoshBAN" pitchFamily="2" charset="0"/>
                </a:endParaRPr>
              </a:p>
              <a:p>
                <a:r>
                  <a:rPr lang="en-US" sz="2800" b="1" dirty="0" smtClean="0">
                    <a:solidFill>
                      <a:schemeClr val="bg1"/>
                    </a:solidFill>
                    <a:ea typeface="Cambria Math"/>
                    <a:cs typeface="NikoshBAN" pitchFamily="2" charset="0"/>
                  </a:rPr>
                  <a:t>                  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sz="2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b="1" i="1" dirty="0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𝟒</m:t>
                        </m:r>
                        <m:r>
                          <a:rPr lang="en-US" sz="2800" b="1" i="1" dirty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±</m:t>
                        </m:r>
                        <m:r>
                          <a:rPr lang="en-US" sz="2800" b="1" i="1" dirty="0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𝟎</m:t>
                        </m:r>
                      </m:num>
                      <m:den>
                        <m:r>
                          <a:rPr lang="en-US" sz="2800" b="1" i="1" dirty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rgbClr val="002060"/>
                    </a:solidFill>
                    <a:latin typeface="Cambria Math"/>
                    <a:cs typeface="NikoshBAN" pitchFamily="2" charset="0"/>
                  </a:rPr>
                  <a:t>=2 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ও 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Cambria Math"/>
                    <a:cs typeface="NikoshBAN" pitchFamily="2" charset="0"/>
                  </a:rPr>
                  <a:t>2 </a:t>
                </a:r>
              </a:p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      </m:t>
                    </m:r>
                    <m:r>
                      <a:rPr lang="en-US" sz="2800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∴</m:t>
                    </m:r>
                  </m:oMath>
                </a14:m>
                <a:r>
                  <a:rPr lang="bn-IN" sz="2800" b="1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32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𝒌</m:t>
                    </m:r>
                  </m:oMath>
                </a14:m>
                <a:r>
                  <a:rPr lang="en-US" sz="2800" b="1" dirty="0" smtClean="0">
                    <a:solidFill>
                      <a:srgbClr val="002060"/>
                    </a:solidFill>
                    <a:latin typeface="Cambria Math"/>
                    <a:cs typeface="NikoshBAN" pitchFamily="2" charset="0"/>
                  </a:rPr>
                  <a:t>=2 </a:t>
                </a:r>
                <a:r>
                  <a:rPr lang="en-US" sz="2800" b="1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হলে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বাস্তব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ও </a:t>
                </a:r>
                <a:r>
                  <a:rPr lang="en-US" sz="2800" b="1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সমান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মূলদ্বয়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হলো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Cambria Math"/>
                    <a:cs typeface="NikoshBAN" pitchFamily="2" charset="0"/>
                  </a:rPr>
                  <a:t>2  ।</a:t>
                </a:r>
              </a:p>
              <a:p>
                <a:r>
                  <a:rPr lang="en-US" sz="2800" b="1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আবার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Cambria Math"/>
                    <a:cs typeface="NikoshBAN" pitchFamily="2" charset="0"/>
                  </a:rPr>
                  <a:t>K=10 </a:t>
                </a:r>
                <a:r>
                  <a:rPr lang="en-US" sz="2800" b="1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বসিয়ে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পাই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,</a:t>
                </a:r>
                <a:r>
                  <a:rPr lang="en-US" sz="2800" b="1" dirty="0">
                    <a:solidFill>
                      <a:schemeClr val="bg1"/>
                    </a:solidFill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b="1" i="1" dirty="0" smtClean="0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𝟗</m:t>
                        </m:r>
                        <m:r>
                          <a:rPr lang="en-US" sz="2800" b="1" i="1" dirty="0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𝒌</m:t>
                        </m:r>
                      </m:e>
                      <m:sup>
                        <m:r>
                          <a:rPr lang="en-US" sz="2800" b="1" i="1" dirty="0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  <m:r>
                      <a:rPr lang="en-US" sz="2800" b="1" i="1" dirty="0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sz="2800" b="1" i="1" dirty="0" smtClean="0">
                        <a:solidFill>
                          <a:schemeClr val="bg1"/>
                        </a:solidFill>
                        <a:latin typeface="Cambria Math"/>
                        <a:cs typeface="NikoshBAN" pitchFamily="2" charset="0"/>
                      </a:rPr>
                      <m:t>𝟏𝟐</m:t>
                    </m:r>
                    <m:r>
                      <a:rPr lang="en-US" sz="28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𝒌</m:t>
                    </m:r>
                    <m:r>
                      <a:rPr lang="en-US" sz="28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+</m:t>
                    </m:r>
                    <m:r>
                      <a:rPr lang="en-US" sz="2800" b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𝟒</m:t>
                    </m:r>
                    <m:r>
                      <a:rPr lang="bn-IN" sz="2800" b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bn-IN" sz="2800" b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০</m:t>
                    </m:r>
                  </m:oMath>
                </a14:m>
                <a:endParaRPr lang="en-US" sz="2800" b="1" dirty="0">
                  <a:solidFill>
                    <a:schemeClr val="bg1"/>
                  </a:solidFill>
                  <a:ea typeface="Cambria Math"/>
                  <a:cs typeface="NikoshBAN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∴</m:t>
                    </m:r>
                  </m:oMath>
                </a14:m>
                <a:r>
                  <a:rPr lang="bn-IN" sz="2800" b="1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32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𝒌</m:t>
                    </m:r>
                    <m:r>
                      <a:rPr lang="en-US" sz="32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=</m:t>
                    </m:r>
                    <m:f>
                      <m:fPr>
                        <m:ctrlPr>
                          <a:rPr lang="en-US" sz="32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b="1" i="1" dirty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−(−</m:t>
                        </m:r>
                        <m:r>
                          <a:rPr lang="en-US" sz="3200" b="1" i="1" dirty="0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𝟏𝟐</m:t>
                        </m:r>
                        <m:r>
                          <a:rPr lang="en-US" sz="3200" b="1" i="1" dirty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)±</m:t>
                        </m:r>
                        <m:rad>
                          <m:radPr>
                            <m:degHide m:val="on"/>
                            <m:ctrlPr>
                              <a:rPr lang="bn-IN" sz="32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NikoshBAN" pitchFamily="2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bn-IN" sz="3200" b="1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  <a:cs typeface="NikoshBAN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1" i="1" dirty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  <a:cs typeface="NikoshBAN" pitchFamily="2" charset="0"/>
                                  </a:rPr>
                                  <m:t>(−</m:t>
                                </m:r>
                                <m:r>
                                  <a:rPr lang="en-US" sz="3200" b="1" i="1" dirty="0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  <a:cs typeface="NikoshBAN" pitchFamily="2" charset="0"/>
                                  </a:rPr>
                                  <m:t>𝟏𝟐</m:t>
                                </m:r>
                                <m:r>
                                  <a:rPr lang="en-US" sz="3200" b="1" i="1" dirty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  <a:cs typeface="NikoshBAN" pitchFamily="2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3200" b="1" i="1" dirty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  <a:cs typeface="NikoshBAN" pitchFamily="2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3200" b="1" i="1" dirty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−</m:t>
                            </m:r>
                            <m:r>
                              <a:rPr lang="en-US" sz="3200" b="1" i="1" dirty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𝟒</m:t>
                            </m:r>
                            <m:r>
                              <a:rPr lang="en-US" sz="3200" b="1" i="1" dirty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.</m:t>
                            </m:r>
                            <m:r>
                              <a:rPr lang="en-US" sz="3200" b="1" i="1" dirty="0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𝟗</m:t>
                            </m:r>
                            <m:r>
                              <a:rPr lang="en-US" sz="3200" b="1" i="1" dirty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.</m:t>
                            </m:r>
                            <m:r>
                              <a:rPr lang="en-US" sz="3200" b="1" i="1" dirty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𝟒</m:t>
                            </m:r>
                          </m:e>
                        </m:rad>
                      </m:num>
                      <m:den>
                        <m:r>
                          <a:rPr lang="en-US" sz="3200" b="1" i="1" dirty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𝟐</m:t>
                        </m:r>
                        <m:r>
                          <a:rPr lang="en-US" sz="3200" b="1" i="1" dirty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.</m:t>
                        </m:r>
                        <m:r>
                          <a:rPr lang="en-US" sz="3200" b="1" i="1" dirty="0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𝟏𝟐</m:t>
                        </m:r>
                        <m:r>
                          <a:rPr lang="en-US" sz="2800" b="1" i="1" dirty="0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±</m:t>
                        </m:r>
                        <m:r>
                          <a:rPr lang="en-US" sz="2800" b="1" i="1" dirty="0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𝟎</m:t>
                        </m:r>
                      </m:num>
                      <m:den>
                        <m:r>
                          <a:rPr lang="en-US" sz="28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𝟏𝟖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b="1" i="1" dirty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 dirty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8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∴</m:t>
                    </m:r>
                  </m:oMath>
                </a14:m>
                <a:r>
                  <a:rPr lang="bn-IN" sz="2800" b="1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32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𝒌</m:t>
                    </m:r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latin typeface="Cambria Math"/>
                    <a:cs typeface="NikoshBAN" pitchFamily="2" charset="0"/>
                  </a:rPr>
                  <a:t>= 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Cambria Math"/>
                    <a:cs typeface="NikoshBAN" pitchFamily="2" charset="0"/>
                  </a:rPr>
                  <a:t>10 </a:t>
                </a:r>
                <a:r>
                  <a:rPr lang="en-US" sz="2800" b="1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হলে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বাস্তব</a:t>
                </a:r>
                <a:r>
                  <a:rPr lang="en-US" sz="2800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ও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সমান</a:t>
                </a:r>
                <a:r>
                  <a:rPr lang="en-US" sz="2800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মূলদ্বয়</a:t>
                </a:r>
                <a:r>
                  <a:rPr lang="en-US" sz="2800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হলো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b="1" i="1" dirty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 dirty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।</a:t>
                </a:r>
                <a:endParaRPr lang="en-US" sz="28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447800"/>
                <a:ext cx="8053808" cy="4793748"/>
              </a:xfrm>
              <a:prstGeom prst="rect">
                <a:avLst/>
              </a:prstGeom>
              <a:blipFill rotWithShape="1">
                <a:blip r:embed="rId3"/>
                <a:stretch>
                  <a:fillRect l="-1968" t="-1272" r="-1741" b="-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588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304800"/>
            <a:ext cx="22829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84881" y="1174927"/>
                <a:ext cx="7881966" cy="9638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IN" sz="2800" b="1" dirty="0" smtClean="0">
                    <a:solidFill>
                      <a:schemeClr val="bg1"/>
                    </a:solidFill>
                    <a:latin typeface="NikoshBAN"/>
                    <a:cs typeface="NikoshBAN" pitchFamily="2" charset="0"/>
                  </a:rPr>
                  <a:t>১।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𝟑</m:t>
                        </m:r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𝒙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  <m:r>
                      <a:rPr lang="bn-IN" sz="28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−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𝟐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𝒙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−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𝟏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𝟎</m:t>
                    </m:r>
                    <m:r>
                      <a:rPr lang="en-US" sz="2800" b="1" i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sz="2800" b="1" dirty="0" err="1" smtClean="0">
                    <a:solidFill>
                      <a:schemeClr val="bg1"/>
                    </a:solidFill>
                    <a:latin typeface="NikoshBAN"/>
                    <a:cs typeface="NikoshBAN" pitchFamily="2" charset="0"/>
                  </a:rPr>
                  <a:t>সমীকরণটি</a:t>
                </a:r>
                <a:r>
                  <a:rPr lang="en-US" sz="2800" b="1" dirty="0" smtClean="0">
                    <a:solidFill>
                      <a:schemeClr val="bg1"/>
                    </a:solidFill>
                    <a:latin typeface="NikoshBAN"/>
                    <a:cs typeface="NikoshBAN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chemeClr val="bg1"/>
                    </a:solidFill>
                    <a:latin typeface="NikoshBAN"/>
                    <a:cs typeface="NikoshBAN" pitchFamily="2" charset="0"/>
                  </a:rPr>
                  <a:t>নিশ্চায়ক</a:t>
                </a:r>
                <a:r>
                  <a:rPr lang="en-US" sz="2800" b="1" dirty="0" smtClean="0">
                    <a:solidFill>
                      <a:schemeClr val="bg1"/>
                    </a:solidFill>
                    <a:latin typeface="NikoshBAN"/>
                    <a:cs typeface="NikoshBAN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chemeClr val="bg1"/>
                    </a:solidFill>
                    <a:latin typeface="NikoshBAN"/>
                    <a:cs typeface="NikoshBAN" pitchFamily="2" charset="0"/>
                  </a:rPr>
                  <a:t>কত</a:t>
                </a:r>
                <a:r>
                  <a:rPr lang="bn-IN" sz="2800" b="1" dirty="0" smtClean="0">
                    <a:solidFill>
                      <a:schemeClr val="bg1"/>
                    </a:solidFill>
                    <a:latin typeface="NikoshBAN"/>
                    <a:cs typeface="NikoshBAN" pitchFamily="2" charset="0"/>
                  </a:rPr>
                  <a:t>?</a:t>
                </a:r>
              </a:p>
              <a:p>
                <a:r>
                  <a:rPr lang="bn-IN" sz="2800" b="1" dirty="0" smtClean="0">
                    <a:solidFill>
                      <a:schemeClr val="bg1"/>
                    </a:solidFill>
                    <a:latin typeface="NikoshBAN"/>
                    <a:cs typeface="NikoshBAN" pitchFamily="2" charset="0"/>
                  </a:rPr>
                  <a:t> (ক)  </a:t>
                </a:r>
                <a14:m>
                  <m:oMath xmlns:m="http://schemas.openxmlformats.org/officeDocument/2006/math">
                    <m:r>
                      <a:rPr lang="bn-IN" sz="28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−</m:t>
                    </m:r>
                    <m:r>
                      <a:rPr lang="bn-IN" sz="28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𝟖</m:t>
                    </m:r>
                  </m:oMath>
                </a14:m>
                <a:r>
                  <a:rPr lang="bn-IN" sz="2800" b="1" dirty="0" smtClean="0">
                    <a:solidFill>
                      <a:schemeClr val="bg1"/>
                    </a:solidFill>
                    <a:latin typeface="NikoshBAN"/>
                    <a:cs typeface="NikoshBAN" pitchFamily="2" charset="0"/>
                  </a:rPr>
                  <a:t>   (খ)  </a:t>
                </a:r>
                <a14:m>
                  <m:oMath xmlns:m="http://schemas.openxmlformats.org/officeDocument/2006/math">
                    <m:r>
                      <a:rPr lang="bn-IN" sz="28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−</m:t>
                    </m:r>
                    <m:r>
                      <a:rPr lang="bn-IN" sz="28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𝟒</m:t>
                    </m:r>
                  </m:oMath>
                </a14:m>
                <a:r>
                  <a:rPr lang="bn-IN" sz="2800" b="1" dirty="0" smtClean="0">
                    <a:solidFill>
                      <a:schemeClr val="bg1"/>
                    </a:solidFill>
                    <a:latin typeface="NikoshBAN"/>
                    <a:cs typeface="NikoshBAN" pitchFamily="2" charset="0"/>
                  </a:rPr>
                  <a:t>       (গ)  </a:t>
                </a:r>
                <a14:m>
                  <m:oMath xmlns:m="http://schemas.openxmlformats.org/officeDocument/2006/math">
                    <m:r>
                      <a:rPr lang="bn-IN" sz="28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𝟏𝟔</m:t>
                    </m:r>
                  </m:oMath>
                </a14:m>
                <a:r>
                  <a:rPr lang="bn-IN" sz="2800" b="1" dirty="0" smtClean="0">
                    <a:solidFill>
                      <a:schemeClr val="bg1"/>
                    </a:solidFill>
                    <a:latin typeface="NikoshBAN"/>
                    <a:cs typeface="NikoshBAN" pitchFamily="2" charset="0"/>
                  </a:rPr>
                  <a:t>         (ঘ) </a:t>
                </a:r>
                <a14:m>
                  <m:oMath xmlns:m="http://schemas.openxmlformats.org/officeDocument/2006/math">
                    <m:r>
                      <a:rPr lang="bn-IN" sz="2800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𝟒</m:t>
                    </m:r>
                  </m:oMath>
                </a14:m>
                <a:r>
                  <a:rPr lang="bn-IN" sz="2800" b="1" dirty="0" smtClean="0">
                    <a:solidFill>
                      <a:schemeClr val="bg1"/>
                    </a:solidFill>
                    <a:latin typeface="NikoshBAN"/>
                    <a:cs typeface="NikoshBAN" pitchFamily="2" charset="0"/>
                  </a:rPr>
                  <a:t> </a:t>
                </a:r>
                <a:endParaRPr lang="en-US" sz="2800" b="1" dirty="0">
                  <a:solidFill>
                    <a:schemeClr val="bg1"/>
                  </a:solidFill>
                  <a:latin typeface="NikoshBAN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81" y="1174927"/>
                <a:ext cx="7881966" cy="963854"/>
              </a:xfrm>
              <a:prstGeom prst="rect">
                <a:avLst/>
              </a:prstGeom>
              <a:blipFill rotWithShape="1">
                <a:blip r:embed="rId3"/>
                <a:stretch>
                  <a:fillRect l="-1624" t="-5696" r="-1701" b="-17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01665" y="2417955"/>
            <a:ext cx="78651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chemeClr val="bg1"/>
                </a:solidFill>
                <a:latin typeface="NikoshBAN"/>
                <a:cs typeface="NikoshBAN" pitchFamily="2" charset="0"/>
              </a:rPr>
              <a:t>২।</a:t>
            </a:r>
            <a:r>
              <a:rPr lang="en-US" sz="2800" b="1" dirty="0" err="1" smtClean="0">
                <a:solidFill>
                  <a:schemeClr val="bg1"/>
                </a:solidFill>
                <a:latin typeface="NikoshBAN"/>
                <a:cs typeface="NikoshBAN" pitchFamily="2" charset="0"/>
              </a:rPr>
              <a:t>একটি</a:t>
            </a:r>
            <a:r>
              <a:rPr lang="en-US" sz="2800" b="1" dirty="0" smtClean="0">
                <a:solidFill>
                  <a:schemeClr val="bg1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/>
                <a:cs typeface="NikoshBAN" pitchFamily="2" charset="0"/>
              </a:rPr>
              <a:t>বাগানের</a:t>
            </a:r>
            <a:r>
              <a:rPr lang="en-US" sz="2800" b="1" dirty="0" smtClean="0">
                <a:solidFill>
                  <a:schemeClr val="bg1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/>
                <a:cs typeface="NikoshBAN" pitchFamily="2" charset="0"/>
              </a:rPr>
              <a:t>পরিসীমা</a:t>
            </a:r>
            <a:r>
              <a:rPr lang="en-US" sz="2800" b="1" dirty="0" smtClean="0">
                <a:solidFill>
                  <a:schemeClr val="bg1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NikoshBAN"/>
                <a:cs typeface="Calibri" pitchFamily="34" charset="0"/>
              </a:rPr>
              <a:t>20</a:t>
            </a:r>
            <a:r>
              <a:rPr lang="en-US" sz="2800" b="1" dirty="0" smtClean="0">
                <a:solidFill>
                  <a:schemeClr val="bg1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/>
                <a:cs typeface="NikoshBAN" pitchFamily="2" charset="0"/>
              </a:rPr>
              <a:t>মিটার</a:t>
            </a:r>
            <a:r>
              <a:rPr lang="en-US" sz="2800" b="1" dirty="0" smtClean="0">
                <a:solidFill>
                  <a:schemeClr val="bg1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/>
                <a:cs typeface="NikoshBAN" pitchFamily="2" charset="0"/>
              </a:rPr>
              <a:t>এবং</a:t>
            </a:r>
            <a:r>
              <a:rPr lang="en-US" sz="2800" b="1" dirty="0" smtClean="0">
                <a:solidFill>
                  <a:schemeClr val="bg1"/>
                </a:solidFill>
                <a:latin typeface="NikoshBAN"/>
                <a:cs typeface="NikoshBAN" pitchFamily="2" charset="0"/>
              </a:rPr>
              <a:t>         </a:t>
            </a:r>
            <a:r>
              <a:rPr lang="en-US" sz="2800" b="1" dirty="0" err="1" smtClean="0">
                <a:solidFill>
                  <a:schemeClr val="bg1"/>
                </a:solidFill>
                <a:latin typeface="NikoshBAN"/>
                <a:cs typeface="NikoshBAN" pitchFamily="2" charset="0"/>
              </a:rPr>
              <a:t>দৈর্ঘ্য</a:t>
            </a:r>
            <a:r>
              <a:rPr lang="en-US" sz="2800" b="1" dirty="0" smtClean="0">
                <a:solidFill>
                  <a:schemeClr val="bg1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NikoshBAN"/>
                <a:cs typeface="Calibri" pitchFamily="34" charset="0"/>
              </a:rPr>
              <a:t>8</a:t>
            </a:r>
            <a:r>
              <a:rPr lang="en-US" sz="2800" b="1" dirty="0" smtClean="0">
                <a:solidFill>
                  <a:schemeClr val="bg1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/>
                <a:cs typeface="NikoshBAN" pitchFamily="2" charset="0"/>
              </a:rPr>
              <a:t>মিটারবাগানের</a:t>
            </a:r>
            <a:r>
              <a:rPr lang="en-US" sz="2800" b="1" dirty="0" smtClean="0">
                <a:solidFill>
                  <a:schemeClr val="bg1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/>
                <a:cs typeface="NikoshBAN" pitchFamily="2" charset="0"/>
              </a:rPr>
              <a:t>ক্ষেত্রফল</a:t>
            </a:r>
            <a:r>
              <a:rPr lang="en-US" sz="2800" b="1" dirty="0" smtClean="0">
                <a:solidFill>
                  <a:schemeClr val="bg1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/>
                <a:cs typeface="NikoshBAN" pitchFamily="2" charset="0"/>
              </a:rPr>
              <a:t>কত</a:t>
            </a:r>
            <a:r>
              <a:rPr lang="en-US" sz="2800" b="1" dirty="0" smtClean="0">
                <a:solidFill>
                  <a:schemeClr val="bg1"/>
                </a:solidFill>
                <a:latin typeface="NikoshBAN"/>
                <a:cs typeface="NikoshBAN" pitchFamily="2" charset="0"/>
              </a:rPr>
              <a:t>?</a:t>
            </a:r>
          </a:p>
          <a:p>
            <a:r>
              <a:rPr lang="bn-IN" sz="2800" b="1" dirty="0">
                <a:solidFill>
                  <a:schemeClr val="bg1"/>
                </a:solidFill>
                <a:latin typeface="NikoshBAN"/>
                <a:cs typeface="NikoshBAN" pitchFamily="2" charset="0"/>
              </a:rPr>
              <a:t>(ক)  </a:t>
            </a:r>
            <a:r>
              <a:rPr lang="bn-IN" sz="2800" b="1" dirty="0" smtClean="0">
                <a:solidFill>
                  <a:schemeClr val="bg1"/>
                </a:solidFill>
                <a:latin typeface="NikoshBAN"/>
                <a:cs typeface="NikoshBAN" pitchFamily="2" charset="0"/>
              </a:rPr>
              <a:t>  </a:t>
            </a:r>
            <a:r>
              <a:rPr lang="en-US" sz="2800" b="1" dirty="0" smtClean="0">
                <a:solidFill>
                  <a:schemeClr val="bg1"/>
                </a:solidFill>
                <a:latin typeface="NikoshBAN"/>
                <a:cs typeface="NikoshBAN" pitchFamily="2" charset="0"/>
              </a:rPr>
              <a:t>8 </a:t>
            </a:r>
            <a:r>
              <a:rPr lang="en-US" sz="2800" b="1" dirty="0" err="1" smtClean="0">
                <a:solidFill>
                  <a:schemeClr val="bg1"/>
                </a:solidFill>
                <a:latin typeface="NikoshBAN"/>
                <a:cs typeface="NikoshBAN" pitchFamily="2" charset="0"/>
              </a:rPr>
              <a:t>বর্গ</a:t>
            </a:r>
            <a:r>
              <a:rPr lang="bn-IN" sz="2800" b="1" dirty="0" smtClean="0">
                <a:solidFill>
                  <a:schemeClr val="bg1"/>
                </a:solidFill>
                <a:latin typeface="NikoshBAN"/>
                <a:cs typeface="NikoshBAN" pitchFamily="2" charset="0"/>
              </a:rPr>
              <a:t>মিটার                   (</a:t>
            </a:r>
            <a:r>
              <a:rPr lang="bn-IN" sz="2800" b="1" dirty="0">
                <a:solidFill>
                  <a:schemeClr val="bg1"/>
                </a:solidFill>
                <a:latin typeface="NikoshBAN"/>
                <a:cs typeface="NikoshBAN" pitchFamily="2" charset="0"/>
              </a:rPr>
              <a:t>খ) </a:t>
            </a:r>
            <a:r>
              <a:rPr lang="en-US" sz="2800" b="1" dirty="0" smtClean="0">
                <a:solidFill>
                  <a:schemeClr val="bg1"/>
                </a:solidFill>
                <a:latin typeface="NikoshBAN"/>
                <a:cs typeface="Calibri" pitchFamily="34" charset="0"/>
              </a:rPr>
              <a:t>10 </a:t>
            </a:r>
            <a:r>
              <a:rPr lang="en-US" sz="2800" b="1" dirty="0" err="1" smtClean="0">
                <a:solidFill>
                  <a:schemeClr val="bg1"/>
                </a:solidFill>
                <a:latin typeface="NikoshBAN"/>
                <a:cs typeface="NikoshBAN" pitchFamily="2" charset="0"/>
              </a:rPr>
              <a:t>বর্গ</a:t>
            </a:r>
            <a:r>
              <a:rPr lang="bn-IN" sz="2800" b="1" dirty="0">
                <a:solidFill>
                  <a:schemeClr val="bg1"/>
                </a:solidFill>
                <a:latin typeface="NikoshBAN"/>
                <a:cs typeface="NikoshBAN" pitchFamily="2" charset="0"/>
              </a:rPr>
              <a:t>মিটার </a:t>
            </a:r>
            <a:endParaRPr lang="en-US" sz="2800" b="1" dirty="0" smtClean="0">
              <a:solidFill>
                <a:schemeClr val="bg1"/>
              </a:solidFill>
              <a:latin typeface="NikoshBAN"/>
              <a:cs typeface="NikoshBAN" pitchFamily="2" charset="0"/>
            </a:endParaRPr>
          </a:p>
          <a:p>
            <a:r>
              <a:rPr lang="bn-IN" sz="2800" b="1" dirty="0" smtClean="0">
                <a:solidFill>
                  <a:schemeClr val="bg1"/>
                </a:solidFill>
                <a:latin typeface="NikoshBAN"/>
                <a:cs typeface="NikoshBAN" pitchFamily="2" charset="0"/>
              </a:rPr>
              <a:t> (</a:t>
            </a:r>
            <a:r>
              <a:rPr lang="bn-IN" sz="2800" b="1" dirty="0">
                <a:solidFill>
                  <a:schemeClr val="bg1"/>
                </a:solidFill>
                <a:latin typeface="NikoshBAN"/>
                <a:cs typeface="NikoshBAN" pitchFamily="2" charset="0"/>
              </a:rPr>
              <a:t>গ) </a:t>
            </a:r>
            <a:r>
              <a:rPr lang="en-US" sz="2800" b="1" dirty="0" smtClean="0">
                <a:solidFill>
                  <a:schemeClr val="bg1"/>
                </a:solidFill>
                <a:latin typeface="NikoshBAN"/>
                <a:cs typeface="Calibri" pitchFamily="34" charset="0"/>
              </a:rPr>
              <a:t>16 </a:t>
            </a:r>
            <a:r>
              <a:rPr lang="en-US" sz="2800" b="1" dirty="0" err="1" smtClean="0">
                <a:solidFill>
                  <a:schemeClr val="bg1"/>
                </a:solidFill>
                <a:latin typeface="NikoshBAN"/>
                <a:cs typeface="NikoshBAN" pitchFamily="2" charset="0"/>
              </a:rPr>
              <a:t>বর্গ</a:t>
            </a:r>
            <a:r>
              <a:rPr lang="bn-IN" sz="2800" b="1" dirty="0">
                <a:solidFill>
                  <a:schemeClr val="bg1"/>
                </a:solidFill>
                <a:latin typeface="NikoshBAN"/>
                <a:cs typeface="NikoshBAN" pitchFamily="2" charset="0"/>
              </a:rPr>
              <a:t>মিটার                     </a:t>
            </a:r>
            <a:r>
              <a:rPr lang="bn-IN" sz="2800" b="1" dirty="0" smtClean="0">
                <a:solidFill>
                  <a:schemeClr val="bg1"/>
                </a:solidFill>
                <a:latin typeface="NikoshBAN"/>
                <a:cs typeface="NikoshBAN" pitchFamily="2" charset="0"/>
              </a:rPr>
              <a:t>(ঘ) </a:t>
            </a:r>
            <a:r>
              <a:rPr lang="en-US" sz="2800" b="1" dirty="0" smtClean="0">
                <a:solidFill>
                  <a:schemeClr val="bg1"/>
                </a:solidFill>
                <a:latin typeface="NikoshBAN"/>
                <a:cs typeface="Calibri" pitchFamily="34" charset="0"/>
              </a:rPr>
              <a:t>24 </a:t>
            </a:r>
            <a:r>
              <a:rPr lang="en-US" sz="2800" b="1" dirty="0" err="1" smtClean="0">
                <a:solidFill>
                  <a:schemeClr val="bg1"/>
                </a:solidFill>
                <a:latin typeface="NikoshBAN"/>
                <a:cs typeface="NikoshBAN" pitchFamily="2" charset="0"/>
              </a:rPr>
              <a:t>বর্গ</a:t>
            </a:r>
            <a:r>
              <a:rPr lang="bn-IN" sz="2800" b="1" dirty="0">
                <a:solidFill>
                  <a:schemeClr val="bg1"/>
                </a:solidFill>
                <a:latin typeface="NikoshBAN"/>
                <a:cs typeface="NikoshBAN" pitchFamily="2" charset="0"/>
              </a:rPr>
              <a:t>মিটার </a:t>
            </a:r>
            <a:endParaRPr lang="en-US" sz="2800" b="1" dirty="0">
              <a:solidFill>
                <a:schemeClr val="bg1"/>
              </a:solidFill>
              <a:latin typeface="NikoshBAN"/>
            </a:endParaRPr>
          </a:p>
        </p:txBody>
      </p:sp>
      <p:sp>
        <p:nvSpPr>
          <p:cNvPr id="5" name="Oval 4"/>
          <p:cNvSpPr/>
          <p:nvPr/>
        </p:nvSpPr>
        <p:spPr>
          <a:xfrm>
            <a:off x="3505200" y="1596633"/>
            <a:ext cx="609600" cy="554236"/>
          </a:xfrm>
          <a:prstGeom prst="ellipse">
            <a:avLst/>
          </a:prstGeom>
          <a:solidFill>
            <a:srgbClr val="66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55573" y="3679601"/>
            <a:ext cx="609600" cy="55423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07489" y="4846274"/>
                <a:ext cx="7972311" cy="10624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3। </a:t>
                </a:r>
                <a:r>
                  <a:rPr lang="en-US" sz="2800" b="1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  <m:t>+</m:t>
                        </m:r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  <m:t>𝟒</m:t>
                        </m:r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  <m:t>𝒙</m:t>
                        </m:r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  <a:cs typeface="Calibri" pitchFamily="34" charset="0"/>
                          </a:rPr>
                          <m:t>𝟒</m:t>
                        </m:r>
                      </m:e>
                    </m:rad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𝟕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   </m:t>
                    </m:r>
                  </m:oMath>
                </a14:m>
                <a:r>
                  <a:rPr lang="en-US" sz="2800" b="1" dirty="0" err="1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সমীকরণের</a:t>
                </a:r>
                <a:r>
                  <a:rPr lang="en-US" sz="28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মূল</a:t>
                </a:r>
                <a:r>
                  <a:rPr lang="en-US" sz="28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কোনটি</a:t>
                </a:r>
                <a:r>
                  <a:rPr lang="bn-IN" sz="28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?</a:t>
                </a:r>
              </a:p>
              <a:p>
                <a:r>
                  <a:rPr lang="en-US" sz="28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      </a:t>
                </a:r>
                <a:r>
                  <a:rPr lang="bn-IN" sz="28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bn-IN" sz="2800" b="1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ক)  </a:t>
                </a:r>
                <a:r>
                  <a:rPr lang="en-US" sz="2800" b="1" dirty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0</a:t>
                </a:r>
                <a:r>
                  <a:rPr lang="bn-IN" sz="28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28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IN" sz="28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8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bn-IN" sz="2800" b="1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খ)  </a:t>
                </a:r>
                <a14:m>
                  <m:oMath xmlns:m="http://schemas.openxmlformats.org/officeDocument/2006/math">
                    <m:r>
                      <a:rPr lang="bn-IN" sz="28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−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𝟑</m:t>
                    </m:r>
                  </m:oMath>
                </a14:m>
                <a:r>
                  <a:rPr lang="bn-IN" sz="28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28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  </a:t>
                </a:r>
                <a:r>
                  <a:rPr lang="bn-IN" sz="28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800" b="1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(গ)  </a:t>
                </a:r>
                <a:r>
                  <a:rPr lang="en-US" sz="2800" b="1" dirty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1</a:t>
                </a:r>
                <a:r>
                  <a:rPr lang="bn-IN" sz="28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28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IN" sz="28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IN" sz="28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bn-IN" sz="2800" b="1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ঘ) </a:t>
                </a:r>
                <a:r>
                  <a:rPr lang="en-US" sz="2800" b="1" dirty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3</a:t>
                </a:r>
                <a:endParaRPr lang="en-US" sz="2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489" y="4846274"/>
                <a:ext cx="7972311" cy="1062470"/>
              </a:xfrm>
              <a:prstGeom prst="rect">
                <a:avLst/>
              </a:prstGeom>
              <a:blipFill rotWithShape="1">
                <a:blip r:embed="rId4"/>
                <a:stretch>
                  <a:fillRect l="-1606" r="-1758" b="-160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>
          <a:xfrm>
            <a:off x="990600" y="5377509"/>
            <a:ext cx="609600" cy="554236"/>
          </a:xfrm>
          <a:prstGeom prst="ellipse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6325" y="165170"/>
            <a:ext cx="8802692" cy="6618474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550" y="548822"/>
            <a:ext cx="1199345" cy="100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44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  <p:bldP spid="7" grpId="0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21728"/>
            <a:ext cx="8877300" cy="6483872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43973" y="2057400"/>
                <a:ext cx="7604389" cy="10540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bg1"/>
                    </a:solidFill>
                    <a:latin typeface="NikoshBAN"/>
                    <a:cs typeface="NikoshBAN" pitchFamily="2" charset="0"/>
                  </a:rPr>
                  <a:t>৪। </a:t>
                </a:r>
                <a:r>
                  <a:rPr lang="en-US" sz="2400" b="1" dirty="0" err="1" smtClean="0">
                    <a:solidFill>
                      <a:schemeClr val="bg1"/>
                    </a:solidFill>
                    <a:latin typeface="NikoshBAN"/>
                    <a:cs typeface="NikoshBAN" pitchFamily="2" charset="0"/>
                  </a:rPr>
                  <a:t>যদি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𝒂</m:t>
                    </m:r>
                  </m:oMath>
                </a14:m>
                <a:r>
                  <a:rPr lang="en-US" sz="2400" b="1" dirty="0" smtClean="0">
                    <a:solidFill>
                      <a:schemeClr val="bg1"/>
                    </a:solidFill>
                    <a:latin typeface="NikoshBAN"/>
                    <a:cs typeface="NikoshBAN" pitchFamily="2" charset="0"/>
                  </a:rPr>
                  <a:t>=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NikoshBAN"/>
                    <a:cs typeface="Calibri" pitchFamily="34" charset="0"/>
                  </a:rPr>
                  <a:t>1,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NikoshBAN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𝒃</m:t>
                    </m:r>
                  </m:oMath>
                </a14:m>
                <a:r>
                  <a:rPr lang="en-US" sz="2400" b="1" dirty="0" smtClean="0">
                    <a:solidFill>
                      <a:schemeClr val="bg1"/>
                    </a:solidFill>
                    <a:latin typeface="NikoshBAN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−</m:t>
                    </m:r>
                    <m:r>
                      <a:rPr lang="en-US" sz="2400" b="1" i="1" dirty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𝟏</m:t>
                    </m:r>
                  </m:oMath>
                </a14:m>
                <a:r>
                  <a:rPr lang="en-US" sz="2400" b="1" dirty="0" err="1" smtClean="0">
                    <a:solidFill>
                      <a:schemeClr val="bg1"/>
                    </a:solidFill>
                    <a:latin typeface="NikoshBAN"/>
                    <a:cs typeface="NikoshBAN" pitchFamily="2" charset="0"/>
                  </a:rPr>
                  <a:t>এবং</a:t>
                </a:r>
                <a:r>
                  <a:rPr lang="en-US" sz="2400" b="1" dirty="0">
                    <a:solidFill>
                      <a:srgbClr val="002060"/>
                    </a:solidFill>
                    <a:latin typeface="NikoshBAN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𝒄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400" b="1" i="0" smtClean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𝟏</m:t>
                    </m:r>
                  </m:oMath>
                </a14:m>
                <a:r>
                  <a:rPr lang="en-US" sz="2400" b="1" dirty="0" smtClean="0">
                    <a:solidFill>
                      <a:schemeClr val="bg1"/>
                    </a:solidFill>
                    <a:latin typeface="NikoshBAN"/>
                    <a:cs typeface="NikoshBAN" pitchFamily="2" charset="0"/>
                  </a:rPr>
                  <a:t> </a:t>
                </a:r>
                <a:r>
                  <a:rPr lang="en-US" sz="2400" b="1" dirty="0" err="1" smtClean="0">
                    <a:solidFill>
                      <a:schemeClr val="bg1"/>
                    </a:solidFill>
                    <a:latin typeface="NikoshBAN"/>
                    <a:cs typeface="NikoshBAN" pitchFamily="2" charset="0"/>
                  </a:rPr>
                  <a:t>হয়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NikoshBAN"/>
                    <a:cs typeface="NikoshBAN" pitchFamily="2" charset="0"/>
                  </a:rPr>
                  <a:t>, </a:t>
                </a:r>
                <a:r>
                  <a:rPr lang="en-US" sz="2400" b="1" dirty="0" err="1" smtClean="0">
                    <a:solidFill>
                      <a:schemeClr val="bg1"/>
                    </a:solidFill>
                    <a:latin typeface="NikoshBAN"/>
                    <a:cs typeface="NikoshBAN" pitchFamily="2" charset="0"/>
                  </a:rPr>
                  <a:t>তবে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NikoshBAN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𝒙</m:t>
                    </m:r>
                  </m:oMath>
                </a14:m>
                <a:r>
                  <a:rPr lang="en-US" sz="2400" b="1" dirty="0" err="1" smtClean="0">
                    <a:solidFill>
                      <a:schemeClr val="bg1"/>
                    </a:solidFill>
                    <a:latin typeface="NikoshBAN"/>
                    <a:cs typeface="NikoshBAN" pitchFamily="2" charset="0"/>
                  </a:rPr>
                  <a:t>এর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NikoshBAN"/>
                    <a:cs typeface="NikoshBAN" pitchFamily="2" charset="0"/>
                  </a:rPr>
                  <a:t> </a:t>
                </a:r>
                <a:r>
                  <a:rPr lang="en-US" sz="2400" b="1" dirty="0" err="1" smtClean="0">
                    <a:solidFill>
                      <a:schemeClr val="bg1"/>
                    </a:solidFill>
                    <a:latin typeface="NikoshBAN"/>
                    <a:cs typeface="NikoshBAN" pitchFamily="2" charset="0"/>
                  </a:rPr>
                  <a:t>মান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NikoshBAN"/>
                    <a:cs typeface="NikoshBAN" pitchFamily="2" charset="0"/>
                  </a:rPr>
                  <a:t> </a:t>
                </a:r>
                <a:r>
                  <a:rPr lang="en-US" sz="2400" b="1" dirty="0" err="1" smtClean="0">
                    <a:solidFill>
                      <a:schemeClr val="bg1"/>
                    </a:solidFill>
                    <a:latin typeface="NikoshBAN"/>
                    <a:cs typeface="NikoshBAN" pitchFamily="2" charset="0"/>
                  </a:rPr>
                  <a:t>কত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NikoshBAN"/>
                    <a:cs typeface="NikoshBAN" pitchFamily="2" charset="0"/>
                  </a:rPr>
                  <a:t>?</a:t>
                </a:r>
              </a:p>
              <a:p>
                <a:r>
                  <a:rPr lang="en-US" sz="2400" b="1" dirty="0" smtClean="0">
                    <a:solidFill>
                      <a:schemeClr val="bg1"/>
                    </a:solidFill>
                    <a:latin typeface="NikoshBAN"/>
                    <a:cs typeface="NikoshBAN" pitchFamily="2" charset="0"/>
                  </a:rPr>
                  <a:t> </a:t>
                </a:r>
                <a:r>
                  <a:rPr lang="bn-IN" sz="2400" b="1" dirty="0">
                    <a:solidFill>
                      <a:schemeClr val="bg1"/>
                    </a:solidFill>
                    <a:latin typeface="NikoshBAN"/>
                    <a:cs typeface="NikoshBAN" pitchFamily="2" charset="0"/>
                  </a:rPr>
                  <a:t>(ক</a:t>
                </a:r>
                <a:r>
                  <a:rPr lang="bn-IN" sz="2400" b="1" dirty="0" smtClean="0">
                    <a:solidFill>
                      <a:schemeClr val="bg1"/>
                    </a:solidFill>
                    <a:latin typeface="NikoshBAN"/>
                    <a:cs typeface="NikoshBAN" pitchFamily="2" charset="0"/>
                  </a:rPr>
                  <a:t>)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NikoshBAN"/>
                    <a:cs typeface="NikoshBAN" pitchFamily="2" charset="0"/>
                  </a:rPr>
                  <a:t> </a:t>
                </a:r>
                <a:r>
                  <a:rPr lang="bn-IN" sz="2400" b="1" dirty="0" smtClean="0">
                    <a:solidFill>
                      <a:schemeClr val="bg1"/>
                    </a:solidFill>
                    <a:latin typeface="NikoshBAN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𝟏</m:t>
                        </m:r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NikoshBAN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−</m:t>
                            </m:r>
                            <m: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400" b="1" dirty="0" smtClean="0">
                    <a:solidFill>
                      <a:schemeClr val="bg1"/>
                    </a:solidFill>
                    <a:latin typeface="NikoshBAN"/>
                    <a:cs typeface="NikoshBAN" pitchFamily="2" charset="0"/>
                  </a:rPr>
                  <a:t> </a:t>
                </a:r>
                <a:r>
                  <a:rPr lang="bn-IN" sz="2400" b="1" dirty="0" smtClean="0">
                    <a:solidFill>
                      <a:schemeClr val="bg1"/>
                    </a:solidFill>
                    <a:latin typeface="NikoshBAN"/>
                    <a:cs typeface="NikoshBAN" pitchFamily="2" charset="0"/>
                  </a:rPr>
                  <a:t>(</a:t>
                </a:r>
                <a:r>
                  <a:rPr lang="bn-IN" sz="2400" b="1" dirty="0">
                    <a:solidFill>
                      <a:schemeClr val="bg1"/>
                    </a:solidFill>
                    <a:latin typeface="NikoshBAN"/>
                    <a:cs typeface="NikoshBAN" pitchFamily="2" charset="0"/>
                  </a:rPr>
                  <a:t>খ) 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NikoshBAN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𝟏</m:t>
                        </m:r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NikoshBAN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400" b="1" dirty="0" smtClean="0">
                    <a:solidFill>
                      <a:schemeClr val="bg1"/>
                    </a:solidFill>
                    <a:latin typeface="NikoshBAN"/>
                    <a:cs typeface="NikoshBAN" pitchFamily="2" charset="0"/>
                  </a:rPr>
                  <a:t>  </a:t>
                </a:r>
                <a:r>
                  <a:rPr lang="bn-IN" sz="2400" b="1" dirty="0" smtClean="0">
                    <a:solidFill>
                      <a:schemeClr val="bg1"/>
                    </a:solidFill>
                    <a:latin typeface="NikoshBAN"/>
                    <a:cs typeface="NikoshBAN" pitchFamily="2" charset="0"/>
                  </a:rPr>
                  <a:t>(</a:t>
                </a:r>
                <a:r>
                  <a:rPr lang="bn-IN" sz="2400" b="1" dirty="0">
                    <a:solidFill>
                      <a:schemeClr val="bg1"/>
                    </a:solidFill>
                    <a:latin typeface="NikoshBAN"/>
                    <a:cs typeface="NikoshBAN" pitchFamily="2" charset="0"/>
                  </a:rPr>
                  <a:t>গ</a:t>
                </a:r>
                <a:r>
                  <a:rPr lang="bn-IN" sz="2400" b="1" dirty="0" smtClean="0">
                    <a:solidFill>
                      <a:schemeClr val="bg1"/>
                    </a:solidFill>
                    <a:latin typeface="NikoshBAN"/>
                    <a:cs typeface="NikoshBAN" pitchFamily="2" charset="0"/>
                  </a:rPr>
                  <a:t>)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NikoshBAN"/>
                    <a:cs typeface="NikoshBAN" pitchFamily="2" charset="0"/>
                  </a:rPr>
                  <a:t> </a:t>
                </a:r>
                <a:r>
                  <a:rPr lang="bn-IN" sz="2400" b="1" dirty="0" smtClean="0">
                    <a:solidFill>
                      <a:schemeClr val="bg1"/>
                    </a:solidFill>
                    <a:latin typeface="NikoshBAN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𝟏</m:t>
                        </m:r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NikoshBAN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−</m:t>
                            </m:r>
                            <m: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400" b="1" dirty="0" smtClean="0">
                    <a:solidFill>
                      <a:schemeClr val="bg1"/>
                    </a:solidFill>
                    <a:latin typeface="NikoshBAN"/>
                    <a:cs typeface="NikoshBAN" pitchFamily="2" charset="0"/>
                  </a:rPr>
                  <a:t>  </a:t>
                </a:r>
                <a:r>
                  <a:rPr lang="bn-IN" sz="2400" b="1" dirty="0" smtClean="0">
                    <a:solidFill>
                      <a:schemeClr val="bg1"/>
                    </a:solidFill>
                    <a:latin typeface="NikoshBAN"/>
                    <a:cs typeface="NikoshBAN" pitchFamily="2" charset="0"/>
                  </a:rPr>
                  <a:t>(</a:t>
                </a:r>
                <a:r>
                  <a:rPr lang="bn-IN" sz="2400" b="1" dirty="0">
                    <a:solidFill>
                      <a:schemeClr val="bg1"/>
                    </a:solidFill>
                    <a:latin typeface="NikoshBAN"/>
                    <a:cs typeface="NikoshBAN" pitchFamily="2" charset="0"/>
                  </a:rPr>
                  <a:t>ঘ</a:t>
                </a:r>
                <a:r>
                  <a:rPr lang="bn-IN" sz="2400" b="1" dirty="0" smtClean="0">
                    <a:solidFill>
                      <a:schemeClr val="bg1"/>
                    </a:solidFill>
                    <a:latin typeface="NikoshBAN"/>
                    <a:cs typeface="NikoshBAN" pitchFamily="2" charset="0"/>
                  </a:rPr>
                  <a:t>)</a:t>
                </a:r>
                <a:r>
                  <a:rPr lang="bn-IN" sz="2400" b="1" dirty="0">
                    <a:solidFill>
                      <a:schemeClr val="bg1"/>
                    </a:solidFill>
                    <a:latin typeface="NikoshBAN"/>
                    <a:cs typeface="NikoshBAN" pitchFamily="2" charset="0"/>
                  </a:rPr>
                  <a:t> 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NikoshBAN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𝟏</m:t>
                        </m:r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NikoshBAN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−</m:t>
                            </m:r>
                            <m: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2400" b="1" dirty="0">
                  <a:solidFill>
                    <a:schemeClr val="bg1"/>
                  </a:solidFill>
                  <a:latin typeface="NikoshBAN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973" y="2057400"/>
                <a:ext cx="7604389" cy="1054006"/>
              </a:xfrm>
              <a:prstGeom prst="rect">
                <a:avLst/>
              </a:prstGeom>
              <a:blipFill rotWithShape="1">
                <a:blip r:embed="rId3"/>
                <a:stretch>
                  <a:fillRect l="-1283" t="-4651" r="-1363" b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19"/>
          <p:cNvSpPr/>
          <p:nvPr/>
        </p:nvSpPr>
        <p:spPr>
          <a:xfrm>
            <a:off x="443973" y="2578006"/>
            <a:ext cx="598709" cy="53340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93997" y="3719372"/>
                <a:ext cx="7047122" cy="16508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৫। </a:t>
                </a:r>
                <a:r>
                  <a:rPr lang="en-US" sz="2800" b="1" dirty="0" err="1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সমীকরণটির</a:t>
                </a:r>
                <a:r>
                  <a:rPr lang="en-US" sz="28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নিশ্চায়ক</a:t>
                </a:r>
                <a:r>
                  <a:rPr lang="en-US" sz="28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নিচের</a:t>
                </a:r>
                <a:r>
                  <a:rPr lang="en-US" sz="28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কোনটি</a:t>
                </a:r>
                <a:r>
                  <a:rPr lang="en-US" sz="28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?</a:t>
                </a:r>
              </a:p>
              <a:p>
                <a:r>
                  <a:rPr lang="bn-IN" sz="2800" b="1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(ক)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−</m:t>
                        </m:r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𝒃</m:t>
                        </m:r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±√</m:t>
                        </m:r>
                        <m:sSup>
                          <m:sSupPr>
                            <m:ctrlPr>
                              <a:rPr lang="en-US" sz="2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(</m:t>
                            </m:r>
                            <m:r>
                              <a:rPr lang="en-US" sz="2800" b="1" i="1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2800" b="1" i="1" dirty="0">
                            <a:solidFill>
                              <a:srgbClr val="002060"/>
                            </a:solidFill>
                            <a:cs typeface="NikoshBAN" pitchFamily="2" charset="0"/>
                          </a:rPr>
                          <m:t> </m:t>
                        </m:r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𝟒</m:t>
                        </m:r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𝒂𝒄</m:t>
                        </m:r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sz="2800" b="1" i="1" dirty="0">
                            <a:solidFill>
                              <a:srgbClr val="002060"/>
                            </a:solidFill>
                            <a:cs typeface="NikoshBAN" pitchFamily="2" charset="0"/>
                          </a:rPr>
                          <m:t> </m:t>
                        </m:r>
                      </m:num>
                      <m:den>
                        <m:r>
                          <a:rPr lang="en-US" sz="2800" b="1" i="1" dirty="0">
                            <a:solidFill>
                              <a:srgbClr val="002060"/>
                            </a:solidFill>
                            <a:latin typeface="Cambria Math"/>
                            <a:cs typeface="Calibri" pitchFamily="34" charset="0"/>
                          </a:rPr>
                          <m:t>𝟐</m:t>
                        </m:r>
                        <m:r>
                          <a:rPr lang="en-US" sz="2800" b="1" i="1" dirty="0">
                            <a:solidFill>
                              <a:srgbClr val="002060"/>
                            </a:solidFill>
                            <a:latin typeface="Cambria Math"/>
                            <a:cs typeface="Calibri" pitchFamily="34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bn-IN" sz="28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bn-IN" sz="2800" b="1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খ)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−</m:t>
                        </m:r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−</m:t>
                        </m:r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√</m:t>
                        </m:r>
                        <m:sSup>
                          <m:sSupPr>
                            <m:ctrlPr>
                              <a:rPr lang="en-US" sz="2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(</m:t>
                            </m:r>
                            <m:r>
                              <a:rPr lang="en-US" sz="2800" b="1" i="1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2800" b="1" i="1" dirty="0">
                            <a:solidFill>
                              <a:srgbClr val="002060"/>
                            </a:solidFill>
                            <a:cs typeface="NikoshBAN" pitchFamily="2" charset="0"/>
                          </a:rPr>
                          <m:t> </m:t>
                        </m:r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𝟒</m:t>
                        </m:r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𝒂𝒄</m:t>
                        </m:r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sz="2800" b="1" i="1" dirty="0">
                            <a:solidFill>
                              <a:srgbClr val="002060"/>
                            </a:solidFill>
                            <a:cs typeface="NikoshBAN" pitchFamily="2" charset="0"/>
                          </a:rPr>
                          <m:t> </m:t>
                        </m:r>
                      </m:num>
                      <m:den>
                        <m:r>
                          <a:rPr lang="en-US" sz="2800" b="1" i="1" dirty="0">
                            <a:solidFill>
                              <a:srgbClr val="002060"/>
                            </a:solidFill>
                            <a:latin typeface="Cambria Math"/>
                            <a:cs typeface="Calibri" pitchFamily="34" charset="0"/>
                          </a:rPr>
                          <m:t>𝟐</m:t>
                        </m:r>
                        <m:r>
                          <a:rPr lang="en-US" sz="2800" b="1" i="1" dirty="0">
                            <a:solidFill>
                              <a:srgbClr val="002060"/>
                            </a:solidFill>
                            <a:latin typeface="Cambria Math"/>
                            <a:cs typeface="Calibri" pitchFamily="34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bn-IN" sz="28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  </a:t>
                </a:r>
                <a:endParaRPr lang="en-US" sz="28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IN" sz="28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bn-IN" sz="2800" b="1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গ)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bn-IN" sz="2800" b="1" i="1" smtClean="0">
                            <a:solidFill>
                              <a:schemeClr val="bg2"/>
                            </a:solidFill>
                            <a:latin typeface="Cambria Math"/>
                            <a:cs typeface="NikoshBAN" pitchFamily="2" charset="0"/>
                          </a:rPr>
                          <m:t>  </m:t>
                        </m:r>
                        <m:r>
                          <a:rPr lang="en-US" sz="2800" b="1" i="1">
                            <a:solidFill>
                              <a:schemeClr val="bg2"/>
                            </a:solidFill>
                            <a:latin typeface="Cambria Math"/>
                            <a:cs typeface="NikoshBAN" pitchFamily="2" charset="0"/>
                          </a:rPr>
                          <m:t>𝒃</m:t>
                        </m:r>
                      </m:e>
                      <m:sup>
                        <m:r>
                          <a:rPr lang="en-US" sz="2800" b="1" i="1">
                            <a:solidFill>
                              <a:schemeClr val="bg2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  <m:r>
                      <a:rPr lang="en-US" sz="2800" b="1" i="1" smtClean="0">
                        <a:solidFill>
                          <a:schemeClr val="bg2"/>
                        </a:solidFill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m:rPr>
                        <m:nor/>
                      </m:rPr>
                      <a:rPr lang="en-US" sz="2800" b="1" i="1" dirty="0">
                        <a:solidFill>
                          <a:schemeClr val="bg2"/>
                        </a:solidFill>
                        <a:cs typeface="NikoshBAN" pitchFamily="2" charset="0"/>
                      </a:rPr>
                      <m:t> </m:t>
                    </m:r>
                    <m:r>
                      <a:rPr lang="en-US" sz="2800" b="1" i="1">
                        <a:solidFill>
                          <a:schemeClr val="bg2"/>
                        </a:solidFill>
                        <a:latin typeface="Cambria Math"/>
                        <a:cs typeface="NikoshBAN" pitchFamily="2" charset="0"/>
                      </a:rPr>
                      <m:t>𝟒</m:t>
                    </m:r>
                    <m:r>
                      <a:rPr lang="en-US" sz="2800" b="1" i="1">
                        <a:solidFill>
                          <a:schemeClr val="bg2"/>
                        </a:solidFill>
                        <a:latin typeface="Cambria Math"/>
                        <a:cs typeface="NikoshBAN" pitchFamily="2" charset="0"/>
                      </a:rPr>
                      <m:t>𝒂𝒄</m:t>
                    </m:r>
                  </m:oMath>
                </a14:m>
                <a:r>
                  <a:rPr lang="bn-IN" sz="28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       (</a:t>
                </a:r>
                <a:r>
                  <a:rPr lang="bn-IN" sz="2800" b="1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ঘ) </a:t>
                </a:r>
                <a:r>
                  <a:rPr lang="bn-IN" sz="28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chemeClr val="bg2"/>
                            </a:solidFill>
                            <a:latin typeface="Cambria Math"/>
                            <a:cs typeface="NikoshBAN" pitchFamily="2" charset="0"/>
                          </a:rPr>
                          <m:t>𝒃</m:t>
                        </m:r>
                      </m:e>
                      <m:sup>
                        <m:r>
                          <a:rPr lang="en-US" sz="2800" b="1" i="1">
                            <a:solidFill>
                              <a:schemeClr val="bg2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  <m:r>
                      <a:rPr lang="en-US" sz="2800" b="1" i="1">
                        <a:solidFill>
                          <a:schemeClr val="bg2"/>
                        </a:solidFill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 b="1" i="1" dirty="0">
                        <a:solidFill>
                          <a:schemeClr val="bg2"/>
                        </a:solidFill>
                        <a:cs typeface="NikoshBAN" pitchFamily="2" charset="0"/>
                      </a:rPr>
                      <m:t> </m:t>
                    </m:r>
                    <m:r>
                      <a:rPr lang="en-US" sz="2800" b="1" i="1">
                        <a:solidFill>
                          <a:schemeClr val="bg2"/>
                        </a:solidFill>
                        <a:latin typeface="Cambria Math"/>
                        <a:cs typeface="NikoshBAN" pitchFamily="2" charset="0"/>
                      </a:rPr>
                      <m:t>𝟒</m:t>
                    </m:r>
                    <m:r>
                      <a:rPr lang="en-US" sz="2800" b="1" i="1">
                        <a:solidFill>
                          <a:schemeClr val="bg2"/>
                        </a:solidFill>
                        <a:latin typeface="Cambria Math"/>
                        <a:cs typeface="NikoshBAN" pitchFamily="2" charset="0"/>
                      </a:rPr>
                      <m:t>𝒂𝒄</m:t>
                    </m:r>
                  </m:oMath>
                </a14:m>
                <a:r>
                  <a:rPr lang="bn-IN" sz="2800" b="1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997" y="3719372"/>
                <a:ext cx="7047122" cy="1650837"/>
              </a:xfrm>
              <a:prstGeom prst="rect">
                <a:avLst/>
              </a:prstGeom>
              <a:blipFill rotWithShape="1">
                <a:blip r:embed="rId4"/>
                <a:stretch>
                  <a:fillRect l="-1730" t="-4059" r="-2249" b="-9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val 22"/>
          <p:cNvSpPr/>
          <p:nvPr/>
        </p:nvSpPr>
        <p:spPr>
          <a:xfrm>
            <a:off x="3200400" y="4876800"/>
            <a:ext cx="618014" cy="57493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390797" y="609599"/>
                <a:ext cx="8305800" cy="11462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IN" sz="3200" b="1" dirty="0" smtClean="0">
                    <a:solidFill>
                      <a:srgbClr val="002060"/>
                    </a:solidFill>
                    <a:latin typeface="NikoshBAN"/>
                    <a:cs typeface="NikoshBAN" pitchFamily="2" charset="0"/>
                  </a:rPr>
                  <a:t>দ্বিঘাত সমীকরনের আর্দশরুপ</a:t>
                </a:r>
              </a:p>
              <a:p>
                <a:r>
                  <a:rPr lang="en-US" sz="3200" b="1" dirty="0" smtClean="0">
                    <a:solidFill>
                      <a:srgbClr val="002060"/>
                    </a:solidFill>
                    <a:latin typeface="NikoshBAN"/>
                    <a:cs typeface="NikoshBAN" pitchFamily="2" charset="0"/>
                  </a:rPr>
                  <a:t>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𝒂𝒙</m:t>
                        </m:r>
                      </m:e>
                      <m:sup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200" b="1" i="1" dirty="0">
                    <a:solidFill>
                      <a:srgbClr val="002060"/>
                    </a:solidFill>
                    <a:latin typeface="NikoshBAN"/>
                    <a:cs typeface="NikoshBAN" pitchFamily="2" charset="0"/>
                  </a:rPr>
                  <a:t>+</a:t>
                </a:r>
                <a:r>
                  <a:rPr lang="en-US" sz="3200" b="1" i="1" dirty="0" smtClean="0">
                    <a:solidFill>
                      <a:srgbClr val="002060"/>
                    </a:solidFill>
                    <a:latin typeface="NikoshBAN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𝒃𝒙</m:t>
                    </m:r>
                  </m:oMath>
                </a14:m>
                <a:r>
                  <a:rPr lang="en-US" sz="3200" b="1" i="1" dirty="0">
                    <a:solidFill>
                      <a:srgbClr val="002060"/>
                    </a:solidFill>
                    <a:latin typeface="NikoshBAN"/>
                    <a:cs typeface="NikoshBAN" pitchFamily="2" charset="0"/>
                  </a:rPr>
                  <a:t>+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𝒄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𝟎</m:t>
                    </m:r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, </m:t>
                    </m:r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𝟒</m:t>
                    </m:r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ও</m:t>
                    </m:r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𝟓</m:t>
                    </m:r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নং</m:t>
                    </m:r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এর</m:t>
                    </m:r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উত্তর</m:t>
                    </m:r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দাও</m:t>
                    </m:r>
                  </m:oMath>
                </a14:m>
                <a:endParaRPr lang="en-US" sz="3200" b="1" i="1" dirty="0">
                  <a:solidFill>
                    <a:srgbClr val="002060"/>
                  </a:solidFill>
                  <a:latin typeface="NikoshBAN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797" y="609599"/>
                <a:ext cx="8305800" cy="1146276"/>
              </a:xfrm>
              <a:prstGeom prst="rect">
                <a:avLst/>
              </a:prstGeom>
              <a:blipFill rotWithShape="1">
                <a:blip r:embed="rId5"/>
                <a:stretch>
                  <a:fillRect l="-1834" t="-6915" b="-164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234" y="600500"/>
            <a:ext cx="1199345" cy="100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09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ythrough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21" grpId="0"/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76618" y="4311134"/>
                <a:ext cx="8001000" cy="1756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14350" indent="-514350">
                  <a:buAutoNum type="arabicPeriod"/>
                </a:pP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itchFamily="2" charset="0"/>
                      </a:rPr>
                      <m:t>7</m:t>
                    </m:r>
                    <m:r>
                      <a:rPr lang="en-US" sz="4400" b="0" i="1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itchFamily="2" charset="0"/>
                      </a:rPr>
                      <m:t>𝑥</m:t>
                    </m:r>
                    <m:r>
                      <a:rPr lang="en-US" sz="4400" b="0" i="1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itchFamily="2" charset="0"/>
                      </a:rPr>
                      <m:t>−</m:t>
                    </m:r>
                    <m:r>
                      <a:rPr lang="bn-IN" sz="4400" i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2</m:t>
                    </m:r>
                    <m:r>
                      <a:rPr lang="bn-IN" sz="4400" i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bn-IN" sz="4400" i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3</m:t>
                    </m:r>
                    <m:sSup>
                      <m:sSupPr>
                        <m:ctrlPr>
                          <a:rPr lang="bn-IN" sz="4400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4400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60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=0</a:t>
                </a:r>
              </a:p>
              <a:p>
                <a:pPr marL="514350" indent="-514350">
                  <a:buAutoNum type="arabicPeriod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𝒙</m:t>
                        </m:r>
                        <m:r>
                          <a:rPr lang="en-US" sz="44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−</m:t>
                        </m:r>
                        <m:r>
                          <a:rPr lang="en-US" sz="44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44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sz="44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𝒙</m:t>
                        </m:r>
                        <m:r>
                          <a:rPr lang="en-US" sz="44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44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  <m:t>𝟗</m:t>
                        </m:r>
                      </m:e>
                    </m:rad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sz="44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/>
                        <a:cs typeface="NikoshBAN" pitchFamily="2" charset="0"/>
                      </a:rPr>
                      <m:t>𝟏</m:t>
                    </m:r>
                  </m:oMath>
                </a14:m>
                <a:endParaRPr lang="en-US" sz="44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618" y="4311134"/>
                <a:ext cx="8001000" cy="1756443"/>
              </a:xfrm>
              <a:prstGeom prst="rect">
                <a:avLst/>
              </a:prstGeom>
              <a:blipFill rotWithShape="0">
                <a:blip r:embed="rId2"/>
                <a:stretch>
                  <a:fillRect t="-8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620973" y="3429000"/>
            <a:ext cx="56300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শুদ্ধি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পরীক্ষা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দেখাও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3962400" y="508758"/>
            <a:ext cx="2590800" cy="83099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4800" dirty="0" err="1" smtClean="0"/>
              <a:t>বাড়ির</a:t>
            </a:r>
            <a:r>
              <a:rPr lang="en-US" sz="4800" dirty="0" smtClean="0"/>
              <a:t> </a:t>
            </a:r>
            <a:r>
              <a:rPr lang="en-US" sz="4800" dirty="0" err="1" smtClean="0"/>
              <a:t>কাজ</a:t>
            </a:r>
            <a:r>
              <a:rPr lang="en-US" sz="4800" dirty="0" smtClean="0"/>
              <a:t> </a:t>
            </a:r>
            <a:endParaRPr lang="en-US" sz="4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844" y="1339754"/>
            <a:ext cx="3239911" cy="20130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18" y="609600"/>
            <a:ext cx="2395182" cy="228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682" y="564107"/>
            <a:ext cx="1199345" cy="100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7390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8610600" cy="6248400"/>
          </a:xfrm>
          <a:prstGeom prst="rect">
            <a:avLst/>
          </a:prstGeom>
        </p:spPr>
      </p:pic>
      <p:sp>
        <p:nvSpPr>
          <p:cNvPr id="5" name="Rounded Rectangle 10">
            <a:extLst>
              <a:ext uri="{FF2B5EF4-FFF2-40B4-BE49-F238E27FC236}">
                <a16:creationId xmlns="" xmlns:a16="http://schemas.microsoft.com/office/drawing/2014/main" id="{6D45ABC6-14CF-43A5-9F34-35D7922AA471}"/>
              </a:ext>
            </a:extLst>
          </p:cNvPr>
          <p:cNvSpPr/>
          <p:nvPr/>
        </p:nvSpPr>
        <p:spPr>
          <a:xfrm>
            <a:off x="1082040" y="1781674"/>
            <a:ext cx="7056120" cy="1818733"/>
          </a:xfrm>
          <a:prstGeom prst="roundRect">
            <a:avLst>
              <a:gd name="adj" fmla="val 40129"/>
            </a:avLst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bn-IN" sz="11500" b="1" spc="151" dirty="0" smtClean="0">
                <a:ln w="11430"/>
                <a:solidFill>
                  <a:srgbClr val="FF0000"/>
                </a:solidFill>
                <a:effectLst>
                  <a:glow rad="101600">
                    <a:srgbClr val="0F6AA9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11500" b="1" spc="151" dirty="0">
              <a:ln w="11430"/>
              <a:solidFill>
                <a:srgbClr val="FF0000"/>
              </a:solidFill>
              <a:effectLst>
                <a:glow rad="101600">
                  <a:srgbClr val="0F6AA9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304800"/>
            <a:ext cx="7583647" cy="4053913"/>
          </a:xfrm>
          <a:prstGeom prst="rect">
            <a:avLst/>
          </a:prstGeom>
          <a:noFill/>
        </p:spPr>
        <p:txBody>
          <a:bodyPr wrap="square" rtlCol="0">
            <a:prstTxWarp prst="textCirclePour">
              <a:avLst/>
            </a:prstTxWarp>
            <a:spAutoFit/>
          </a:bodyPr>
          <a:lstStyle/>
          <a:p>
            <a:r>
              <a:rPr lang="bn-BD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মাল্টিমিডিয়াশ্রেণিতে </a:t>
            </a:r>
            <a:r>
              <a:rPr lang="en-US" sz="5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সহযোগীতা</a:t>
            </a:r>
            <a:r>
              <a:rPr lang="en-US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আবারও</a:t>
            </a:r>
            <a:r>
              <a:rPr lang="en-US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27" y="304800"/>
            <a:ext cx="1199345" cy="100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95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ipple/>
        <p:sndAc>
          <p:stSnd>
            <p:snd r:embed="rId3" name="applause.wav"/>
          </p:stSnd>
        </p:sndAc>
      </p:transition>
    </mc:Choice>
    <mc:Fallback xmlns="">
      <p:transition spd="slow">
        <p:fade/>
        <p:sndAc>
          <p:stSnd>
            <p:snd r:embed="rId6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75E-6 2.96296E-6 L 3.75E-6 -0.07223 " pathEditMode="relative" rAng="0" ptsTypes="AA">
                                      <p:cBhvr>
                                        <p:cTn id="11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51" y="515913"/>
            <a:ext cx="1199345" cy="10080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464" y="758839"/>
            <a:ext cx="1383273" cy="11509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4724" y="2157865"/>
            <a:ext cx="4479173" cy="13388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700" dirty="0" err="1"/>
              <a:t>বঙ্গবন্ধু</a:t>
            </a:r>
            <a:r>
              <a:rPr lang="en-US" sz="2700" dirty="0"/>
              <a:t> </a:t>
            </a:r>
            <a:r>
              <a:rPr lang="en-US" sz="2700" dirty="0" err="1"/>
              <a:t>শেখ</a:t>
            </a:r>
            <a:r>
              <a:rPr lang="en-US" sz="2700" dirty="0"/>
              <a:t> </a:t>
            </a:r>
            <a:r>
              <a:rPr lang="en-US" sz="2700" dirty="0" err="1"/>
              <a:t>মুজিবুর</a:t>
            </a:r>
            <a:r>
              <a:rPr lang="en-US" sz="2700" dirty="0"/>
              <a:t> </a:t>
            </a:r>
            <a:r>
              <a:rPr lang="en-US" sz="2700" dirty="0" err="1"/>
              <a:t>রহমান</a:t>
            </a:r>
            <a:r>
              <a:rPr lang="en-US" sz="2700" dirty="0"/>
              <a:t> </a:t>
            </a:r>
            <a:r>
              <a:rPr lang="en-US" sz="2700" dirty="0" err="1"/>
              <a:t>এর</a:t>
            </a:r>
            <a:r>
              <a:rPr lang="en-US" sz="2700" dirty="0"/>
              <a:t> </a:t>
            </a:r>
          </a:p>
          <a:p>
            <a:r>
              <a:rPr lang="en-US" sz="2700" dirty="0" err="1"/>
              <a:t>জন্মশতবার্ষিকী</a:t>
            </a:r>
            <a:r>
              <a:rPr lang="en-US" sz="2700" dirty="0"/>
              <a:t> ও </a:t>
            </a:r>
            <a:r>
              <a:rPr lang="en-US" sz="2700" dirty="0" err="1"/>
              <a:t>মুজিববর্ষ</a:t>
            </a:r>
            <a:endParaRPr lang="en-US" sz="2700" dirty="0"/>
          </a:p>
          <a:p>
            <a:r>
              <a:rPr lang="en-US" sz="2700" dirty="0"/>
              <a:t>১৭ই </a:t>
            </a:r>
            <a:r>
              <a:rPr lang="en-US" sz="2700" dirty="0" err="1"/>
              <a:t>মার্চ</a:t>
            </a:r>
            <a:r>
              <a:rPr lang="en-US" sz="2700" dirty="0"/>
              <a:t> </a:t>
            </a:r>
            <a:r>
              <a:rPr lang="bn-BD" sz="2700" dirty="0">
                <a:latin typeface="NikoshBAN" pitchFamily="2" charset="0"/>
                <a:cs typeface="NikoshBAN" pitchFamily="2" charset="0"/>
              </a:rPr>
              <a:t>২০২০</a:t>
            </a:r>
            <a:r>
              <a:rPr lang="en-US" sz="2700" dirty="0" err="1">
                <a:latin typeface="NikoshBAN" pitchFamily="2" charset="0"/>
                <a:cs typeface="NikoshBAN" pitchFamily="2" charset="0"/>
              </a:rPr>
              <a:t>ইং</a:t>
            </a:r>
            <a:r>
              <a:rPr lang="en-US" sz="27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700" dirty="0">
                <a:latin typeface="NikoshBAN" pitchFamily="2" charset="0"/>
                <a:cs typeface="NikoshBAN" pitchFamily="2" charset="0"/>
              </a:rPr>
              <a:t> ১৭ই </a:t>
            </a:r>
            <a:r>
              <a:rPr lang="en-US" sz="2700" dirty="0" err="1">
                <a:latin typeface="NikoshBAN" pitchFamily="2" charset="0"/>
                <a:cs typeface="NikoshBAN" pitchFamily="2" charset="0"/>
              </a:rPr>
              <a:t>মার্চ</a:t>
            </a:r>
            <a:r>
              <a:rPr lang="en-US" sz="27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700" dirty="0">
                <a:latin typeface="NikoshBAN" pitchFamily="2" charset="0"/>
                <a:cs typeface="NikoshBAN" pitchFamily="2" charset="0"/>
              </a:rPr>
              <a:t>২০২</a:t>
            </a:r>
            <a:r>
              <a:rPr lang="en-US" sz="2700" dirty="0">
                <a:latin typeface="NikoshBAN" pitchFamily="2" charset="0"/>
                <a:cs typeface="NikoshBAN" pitchFamily="2" charset="0"/>
              </a:rPr>
              <a:t>১ইং</a:t>
            </a:r>
          </a:p>
        </p:txBody>
      </p:sp>
      <p:pic>
        <p:nvPicPr>
          <p:cNvPr id="6" name="Picture 5" descr="B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642" y="497949"/>
            <a:ext cx="2333965" cy="1579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737" y="1301963"/>
            <a:ext cx="644652" cy="5943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217" y="2566016"/>
            <a:ext cx="1389152" cy="15592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105" y="2552215"/>
            <a:ext cx="1216493" cy="1657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383" y="2744901"/>
            <a:ext cx="858666" cy="9036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516" y="2552215"/>
            <a:ext cx="1205786" cy="16600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398" y="2666240"/>
            <a:ext cx="821028" cy="1250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507" y="4219247"/>
            <a:ext cx="957263" cy="70723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817" y="1324222"/>
            <a:ext cx="957263" cy="7072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132" y="929872"/>
            <a:ext cx="957263" cy="70723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516" y="463234"/>
            <a:ext cx="957263" cy="7072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600" y="486509"/>
            <a:ext cx="957263" cy="707231"/>
          </a:xfrm>
          <a:prstGeom prst="rect">
            <a:avLst/>
          </a:prstGeom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94533" y="3673428"/>
            <a:ext cx="4024742" cy="120015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‘’</a:t>
            </a:r>
            <a:r>
              <a:rPr lang="en-US" altLang="en-US" sz="36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শেখ</a:t>
            </a:r>
            <a:r>
              <a:rPr lang="en-US" altLang="en-US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altLang="en-US" sz="36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হাসিনার</a:t>
            </a:r>
            <a:r>
              <a:rPr lang="en-US" altLang="en-US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altLang="en-US" sz="36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মূলনীতি</a:t>
            </a:r>
            <a:endParaRPr lang="en-US" altLang="en-US" sz="36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r>
              <a:rPr lang="en-US" altLang="en-US" sz="36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গ্রাম</a:t>
            </a:r>
            <a:r>
              <a:rPr lang="en-US" altLang="en-US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altLang="en-US" sz="36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শহরের</a:t>
            </a:r>
            <a:r>
              <a:rPr lang="en-US" altLang="en-US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altLang="en-US" sz="36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উন্নতি</a:t>
            </a:r>
            <a:r>
              <a:rPr lang="en-US" altLang="en-US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’’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74724" y="3648554"/>
            <a:ext cx="4044551" cy="1250231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0" name="Content Placeholder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76" y="4906292"/>
            <a:ext cx="8396193" cy="1611931"/>
          </a:xfrm>
          <a:prstGeom prst="rect">
            <a:avLst/>
          </a:prstGeom>
        </p:spPr>
      </p:pic>
      <p:sp>
        <p:nvSpPr>
          <p:cNvPr id="21" name="Content Placeholder 4"/>
          <p:cNvSpPr txBox="1">
            <a:spLocks/>
          </p:cNvSpPr>
          <p:nvPr/>
        </p:nvSpPr>
        <p:spPr>
          <a:xfrm rot="10017009" flipH="1" flipV="1">
            <a:off x="720018" y="5226983"/>
            <a:ext cx="922607" cy="880022"/>
          </a:xfrm>
          <a:prstGeom prst="rect">
            <a:avLst/>
          </a:prstGeom>
          <a:noFill/>
        </p:spPr>
        <p:txBody>
          <a:bodyPr spcFirstLastPara="1" vert="horz" wrap="square" lIns="68580" tIns="34290" rIns="68580" bIns="34290" numCol="1" rtlCol="0">
            <a:prstTxWarp prst="textCircle">
              <a:avLst/>
            </a:prstTxWarp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err="1">
                <a:solidFill>
                  <a:schemeClr val="bg1"/>
                </a:solidFill>
              </a:rPr>
              <a:t>কালিগঞ্জ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হাট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উচ্চ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বিদ্যালয়,তানোর,রাজশাহী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29084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/>
        </p:nvSpPr>
        <p:spPr>
          <a:xfrm>
            <a:off x="4201090" y="3821542"/>
            <a:ext cx="4495800" cy="2492823"/>
          </a:xfrm>
          <a:prstGeom prst="round2DiagRect">
            <a:avLst/>
          </a:prstGeom>
          <a:noFill/>
          <a:ln w="19050"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bn-IN" sz="2400" b="1" dirty="0" smtClean="0">
                <a:ln/>
                <a:solidFill>
                  <a:srgbClr val="0070C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 : </a:t>
            </a:r>
            <a:r>
              <a:rPr lang="en-US" sz="2400" b="1" dirty="0" smtClean="0">
                <a:ln/>
                <a:solidFill>
                  <a:srgbClr val="0070C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৯/১০</a:t>
            </a:r>
            <a:r>
              <a:rPr lang="bn-IN" sz="2400" b="1" dirty="0" smtClean="0">
                <a:ln/>
                <a:solidFill>
                  <a:srgbClr val="0070C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ম, </a:t>
            </a:r>
            <a:r>
              <a:rPr lang="bn-IN" sz="2400" b="1" dirty="0">
                <a:ln/>
                <a:solidFill>
                  <a:srgbClr val="0070C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 : </a:t>
            </a:r>
            <a:r>
              <a:rPr lang="bn-IN" sz="2400" b="1" dirty="0" smtClean="0">
                <a:ln/>
                <a:solidFill>
                  <a:srgbClr val="0070C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৫০ মিনিট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bn-IN" sz="2800" b="1" dirty="0" smtClean="0">
                <a:ln/>
                <a:solidFill>
                  <a:srgbClr val="0070C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 :  </a:t>
            </a:r>
            <a:r>
              <a:rPr lang="en-US" sz="2800" b="1" dirty="0" err="1" smtClean="0">
                <a:ln/>
                <a:solidFill>
                  <a:srgbClr val="0070C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উচ্চতর</a:t>
            </a:r>
            <a:r>
              <a:rPr lang="en-US" sz="2800" b="1" dirty="0" smtClean="0">
                <a:ln/>
                <a:solidFill>
                  <a:srgbClr val="0070C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ln/>
                <a:solidFill>
                  <a:srgbClr val="0070C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bn-IN" sz="2800" b="1" dirty="0" smtClean="0">
                <a:ln/>
                <a:solidFill>
                  <a:srgbClr val="0070C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পাঠ : </a:t>
            </a:r>
            <a:r>
              <a:rPr lang="en-US" sz="2800" b="1" dirty="0" err="1" smtClean="0">
                <a:ln/>
                <a:solidFill>
                  <a:srgbClr val="0070C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দ্বিঘাত</a:t>
            </a:r>
            <a:r>
              <a:rPr lang="en-US" sz="2800" b="1" dirty="0" smtClean="0">
                <a:ln/>
                <a:solidFill>
                  <a:srgbClr val="0070C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rgbClr val="0070C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সমীকরণ</a:t>
            </a:r>
            <a:endParaRPr lang="en-US" sz="2800" b="1" dirty="0">
              <a:ln/>
              <a:solidFill>
                <a:srgbClr val="0070C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800" b="1" dirty="0" smtClean="0">
                <a:ln/>
                <a:solidFill>
                  <a:srgbClr val="0070C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তাং-২৫/১০/২০১৯ ।</a:t>
            </a:r>
            <a:endParaRPr lang="bn-IN" sz="2800" b="1" dirty="0" smtClean="0">
              <a:ln/>
              <a:solidFill>
                <a:srgbClr val="0070C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5986" y="457200"/>
            <a:ext cx="16754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4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64024"/>
            <a:ext cx="2362200" cy="2286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167347"/>
            <a:ext cx="2133600" cy="25300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799" y="2810470"/>
            <a:ext cx="395891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    </a:t>
            </a:r>
            <a:r>
              <a:rPr lang="en-US" dirty="0" err="1" smtClean="0"/>
              <a:t>মোঃ</a:t>
            </a:r>
            <a:r>
              <a:rPr lang="en-US" dirty="0" smtClean="0"/>
              <a:t> </a:t>
            </a:r>
            <a:r>
              <a:rPr lang="en-US" dirty="0" err="1" smtClean="0"/>
              <a:t>নাওসেদ</a:t>
            </a:r>
            <a:r>
              <a:rPr lang="en-US" dirty="0" smtClean="0"/>
              <a:t> </a:t>
            </a:r>
            <a:r>
              <a:rPr lang="en-US" dirty="0" err="1" smtClean="0"/>
              <a:t>আলী</a:t>
            </a:r>
            <a:endParaRPr lang="en-US" dirty="0" smtClean="0"/>
          </a:p>
          <a:p>
            <a:r>
              <a:rPr lang="en-US" dirty="0" err="1" smtClean="0"/>
              <a:t>মোবাইল</a:t>
            </a:r>
            <a:r>
              <a:rPr lang="en-US" dirty="0" smtClean="0"/>
              <a:t> </a:t>
            </a:r>
            <a:r>
              <a:rPr lang="en-US" dirty="0" err="1" smtClean="0"/>
              <a:t>নং</a:t>
            </a:r>
            <a:r>
              <a:rPr lang="en-US" dirty="0" smtClean="0"/>
              <a:t> 01720214836</a:t>
            </a:r>
          </a:p>
          <a:p>
            <a:r>
              <a:rPr lang="en-US" dirty="0" smtClean="0"/>
              <a:t>Email:nawsedict53@gmail.com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89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72143" y="304800"/>
            <a:ext cx="8262257" cy="2426970"/>
            <a:chOff x="272143" y="259080"/>
            <a:chExt cx="8262257" cy="242697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957" y="304800"/>
              <a:ext cx="8006443" cy="238125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72143" y="259080"/>
              <a:ext cx="5638800" cy="238125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b="1" dirty="0" smtClean="0">
                  <a:solidFill>
                    <a:schemeClr val="bg2"/>
                  </a:solidFill>
                  <a:latin typeface="NikoshBAN" pitchFamily="2" charset="0"/>
                  <a:cs typeface="NikoshBAN" pitchFamily="2" charset="0"/>
                </a:rPr>
                <a:t>ছবিটি ৭ম শতকের  একজন বিখ্যাত</a:t>
              </a:r>
            </a:p>
            <a:p>
              <a:pPr algn="ctr"/>
              <a:r>
                <a:rPr lang="bn-IN" sz="2400" b="1" dirty="0" smtClean="0">
                  <a:solidFill>
                    <a:schemeClr val="bg2"/>
                  </a:solidFill>
                  <a:latin typeface="NikoshBAN" pitchFamily="2" charset="0"/>
                  <a:cs typeface="NikoshBAN" pitchFamily="2" charset="0"/>
                </a:rPr>
                <a:t>জ্যোতির্বিদ ও গণিতবিদের।তিনি শূন্যের</a:t>
              </a:r>
            </a:p>
            <a:p>
              <a:pPr algn="ctr"/>
              <a:r>
                <a:rPr lang="bn-IN" sz="2400" b="1" dirty="0" smtClean="0">
                  <a:solidFill>
                    <a:schemeClr val="bg2"/>
                  </a:solidFill>
                  <a:latin typeface="NikoshBAN" pitchFamily="2" charset="0"/>
                  <a:cs typeface="NikoshBAN" pitchFamily="2" charset="0"/>
                </a:rPr>
                <a:t>ধারণা এবং দ্বিঘাত সমীকরণের সমাধান</a:t>
              </a:r>
            </a:p>
            <a:p>
              <a:pPr algn="ctr"/>
              <a:r>
                <a:rPr lang="bn-IN" sz="2400" b="1" dirty="0" smtClean="0">
                  <a:solidFill>
                    <a:schemeClr val="bg2"/>
                  </a:solidFill>
                  <a:latin typeface="NikoshBAN" pitchFamily="2" charset="0"/>
                  <a:cs typeface="NikoshBAN" pitchFamily="2" charset="0"/>
                </a:rPr>
                <a:t>সূত্রের আবিষ্কারক।তাঁর নাম কী জানো?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5910943" y="259080"/>
              <a:ext cx="2623457" cy="4572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362200" y="4038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45295" y="4377220"/>
                <a:ext cx="8746305" cy="18256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IN" sz="2800" b="1" u="sng" dirty="0" smtClean="0">
                    <a:solidFill>
                      <a:schemeClr val="bg2"/>
                    </a:solidFill>
                    <a:latin typeface="NikoshBAN" pitchFamily="2" charset="0"/>
                    <a:cs typeface="NikoshBAN" pitchFamily="2" charset="0"/>
                  </a:rPr>
                  <a:t>দ্বিঘাত সমীকরণঃ</a:t>
                </a:r>
              </a:p>
              <a:p>
                <a:r>
                  <a:rPr lang="bn-IN" sz="2800" b="1" dirty="0" smtClean="0">
                    <a:solidFill>
                      <a:schemeClr val="bg2"/>
                    </a:solidFill>
                    <a:latin typeface="NikoshBAN" pitchFamily="2" charset="0"/>
                    <a:cs typeface="NikoshBAN" pitchFamily="2" charset="0"/>
                  </a:rPr>
                  <a:t>বহুপদী সমীকরণের  ঘাত  দুই হলে সেই সমীকরণকে </a:t>
                </a:r>
              </a:p>
              <a:p>
                <a:r>
                  <a:rPr lang="bn-IN" sz="2800" b="1" dirty="0" smtClean="0">
                    <a:solidFill>
                      <a:schemeClr val="bg2"/>
                    </a:solidFill>
                    <a:latin typeface="NikoshBAN" pitchFamily="2" charset="0"/>
                    <a:cs typeface="NikoshBAN" pitchFamily="2" charset="0"/>
                  </a:rPr>
                  <a:t>দ্বিঘাত সমীকরণ  বলে।</a:t>
                </a:r>
                <a:r>
                  <a:rPr lang="en-US" sz="2800" b="1" dirty="0" smtClean="0">
                    <a:solidFill>
                      <a:schemeClr val="bg2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IN" sz="2800" b="1" dirty="0" smtClean="0">
                    <a:solidFill>
                      <a:schemeClr val="bg2"/>
                    </a:solidFill>
                    <a:latin typeface="NikoshBAN" pitchFamily="2" charset="0"/>
                    <a:cs typeface="NikoshBAN" pitchFamily="2" charset="0"/>
                  </a:rPr>
                  <a:t>যেখানে,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28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b="1" i="0" smtClean="0">
                            <a:solidFill>
                              <a:schemeClr val="bg2"/>
                            </a:solidFill>
                            <a:latin typeface="Cambria Math"/>
                            <a:cs typeface="NikoshBAN" pitchFamily="2" charset="0"/>
                          </a:rPr>
                          <m:t>  </m:t>
                        </m:r>
                        <m:r>
                          <a:rPr lang="en-US" sz="2800" b="1" i="0" smtClean="0">
                            <a:solidFill>
                              <a:schemeClr val="bg2"/>
                            </a:solidFill>
                            <a:latin typeface="Cambria Math"/>
                            <a:cs typeface="NikoshBAN" pitchFamily="2" charset="0"/>
                          </a:rPr>
                          <m:t>𝐚𝐱</m:t>
                        </m:r>
                      </m:e>
                      <m:sup>
                        <m:r>
                          <a:rPr lang="en-US" sz="2800" b="1" i="0" smtClean="0">
                            <a:solidFill>
                              <a:schemeClr val="bg2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  <m:r>
                      <a:rPr lang="en-US" sz="2800" b="1" i="0" smtClean="0">
                        <a:solidFill>
                          <a:schemeClr val="bg2"/>
                        </a:solidFill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2800" b="1" i="0">
                        <a:solidFill>
                          <a:schemeClr val="bg2"/>
                        </a:solidFill>
                        <a:latin typeface="Cambria Math"/>
                        <a:cs typeface="NikoshBAN" pitchFamily="2" charset="0"/>
                      </a:rPr>
                      <m:t>𝐛</m:t>
                    </m:r>
                    <m:r>
                      <a:rPr lang="en-US" sz="2800" b="1" i="0" smtClean="0">
                        <a:solidFill>
                          <a:schemeClr val="bg2"/>
                        </a:solidFill>
                        <a:latin typeface="Cambria Math"/>
                        <a:cs typeface="NikoshBAN" pitchFamily="2" charset="0"/>
                      </a:rPr>
                      <m:t>𝐱</m:t>
                    </m:r>
                    <m:r>
                      <a:rPr lang="en-US" sz="2800" b="1" i="0" smtClean="0">
                        <a:solidFill>
                          <a:schemeClr val="bg2"/>
                        </a:solidFill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2800" b="1" i="0" smtClean="0">
                        <a:solidFill>
                          <a:schemeClr val="bg2"/>
                        </a:solidFill>
                        <a:latin typeface="Cambria Math"/>
                        <a:cs typeface="NikoshBAN" pitchFamily="2" charset="0"/>
                      </a:rPr>
                      <m:t>𝐜</m:t>
                    </m:r>
                    <m:r>
                      <a:rPr lang="en-US" sz="2800" b="1" i="0" smtClean="0">
                        <a:solidFill>
                          <a:schemeClr val="bg2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800" b="1" i="0" smtClean="0">
                        <a:solidFill>
                          <a:schemeClr val="bg2"/>
                        </a:solidFill>
                        <a:latin typeface="Cambria Math"/>
                        <a:cs typeface="NikoshBAN" pitchFamily="2" charset="0"/>
                      </a:rPr>
                      <m:t>𝟎</m:t>
                    </m:r>
                  </m:oMath>
                </a14:m>
                <a:endParaRPr lang="en-US" sz="2800" b="1" dirty="0" smtClean="0">
                  <a:solidFill>
                    <a:schemeClr val="bg2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800" b="1" dirty="0" smtClean="0">
                    <a:solidFill>
                      <a:schemeClr val="bg2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chemeClr val="bg2"/>
                    </a:solidFill>
                    <a:latin typeface="NikoshBAN" pitchFamily="2" charset="0"/>
                    <a:cs typeface="NikoshBAN" pitchFamily="2" charset="0"/>
                  </a:rPr>
                  <a:t>a,b,c</a:t>
                </a:r>
                <a:r>
                  <a:rPr lang="en-US" sz="2800" b="1" dirty="0" smtClean="0">
                    <a:solidFill>
                      <a:schemeClr val="bg2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chemeClr val="bg2"/>
                    </a:solidFill>
                    <a:latin typeface="NikoshBAN" pitchFamily="2" charset="0"/>
                    <a:cs typeface="NikoshBAN" pitchFamily="2" charset="0"/>
                  </a:rPr>
                  <a:t>বাস্তব</a:t>
                </a:r>
                <a:r>
                  <a:rPr lang="en-US" sz="2800" b="1" dirty="0" smtClean="0">
                    <a:solidFill>
                      <a:schemeClr val="bg2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chemeClr val="bg2"/>
                    </a:solidFill>
                    <a:latin typeface="NikoshBAN" pitchFamily="2" charset="0"/>
                    <a:cs typeface="NikoshBAN" pitchFamily="2" charset="0"/>
                  </a:rPr>
                  <a:t>সংখ্যা</a:t>
                </a:r>
                <a:r>
                  <a:rPr lang="en-US" sz="2800" b="1" dirty="0" smtClean="0">
                    <a:solidFill>
                      <a:schemeClr val="bg2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chemeClr val="bg2"/>
                    </a:solidFill>
                    <a:latin typeface="NikoshBAN" pitchFamily="2" charset="0"/>
                    <a:cs typeface="NikoshBAN" pitchFamily="2" charset="0"/>
                  </a:rPr>
                  <a:t>এবং</a:t>
                </a:r>
                <a:r>
                  <a:rPr lang="en-US" sz="2800" b="1" dirty="0" smtClean="0">
                    <a:solidFill>
                      <a:schemeClr val="bg2"/>
                    </a:solidFill>
                    <a:latin typeface="NikoshBAN" pitchFamily="2" charset="0"/>
                    <a:cs typeface="NikoshBAN" pitchFamily="2" charset="0"/>
                  </a:rPr>
                  <a:t>  a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≠</m:t>
                    </m:r>
                    <m:r>
                      <a:rPr lang="en-US" sz="2800" b="1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𝟎</m:t>
                    </m:r>
                  </m:oMath>
                </a14:m>
                <a:r>
                  <a:rPr lang="en-US" sz="2800" b="1" dirty="0" smtClean="0">
                    <a:solidFill>
                      <a:schemeClr val="bg2"/>
                    </a:solidFill>
                    <a:latin typeface="NikoshBAN" pitchFamily="2" charset="0"/>
                    <a:cs typeface="NikoshBAN" pitchFamily="2" charset="0"/>
                  </a:rPr>
                  <a:t> ।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295" y="4377220"/>
                <a:ext cx="8746305" cy="1825628"/>
              </a:xfrm>
              <a:prstGeom prst="rect">
                <a:avLst/>
              </a:prstGeom>
              <a:blipFill rotWithShape="1">
                <a:blip r:embed="rId4"/>
                <a:stretch>
                  <a:fillRect l="-1394" t="-3667" r="-1603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6D45ABC6-14CF-43A5-9F34-35D7922AA471}"/>
              </a:ext>
            </a:extLst>
          </p:cNvPr>
          <p:cNvSpPr/>
          <p:nvPr/>
        </p:nvSpPr>
        <p:spPr>
          <a:xfrm>
            <a:off x="4114800" y="2720836"/>
            <a:ext cx="4876800" cy="1818733"/>
          </a:xfrm>
          <a:prstGeom prst="roundRect">
            <a:avLst>
              <a:gd name="adj" fmla="val 40129"/>
            </a:avLst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en-US" sz="5400" b="1" spc="151" dirty="0" err="1" smtClean="0">
                <a:ln w="11430"/>
                <a:solidFill>
                  <a:schemeClr val="bg1"/>
                </a:solidFill>
                <a:effectLst>
                  <a:glow rad="101600">
                    <a:srgbClr val="0F6AA9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শ্রীধর</a:t>
            </a:r>
            <a:r>
              <a:rPr lang="en-US" sz="5400" b="1" spc="151" dirty="0" smtClean="0">
                <a:ln w="11430"/>
                <a:solidFill>
                  <a:schemeClr val="bg1"/>
                </a:solidFill>
                <a:effectLst>
                  <a:glow rad="101600">
                    <a:srgbClr val="0F6AA9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151" dirty="0" err="1" smtClean="0">
                <a:ln w="11430"/>
                <a:solidFill>
                  <a:schemeClr val="bg1"/>
                </a:solidFill>
                <a:effectLst>
                  <a:glow rad="101600">
                    <a:srgbClr val="0F6AA9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আচার্য</a:t>
            </a:r>
            <a:r>
              <a:rPr lang="bn-IN" sz="5400" b="1" spc="151" dirty="0" smtClean="0">
                <a:ln w="11430"/>
                <a:solidFill>
                  <a:schemeClr val="bg1"/>
                </a:solidFill>
                <a:effectLst>
                  <a:glow rad="101600">
                    <a:srgbClr val="0F6AA9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spc="151" dirty="0">
              <a:ln w="11430"/>
              <a:solidFill>
                <a:schemeClr val="bg1"/>
              </a:solidFill>
              <a:effectLst>
                <a:glow rad="101600">
                  <a:srgbClr val="0F6AA9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61" y="2869540"/>
            <a:ext cx="1199345" cy="100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75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6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762000" y="4419600"/>
            <a:ext cx="7772400" cy="1676400"/>
          </a:xfrm>
          <a:prstGeom prst="ribbon">
            <a:avLst>
              <a:gd name="adj1" fmla="val 9209"/>
              <a:gd name="adj2" fmla="val 73203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দ্বিঘাত</a:t>
            </a:r>
            <a:r>
              <a:rPr lang="en-US" sz="5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সমীকরণ</a:t>
            </a:r>
            <a:endParaRPr lang="en-US" sz="54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Explosion 1 2"/>
          <p:cNvSpPr/>
          <p:nvPr/>
        </p:nvSpPr>
        <p:spPr>
          <a:xfrm>
            <a:off x="990600" y="304800"/>
            <a:ext cx="7543800" cy="3429000"/>
          </a:xfrm>
          <a:prstGeom prst="irregularSeal1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bn-IN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51" y="497949"/>
            <a:ext cx="1199345" cy="100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50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0" y="514625"/>
            <a:ext cx="27751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72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3124200"/>
            <a:ext cx="8534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---</a:t>
            </a:r>
          </a:p>
          <a:p>
            <a:r>
              <a:rPr lang="en-US" sz="32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b="1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দ্বিঘাত</a:t>
            </a:r>
            <a:r>
              <a:rPr lang="en-US" sz="32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সমীকরণ</a:t>
            </a:r>
            <a:r>
              <a:rPr lang="en-US" sz="32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32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3200" b="1" dirty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দ্বিঘাত</a:t>
            </a:r>
            <a:r>
              <a:rPr lang="en-US" sz="3200" b="1" dirty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সমীকরণ</a:t>
            </a:r>
            <a:r>
              <a:rPr lang="en-US" sz="3200" b="1" dirty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সমাধানের</a:t>
            </a:r>
            <a:r>
              <a:rPr lang="en-US" sz="32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32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প্রতিপাদন</a:t>
            </a:r>
            <a:r>
              <a:rPr lang="en-US" sz="32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৩।</a:t>
            </a:r>
            <a:r>
              <a:rPr lang="en-US" sz="3200" b="1" dirty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দ্বিঘাত</a:t>
            </a:r>
            <a:r>
              <a:rPr lang="en-US" sz="3200" b="1" dirty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সমীকরণের</a:t>
            </a:r>
            <a:r>
              <a:rPr lang="en-US" sz="32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মূলের</a:t>
            </a:r>
            <a:r>
              <a:rPr lang="en-US" sz="32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প্রকৃতি</a:t>
            </a:r>
            <a:r>
              <a:rPr lang="en-US" sz="32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2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৪।নিশ্চায়কের </a:t>
            </a:r>
            <a:r>
              <a:rPr lang="en-US" sz="3200" b="1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solidFill>
                <a:srgbClr val="000066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51" y="497949"/>
            <a:ext cx="1199345" cy="100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23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himes.wav"/>
          </p:stSnd>
        </p:sndAc>
      </p:transition>
    </mc:Choice>
    <mc:Fallback xmlns="">
      <p:transition spd="slow">
        <p:checker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83968"/>
            <a:ext cx="82573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সমীকরণটির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85800" y="1143000"/>
                <a:ext cx="7194855" cy="54927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IN" sz="32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দ্বিঘাত সমীকরনের আর্দশরুপ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cs typeface="NikoshBAN" pitchFamily="2" charset="0"/>
                          </a:rPr>
                          <m:t>𝒂𝒙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200" b="1" i="1" dirty="0" smtClean="0">
                    <a:solidFill>
                      <a:srgbClr val="002060"/>
                    </a:solidFill>
                    <a:latin typeface="Calibri" pitchFamily="34" charset="0"/>
                    <a:cs typeface="Calibri" pitchFamily="34" charset="0"/>
                  </a:rPr>
                  <a:t>+</a:t>
                </a:r>
                <a:r>
                  <a:rPr lang="en-US" sz="3200" b="1" i="1" dirty="0">
                    <a:solidFill>
                      <a:srgbClr val="002060"/>
                    </a:solidFill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𝒃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𝒙</m:t>
                    </m:r>
                  </m:oMath>
                </a14:m>
                <a:r>
                  <a:rPr lang="en-US" sz="3200" b="1" i="1" dirty="0" smtClean="0">
                    <a:solidFill>
                      <a:srgbClr val="002060"/>
                    </a:solidFill>
                    <a:latin typeface="Calibri" pitchFamily="34" charset="0"/>
                    <a:cs typeface="Calibri" pitchFamily="34" charset="0"/>
                  </a:rPr>
                  <a:t>+</a:t>
                </a:r>
                <a:r>
                  <a:rPr lang="en-US" sz="3200" b="1" i="1" dirty="0">
                    <a:solidFill>
                      <a:srgbClr val="002060"/>
                    </a:solidFill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𝒄</m:t>
                    </m:r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𝟎</m:t>
                    </m:r>
                  </m:oMath>
                </a14:m>
                <a:endParaRPr lang="en-US" sz="3200" b="1" i="1" dirty="0" smtClean="0">
                  <a:solidFill>
                    <a:srgbClr val="002060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r>
                  <a:rPr lang="en-US" sz="3200" b="1" i="1" dirty="0">
                    <a:solidFill>
                      <a:srgbClr val="002060"/>
                    </a:solidFill>
                    <a:latin typeface="Cambria Math"/>
                    <a:ea typeface="Cambria Math"/>
                    <a:cs typeface="Calibri" pitchFamily="34" charset="0"/>
                  </a:rPr>
                  <a:t>⇒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𝟒</m:t>
                        </m:r>
                        <m:sSup>
                          <m:sSupPr>
                            <m:ctrlPr>
                              <a:rPr lang="en-US" sz="3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32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3200" b="1" i="1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𝒙</m:t>
                        </m:r>
                      </m:e>
                      <m:sup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200" b="1" i="1" dirty="0">
                    <a:solidFill>
                      <a:srgbClr val="002060"/>
                    </a:solidFill>
                    <a:latin typeface="Calibri" pitchFamily="34" charset="0"/>
                    <a:cs typeface="Calibri" pitchFamily="34" charset="0"/>
                  </a:rPr>
                  <a:t>+</a:t>
                </a:r>
                <a:r>
                  <a:rPr lang="en-US" sz="3200" b="1" i="1" dirty="0" smtClean="0">
                    <a:solidFill>
                      <a:srgbClr val="002060"/>
                    </a:solidFill>
                    <a:latin typeface="Calibri" pitchFamily="34" charset="0"/>
                    <a:cs typeface="Calibri" pitchFamily="34" charset="0"/>
                  </a:rPr>
                  <a:t>4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𝒂</m:t>
                    </m:r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𝒃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𝒙</m:t>
                    </m:r>
                  </m:oMath>
                </a14:m>
                <a:r>
                  <a:rPr lang="en-US" sz="3200" b="1" i="1" dirty="0" smtClean="0">
                    <a:solidFill>
                      <a:srgbClr val="002060"/>
                    </a:solidFill>
                    <a:latin typeface="Calibri" pitchFamily="34" charset="0"/>
                    <a:cs typeface="Calibri" pitchFamily="34" charset="0"/>
                  </a:rPr>
                  <a:t>+</a:t>
                </a:r>
                <a:r>
                  <a:rPr lang="en-US" sz="3200" b="1" i="1" dirty="0" smtClean="0">
                    <a:solidFill>
                      <a:srgbClr val="002060"/>
                    </a:solidFill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𝟒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𝒂𝒄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𝟎</m:t>
                    </m:r>
                  </m:oMath>
                </a14:m>
                <a:endParaRPr lang="en-US" sz="3200" b="1" i="1" dirty="0" smtClean="0">
                  <a:solidFill>
                    <a:srgbClr val="002060"/>
                  </a:solidFill>
                  <a:cs typeface="NikoshBAN" pitchFamily="2" charset="0"/>
                </a:endParaRPr>
              </a:p>
              <a:p>
                <a:r>
                  <a:rPr lang="en-US" sz="3200" b="1" i="1" dirty="0">
                    <a:solidFill>
                      <a:srgbClr val="002060"/>
                    </a:solidFill>
                    <a:latin typeface="Cambria Math"/>
                    <a:ea typeface="Cambria Math"/>
                    <a:cs typeface="Calibri" pitchFamily="34" charset="0"/>
                  </a:rPr>
                  <a:t>⇒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𝟒</m:t>
                        </m:r>
                        <m:sSup>
                          <m:sSupPr>
                            <m:ctrlPr>
                              <a:rPr lang="en-US" sz="3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3200" b="1" i="1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𝒙</m:t>
                        </m:r>
                      </m:e>
                      <m:sup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200" b="1" i="1" dirty="0">
                    <a:solidFill>
                      <a:srgbClr val="002060"/>
                    </a:solidFill>
                    <a:latin typeface="Calibri" pitchFamily="34" charset="0"/>
                    <a:cs typeface="Calibri" pitchFamily="34" charset="0"/>
                  </a:rPr>
                  <a:t>+4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𝒂𝒃𝒙</m:t>
                    </m:r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=−</m:t>
                    </m:r>
                  </m:oMath>
                </a14:m>
                <a:r>
                  <a:rPr lang="en-US" sz="3200" b="1" i="1" dirty="0">
                    <a:solidFill>
                      <a:srgbClr val="002060"/>
                    </a:solidFill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𝟒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𝒂𝒄</m:t>
                    </m:r>
                  </m:oMath>
                </a14:m>
                <a:endParaRPr lang="en-US" sz="3200" b="1" i="1" dirty="0">
                  <a:solidFill>
                    <a:srgbClr val="002060"/>
                  </a:solidFill>
                  <a:cs typeface="NikoshBAN" pitchFamily="2" charset="0"/>
                </a:endParaRPr>
              </a:p>
              <a:p>
                <a:r>
                  <a:rPr lang="en-US" sz="3200" b="1" i="1" dirty="0" smtClean="0">
                    <a:solidFill>
                      <a:srgbClr val="002060"/>
                    </a:solidFill>
                    <a:latin typeface="Cambria Math"/>
                    <a:ea typeface="Cambria Math"/>
                    <a:cs typeface="Calibri" pitchFamily="34" charset="0"/>
                  </a:rPr>
                  <a:t>⇒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(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𝟐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𝒂𝒙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)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200" b="1" i="1" dirty="0" smtClean="0">
                    <a:solidFill>
                      <a:srgbClr val="002060"/>
                    </a:solidFill>
                    <a:latin typeface="Calibri" pitchFamily="34" charset="0"/>
                    <a:cs typeface="Calibri" pitchFamily="34" charset="0"/>
                  </a:rPr>
                  <a:t>+</a:t>
                </a:r>
                <a:r>
                  <a:rPr lang="en-US" sz="3200" b="1" i="1" dirty="0">
                    <a:solidFill>
                      <a:srgbClr val="00206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3200" b="1" i="1" dirty="0" smtClean="0">
                    <a:solidFill>
                      <a:srgbClr val="002060"/>
                    </a:solidFill>
                    <a:latin typeface="Calibri" pitchFamily="34" charset="0"/>
                    <a:cs typeface="Calibri" pitchFamily="34" charset="0"/>
                  </a:rPr>
                  <a:t>2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𝒂𝒙</m:t>
                        </m:r>
                      </m:e>
                    </m:d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𝒃</m:t>
                    </m:r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+</m:t>
                    </m:r>
                    <m:sSup>
                      <m:sSup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𝒃</m:t>
                        </m:r>
                      </m:e>
                      <m:sup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−</m:t>
                    </m:r>
                    <m:sSup>
                      <m:sSup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𝒃</m:t>
                        </m:r>
                      </m:e>
                      <m:sup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=−</m:t>
                    </m:r>
                  </m:oMath>
                </a14:m>
                <a:r>
                  <a:rPr lang="en-US" sz="3200" b="1" i="1" dirty="0">
                    <a:solidFill>
                      <a:srgbClr val="002060"/>
                    </a:solidFill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𝟒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𝒂𝒄</m:t>
                    </m:r>
                  </m:oMath>
                </a14:m>
                <a:endParaRPr lang="en-US" sz="3200" b="1" i="1" dirty="0" smtClean="0">
                  <a:solidFill>
                    <a:srgbClr val="002060"/>
                  </a:solidFill>
                  <a:cs typeface="NikoshBAN" pitchFamily="2" charset="0"/>
                </a:endParaRPr>
              </a:p>
              <a:p>
                <a:r>
                  <a:rPr lang="en-US" sz="3200" b="1" i="1" dirty="0">
                    <a:solidFill>
                      <a:srgbClr val="002060"/>
                    </a:solidFill>
                    <a:latin typeface="Cambria Math"/>
                    <a:ea typeface="Cambria Math"/>
                    <a:cs typeface="Calibri" pitchFamily="34" charset="0"/>
                  </a:rPr>
                  <a:t>⇒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(</m:t>
                        </m:r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𝟐</m:t>
                        </m:r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𝒂𝒙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+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𝒃</m:t>
                        </m:r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)</m:t>
                        </m:r>
                      </m:e>
                      <m:sup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𝟐</m:t>
                        </m:r>
                      </m:sup>
                    </m:sSup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sSup>
                      <m:sSup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𝒃</m:t>
                        </m:r>
                      </m:e>
                      <m:sup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−</m:t>
                    </m:r>
                  </m:oMath>
                </a14:m>
                <a:r>
                  <a:rPr lang="en-US" sz="3200" b="1" i="1" dirty="0">
                    <a:solidFill>
                      <a:srgbClr val="002060"/>
                    </a:solidFill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𝟒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𝒂𝒄</m:t>
                    </m:r>
                  </m:oMath>
                </a14:m>
                <a:endParaRPr lang="en-US" sz="3200" b="1" i="1" dirty="0">
                  <a:solidFill>
                    <a:srgbClr val="002060"/>
                  </a:solidFill>
                  <a:cs typeface="NikoshBAN" pitchFamily="2" charset="0"/>
                </a:endParaRPr>
              </a:p>
              <a:p>
                <a:r>
                  <a:rPr lang="en-US" sz="3200" b="1" i="1" dirty="0">
                    <a:solidFill>
                      <a:srgbClr val="002060"/>
                    </a:solidFill>
                    <a:latin typeface="Cambria Math"/>
                    <a:ea typeface="Cambria Math"/>
                    <a:cs typeface="Calibri" pitchFamily="34" charset="0"/>
                  </a:rPr>
                  <a:t>⇒</a:t>
                </a:r>
                <a:r>
                  <a:rPr lang="en-US" sz="3200" b="1" dirty="0">
                    <a:solidFill>
                      <a:srgbClr val="002060"/>
                    </a:solidFill>
                    <a:ea typeface="Cambria Math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𝟐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𝒂𝒙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+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𝒃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 =±</m:t>
                    </m:r>
                    <m:rad>
                      <m:radPr>
                        <m:degHide m:val="on"/>
                        <m:ctrlPr>
                          <a:rPr lang="bn-IN" sz="32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2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solidFill>
                                  <a:schemeClr val="bg2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(</m:t>
                            </m:r>
                            <m:r>
                              <a:rPr lang="en-US" sz="3200" b="1" i="1">
                                <a:solidFill>
                                  <a:schemeClr val="bg2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3200" b="1" i="1">
                                <a:solidFill>
                                  <a:schemeClr val="bg2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3200" b="1" i="1">
                            <a:solidFill>
                              <a:schemeClr val="bg2"/>
                            </a:solidFill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3200" b="1" i="1" dirty="0">
                            <a:solidFill>
                              <a:schemeClr val="bg2"/>
                            </a:solidFill>
                            <a:latin typeface="NikoshBAN"/>
                            <a:cs typeface="NikoshBAN" pitchFamily="2" charset="0"/>
                          </a:rPr>
                          <m:t> </m:t>
                        </m:r>
                        <m:r>
                          <a:rPr lang="en-US" sz="3200" b="1" i="1">
                            <a:solidFill>
                              <a:schemeClr val="bg2"/>
                            </a:solidFill>
                            <a:latin typeface="Cambria Math"/>
                            <a:cs typeface="NikoshBAN" pitchFamily="2" charset="0"/>
                          </a:rPr>
                          <m:t>𝟒</m:t>
                        </m:r>
                        <m:r>
                          <a:rPr lang="en-US" sz="3200" b="1" i="1">
                            <a:solidFill>
                              <a:schemeClr val="bg2"/>
                            </a:solidFill>
                            <a:latin typeface="Cambria Math"/>
                            <a:cs typeface="NikoshBAN" pitchFamily="2" charset="0"/>
                          </a:rPr>
                          <m:t>𝒂𝒄</m:t>
                        </m:r>
                      </m:e>
                    </m:rad>
                  </m:oMath>
                </a14:m>
                <a:endParaRPr lang="en-US" sz="3200" b="1" i="1" dirty="0">
                  <a:solidFill>
                    <a:srgbClr val="002060"/>
                  </a:solidFill>
                  <a:cs typeface="NikoshBAN" pitchFamily="2" charset="0"/>
                </a:endParaRPr>
              </a:p>
              <a:p>
                <a:r>
                  <a:rPr lang="en-US" sz="3200" b="1" i="1" dirty="0">
                    <a:solidFill>
                      <a:srgbClr val="002060"/>
                    </a:solidFill>
                    <a:latin typeface="Cambria Math"/>
                    <a:ea typeface="Cambria Math"/>
                    <a:cs typeface="Calibri" pitchFamily="34" charset="0"/>
                  </a:rPr>
                  <a:t>⇒</a:t>
                </a:r>
                <a:r>
                  <a:rPr lang="en-US" sz="3200" b="1" dirty="0">
                    <a:solidFill>
                      <a:srgbClr val="002060"/>
                    </a:solidFill>
                    <a:ea typeface="Cambria Math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𝟐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𝒂𝒙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 =−</m:t>
                    </m:r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𝒃</m:t>
                    </m:r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±</m:t>
                    </m:r>
                    <m:rad>
                      <m:radPr>
                        <m:degHide m:val="on"/>
                        <m:ctrlPr>
                          <a:rPr lang="bn-IN" sz="32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2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solidFill>
                                  <a:schemeClr val="bg2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(</m:t>
                            </m:r>
                            <m:r>
                              <a:rPr lang="en-US" sz="3200" b="1" i="1">
                                <a:solidFill>
                                  <a:schemeClr val="bg2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3200" b="1" i="1">
                                <a:solidFill>
                                  <a:schemeClr val="bg2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3200" b="1" i="1">
                            <a:solidFill>
                              <a:schemeClr val="bg2"/>
                            </a:solidFill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3200" b="1" i="1" dirty="0">
                            <a:solidFill>
                              <a:schemeClr val="bg2"/>
                            </a:solidFill>
                            <a:latin typeface="NikoshBAN"/>
                            <a:cs typeface="NikoshBAN" pitchFamily="2" charset="0"/>
                          </a:rPr>
                          <m:t> </m:t>
                        </m:r>
                        <m:r>
                          <a:rPr lang="en-US" sz="3200" b="1" i="1">
                            <a:solidFill>
                              <a:schemeClr val="bg2"/>
                            </a:solidFill>
                            <a:latin typeface="Cambria Math"/>
                            <a:cs typeface="NikoshBAN" pitchFamily="2" charset="0"/>
                          </a:rPr>
                          <m:t>𝟒</m:t>
                        </m:r>
                        <m:r>
                          <a:rPr lang="en-US" sz="3200" b="1" i="1">
                            <a:solidFill>
                              <a:schemeClr val="bg2"/>
                            </a:solidFill>
                            <a:latin typeface="Cambria Math"/>
                            <a:cs typeface="NikoshBAN" pitchFamily="2" charset="0"/>
                          </a:rPr>
                          <m:t>𝒂𝒄</m:t>
                        </m:r>
                      </m:e>
                    </m:rad>
                  </m:oMath>
                </a14:m>
                <a:endParaRPr lang="en-US" sz="3200" b="1" i="1" dirty="0">
                  <a:solidFill>
                    <a:srgbClr val="002060"/>
                  </a:solidFill>
                  <a:cs typeface="NikoshBAN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∴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𝒙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 =</m:t>
                    </m:r>
                  </m:oMath>
                </a14:m>
                <a:r>
                  <a:rPr lang="en-US" sz="3200" b="1" i="1" dirty="0" smtClean="0">
                    <a:solidFill>
                      <a:srgbClr val="00206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−</m:t>
                        </m:r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𝒃</m:t>
                        </m:r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bn-IN" sz="32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3200" b="1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NikoshBAN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1" i="1">
                                    <a:solidFill>
                                      <a:schemeClr val="bg2"/>
                                    </a:solidFill>
                                    <a:latin typeface="Cambria Math"/>
                                    <a:cs typeface="NikoshBAN" pitchFamily="2" charset="0"/>
                                  </a:rPr>
                                  <m:t>(</m:t>
                                </m:r>
                                <m:r>
                                  <a:rPr lang="en-US" sz="3200" b="1" i="1">
                                    <a:solidFill>
                                      <a:schemeClr val="bg2"/>
                                    </a:solidFill>
                                    <a:latin typeface="Cambria Math"/>
                                    <a:cs typeface="NikoshBAN" pitchFamily="2" charset="0"/>
                                  </a:rPr>
                                  <m:t>𝒃</m:t>
                                </m:r>
                              </m:e>
                              <m:sup>
                                <m:r>
                                  <a:rPr lang="en-US" sz="3200" b="1" i="1">
                                    <a:solidFill>
                                      <a:schemeClr val="bg2"/>
                                    </a:solidFill>
                                    <a:latin typeface="Cambria Math"/>
                                    <a:cs typeface="NikoshBAN" pitchFamily="2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3200" b="1" i="1">
                                <a:solidFill>
                                  <a:schemeClr val="bg2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en-US" sz="3200" b="1" i="1" dirty="0">
                                <a:solidFill>
                                  <a:schemeClr val="bg2"/>
                                </a:solidFill>
                                <a:latin typeface="NikoshBAN"/>
                                <a:cs typeface="NikoshBAN" pitchFamily="2" charset="0"/>
                              </a:rPr>
                              <m:t> </m:t>
                            </m:r>
                            <m:r>
                              <a:rPr lang="en-US" sz="3200" b="1" i="1">
                                <a:solidFill>
                                  <a:schemeClr val="bg2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𝟒</m:t>
                            </m:r>
                            <m:r>
                              <a:rPr lang="en-US" sz="3200" b="1" i="1">
                                <a:solidFill>
                                  <a:schemeClr val="bg2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𝒂𝒄</m:t>
                            </m:r>
                          </m:e>
                        </m:rad>
                      </m:num>
                      <m:den>
                        <m:r>
                          <a:rPr lang="en-US" sz="28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Calibri" pitchFamily="34" charset="0"/>
                          </a:rPr>
                          <m:t>𝟐</m:t>
                        </m:r>
                        <m:r>
                          <a:rPr lang="en-US" sz="28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Calibri" pitchFamily="34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sz="3200" b="1" i="1" dirty="0" smtClean="0">
                    <a:solidFill>
                      <a:srgbClr val="00206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bn-IN" sz="3200" b="1" i="1" dirty="0" smtClean="0">
                    <a:solidFill>
                      <a:srgbClr val="002060"/>
                    </a:solidFill>
                    <a:latin typeface="Calibri" pitchFamily="34" charset="0"/>
                    <a:cs typeface="Calibri" pitchFamily="34" charset="0"/>
                  </a:rPr>
                  <a:t>---------</a:t>
                </a:r>
                <a:r>
                  <a:rPr lang="en-US" sz="3200" b="1" dirty="0" smtClean="0">
                    <a:solidFill>
                      <a:srgbClr val="002060"/>
                    </a:solidFill>
                    <a:latin typeface="Calibri" pitchFamily="34" charset="0"/>
                    <a:cs typeface="Calibri" pitchFamily="34" charset="0"/>
                  </a:rPr>
                  <a:t>( i )</a:t>
                </a:r>
                <a:endParaRPr lang="en-US" sz="3200" b="1" i="1" dirty="0">
                  <a:solidFill>
                    <a:srgbClr val="002060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143000"/>
                <a:ext cx="7194855" cy="5492722"/>
              </a:xfrm>
              <a:prstGeom prst="rect">
                <a:avLst/>
              </a:prstGeom>
              <a:blipFill rotWithShape="1">
                <a:blip r:embed="rId2"/>
                <a:stretch>
                  <a:fillRect l="-2203" t="-1443" r="-3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638956"/>
            <a:ext cx="1199345" cy="100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28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25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75821" y="533400"/>
                <a:ext cx="7982377" cy="52942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∴</m:t>
                    </m:r>
                    <m:sSub>
                      <m:sSubPr>
                        <m:ctrlPr>
                          <a:rPr lang="en-US" sz="36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US" sz="3600" b="1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3600" b="1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𝟏</m:t>
                        </m:r>
                      </m:sub>
                    </m:sSub>
                    <m:r>
                      <a:rPr lang="en-US" sz="3600" b="1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=</m:t>
                    </m:r>
                  </m:oMath>
                </a14:m>
                <a:r>
                  <a:rPr lang="en-US" sz="3600" b="1" i="1" dirty="0">
                    <a:solidFill>
                      <a:schemeClr val="bg2"/>
                    </a:solidFill>
                    <a:latin typeface="NikoshBAN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−</m:t>
                        </m:r>
                        <m:r>
                          <a:rPr lang="en-US" sz="3600" b="1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𝒃</m:t>
                        </m:r>
                        <m:r>
                          <a:rPr lang="bn-IN" sz="3600" b="1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bn-IN" sz="3600" b="1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3600" b="1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NikoshBAN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b="1" i="1">
                                    <a:solidFill>
                                      <a:schemeClr val="bg2"/>
                                    </a:solidFill>
                                    <a:latin typeface="Cambria Math"/>
                                    <a:cs typeface="NikoshBAN" pitchFamily="2" charset="0"/>
                                  </a:rPr>
                                  <m:t>(</m:t>
                                </m:r>
                                <m:r>
                                  <a:rPr lang="en-US" sz="3600" b="1" i="1">
                                    <a:solidFill>
                                      <a:schemeClr val="bg2"/>
                                    </a:solidFill>
                                    <a:latin typeface="Cambria Math"/>
                                    <a:cs typeface="NikoshBAN" pitchFamily="2" charset="0"/>
                                  </a:rPr>
                                  <m:t>𝒃</m:t>
                                </m:r>
                              </m:e>
                              <m:sup>
                                <m:r>
                                  <a:rPr lang="en-US" sz="3600" b="1" i="1">
                                    <a:solidFill>
                                      <a:schemeClr val="bg2"/>
                                    </a:solidFill>
                                    <a:latin typeface="Cambria Math"/>
                                    <a:cs typeface="NikoshBAN" pitchFamily="2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3600" b="1" i="1">
                                <a:solidFill>
                                  <a:schemeClr val="bg2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en-US" sz="3600" b="1" i="1" dirty="0">
                                <a:solidFill>
                                  <a:schemeClr val="bg2"/>
                                </a:solidFill>
                                <a:latin typeface="NikoshBAN"/>
                                <a:cs typeface="NikoshBAN" pitchFamily="2" charset="0"/>
                              </a:rPr>
                              <m:t> </m:t>
                            </m:r>
                            <m:r>
                              <a:rPr lang="en-US" sz="3600" b="1" i="1">
                                <a:solidFill>
                                  <a:schemeClr val="bg2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𝟒</m:t>
                            </m:r>
                            <m:r>
                              <a:rPr lang="en-US" sz="3600" b="1" i="1">
                                <a:solidFill>
                                  <a:schemeClr val="bg2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𝒂𝒄</m:t>
                            </m:r>
                          </m:e>
                        </m:rad>
                        <m:r>
                          <m:rPr>
                            <m:nor/>
                          </m:rPr>
                          <a:rPr lang="en-US" sz="3600" b="1" i="1" dirty="0">
                            <a:solidFill>
                              <a:schemeClr val="bg2"/>
                            </a:solidFill>
                            <a:latin typeface="NikoshBAN"/>
                            <a:cs typeface="NikoshBAN" pitchFamily="2" charset="0"/>
                          </a:rPr>
                          <m:t> </m:t>
                        </m:r>
                      </m:num>
                      <m:den>
                        <m:r>
                          <a:rPr lang="en-US" sz="3600" b="1" i="1" dirty="0">
                            <a:solidFill>
                              <a:schemeClr val="bg2"/>
                            </a:solidFill>
                            <a:latin typeface="Cambria Math"/>
                            <a:cs typeface="Calibri" pitchFamily="34" charset="0"/>
                          </a:rPr>
                          <m:t>𝟐</m:t>
                        </m:r>
                        <m:r>
                          <a:rPr lang="en-US" sz="3600" b="1" i="1" dirty="0">
                            <a:solidFill>
                              <a:schemeClr val="bg2"/>
                            </a:solidFill>
                            <a:latin typeface="Cambria Math"/>
                            <a:cs typeface="Calibri" pitchFamily="34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chemeClr val="bg2"/>
                    </a:solidFill>
                    <a:latin typeface="NikoshBAN"/>
                  </a:rPr>
                  <a:t> </a:t>
                </a:r>
              </a:p>
              <a:p>
                <a:r>
                  <a:rPr lang="en-US" sz="3600" b="1" dirty="0" smtClean="0">
                    <a:solidFill>
                      <a:schemeClr val="bg2"/>
                    </a:solidFill>
                    <a:latin typeface="NikoshBAN"/>
                    <a:cs typeface="NikoshBAN" pitchFamily="2" charset="0"/>
                  </a:rPr>
                  <a:t>এবং</a:t>
                </a:r>
                <a:r>
                  <a:rPr lang="en-US" sz="3600" b="1" dirty="0" smtClean="0">
                    <a:solidFill>
                      <a:schemeClr val="bg2"/>
                    </a:solidFill>
                    <a:latin typeface="NikoshBAN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US" sz="3600" b="1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𝒙</m:t>
                        </m:r>
                      </m:e>
                      <m:sub>
                        <m:r>
                          <a:rPr lang="bn-IN" sz="3600" b="1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𝟐</m:t>
                        </m:r>
                      </m:sub>
                    </m:sSub>
                    <m:r>
                      <a:rPr lang="en-US" sz="3600" b="1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=</m:t>
                    </m:r>
                  </m:oMath>
                </a14:m>
                <a:r>
                  <a:rPr lang="en-US" sz="3600" b="1" i="1" dirty="0">
                    <a:solidFill>
                      <a:schemeClr val="bg2"/>
                    </a:solidFill>
                    <a:latin typeface="NikoshBAN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−</m:t>
                        </m:r>
                        <m:r>
                          <a:rPr lang="en-US" sz="3600" b="1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𝒃</m:t>
                        </m:r>
                        <m:r>
                          <a:rPr lang="bn-IN" sz="3600" b="1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bn-IN" sz="36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3600" b="1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NikoshBAN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b="1" i="1">
                                    <a:solidFill>
                                      <a:schemeClr val="bg2"/>
                                    </a:solidFill>
                                    <a:latin typeface="Cambria Math"/>
                                    <a:cs typeface="NikoshBAN" pitchFamily="2" charset="0"/>
                                  </a:rPr>
                                  <m:t>(</m:t>
                                </m:r>
                                <m:r>
                                  <a:rPr lang="en-US" sz="3600" b="1" i="1">
                                    <a:solidFill>
                                      <a:schemeClr val="bg2"/>
                                    </a:solidFill>
                                    <a:latin typeface="Cambria Math"/>
                                    <a:cs typeface="NikoshBAN" pitchFamily="2" charset="0"/>
                                  </a:rPr>
                                  <m:t>𝒃</m:t>
                                </m:r>
                              </m:e>
                              <m:sup>
                                <m:r>
                                  <a:rPr lang="en-US" sz="3600" b="1" i="1">
                                    <a:solidFill>
                                      <a:schemeClr val="bg2"/>
                                    </a:solidFill>
                                    <a:latin typeface="Cambria Math"/>
                                    <a:cs typeface="NikoshBAN" pitchFamily="2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3600" b="1" i="1">
                                <a:solidFill>
                                  <a:schemeClr val="bg2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en-US" sz="3600" b="1" i="1" dirty="0">
                                <a:solidFill>
                                  <a:schemeClr val="bg2"/>
                                </a:solidFill>
                                <a:latin typeface="NikoshBAN"/>
                                <a:cs typeface="NikoshBAN" pitchFamily="2" charset="0"/>
                              </a:rPr>
                              <m:t> </m:t>
                            </m:r>
                            <m:r>
                              <a:rPr lang="en-US" sz="3600" b="1" i="1">
                                <a:solidFill>
                                  <a:schemeClr val="bg2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𝟒</m:t>
                            </m:r>
                            <m:r>
                              <a:rPr lang="en-US" sz="3600" b="1" i="1">
                                <a:solidFill>
                                  <a:schemeClr val="bg2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𝒂𝒄</m:t>
                            </m:r>
                          </m:e>
                        </m:rad>
                      </m:num>
                      <m:den>
                        <m:r>
                          <a:rPr lang="en-US" sz="3600" b="1" i="1" dirty="0">
                            <a:solidFill>
                              <a:schemeClr val="bg2"/>
                            </a:solidFill>
                            <a:latin typeface="Cambria Math"/>
                            <a:cs typeface="Calibri" pitchFamily="34" charset="0"/>
                          </a:rPr>
                          <m:t>𝟐</m:t>
                        </m:r>
                        <m:r>
                          <a:rPr lang="en-US" sz="3600" b="1" i="1" dirty="0">
                            <a:solidFill>
                              <a:schemeClr val="bg2"/>
                            </a:solidFill>
                            <a:latin typeface="Cambria Math"/>
                            <a:cs typeface="Calibri" pitchFamily="34" charset="0"/>
                          </a:rPr>
                          <m:t>𝒂</m:t>
                        </m:r>
                      </m:den>
                    </m:f>
                  </m:oMath>
                </a14:m>
                <a:endParaRPr lang="bn-IN" sz="3600" b="1" dirty="0" smtClean="0">
                  <a:solidFill>
                    <a:schemeClr val="bg2"/>
                  </a:solidFill>
                  <a:latin typeface="NikoshBAN"/>
                </a:endParaRPr>
              </a:p>
              <a:p>
                <a:r>
                  <a:rPr lang="en-US" sz="3600" b="1" dirty="0" err="1" smtClean="0">
                    <a:solidFill>
                      <a:schemeClr val="bg2"/>
                    </a:solidFill>
                    <a:latin typeface="NikoshBAN"/>
                    <a:cs typeface="NikoshBAN" pitchFamily="2" charset="0"/>
                  </a:rPr>
                  <a:t>এই</a:t>
                </a:r>
                <a:r>
                  <a:rPr lang="en-US" sz="3600" b="1" dirty="0" smtClean="0">
                    <a:solidFill>
                      <a:schemeClr val="bg2"/>
                    </a:solidFill>
                    <a:latin typeface="NikoshBAN"/>
                    <a:cs typeface="NikoshBAN" pitchFamily="2" charset="0"/>
                  </a:rPr>
                  <a:t> </a:t>
                </a:r>
                <a:r>
                  <a:rPr lang="en-US" sz="3600" b="1" dirty="0" err="1" smtClean="0">
                    <a:solidFill>
                      <a:schemeClr val="bg2"/>
                    </a:solidFill>
                    <a:latin typeface="NikoshBAN"/>
                    <a:cs typeface="NikoshBAN" pitchFamily="2" charset="0"/>
                  </a:rPr>
                  <a:t>দুটি</a:t>
                </a:r>
                <a:r>
                  <a:rPr lang="en-US" sz="3600" b="1" dirty="0" smtClean="0">
                    <a:solidFill>
                      <a:schemeClr val="bg2"/>
                    </a:solidFill>
                    <a:latin typeface="NikoshBAN"/>
                    <a:cs typeface="NikoshBAN" pitchFamily="2" charset="0"/>
                  </a:rPr>
                  <a:t> </a:t>
                </a:r>
                <a:r>
                  <a:rPr lang="en-US" sz="3600" b="1" dirty="0" err="1" smtClean="0">
                    <a:solidFill>
                      <a:schemeClr val="bg2"/>
                    </a:solidFill>
                    <a:latin typeface="NikoshBAN"/>
                    <a:cs typeface="NikoshBAN" pitchFamily="2" charset="0"/>
                  </a:rPr>
                  <a:t>মান</a:t>
                </a:r>
                <a:r>
                  <a:rPr lang="en-US" sz="3600" b="1" dirty="0" smtClean="0">
                    <a:solidFill>
                      <a:schemeClr val="bg2"/>
                    </a:solidFill>
                    <a:latin typeface="NikoshBAN"/>
                    <a:cs typeface="NikoshBAN" pitchFamily="2" charset="0"/>
                  </a:rPr>
                  <a:t> </a:t>
                </a:r>
                <a:r>
                  <a:rPr lang="en-US" sz="3600" b="1" dirty="0" err="1" smtClean="0">
                    <a:solidFill>
                      <a:schemeClr val="bg2"/>
                    </a:solidFill>
                    <a:latin typeface="NikoshBAN"/>
                    <a:cs typeface="NikoshBAN" pitchFamily="2" charset="0"/>
                  </a:rPr>
                  <a:t>পাওয়া</a:t>
                </a:r>
                <a:r>
                  <a:rPr lang="en-US" sz="3600" b="1" dirty="0" smtClean="0">
                    <a:solidFill>
                      <a:schemeClr val="bg2"/>
                    </a:solidFill>
                    <a:latin typeface="NikoshBAN"/>
                    <a:cs typeface="NikoshBAN" pitchFamily="2" charset="0"/>
                  </a:rPr>
                  <a:t> </a:t>
                </a:r>
                <a:r>
                  <a:rPr lang="en-US" sz="3600" b="1" dirty="0" err="1" smtClean="0">
                    <a:solidFill>
                      <a:schemeClr val="bg2"/>
                    </a:solidFill>
                    <a:latin typeface="NikoshBAN"/>
                    <a:cs typeface="NikoshBAN" pitchFamily="2" charset="0"/>
                  </a:rPr>
                  <a:t>গেল</a:t>
                </a:r>
                <a:r>
                  <a:rPr lang="en-US" sz="3600" b="1" dirty="0" smtClean="0">
                    <a:solidFill>
                      <a:schemeClr val="bg2"/>
                    </a:solidFill>
                    <a:latin typeface="NikoshBAN"/>
                    <a:cs typeface="NikoshBAN" pitchFamily="2" charset="0"/>
                  </a:rPr>
                  <a:t>। </a:t>
                </a:r>
                <a:r>
                  <a:rPr lang="en-US" sz="3600" b="1" dirty="0" err="1" smtClean="0">
                    <a:solidFill>
                      <a:schemeClr val="bg2"/>
                    </a:solidFill>
                    <a:latin typeface="NikoshBAN"/>
                    <a:cs typeface="NikoshBAN" pitchFamily="2" charset="0"/>
                  </a:rPr>
                  <a:t>সমীকরণ</a:t>
                </a:r>
                <a:r>
                  <a:rPr lang="en-US" sz="3600" b="1" dirty="0" smtClean="0">
                    <a:solidFill>
                      <a:schemeClr val="bg2"/>
                    </a:solidFill>
                    <a:latin typeface="NikoshBAN"/>
                    <a:cs typeface="NikoshBAN" pitchFamily="2" charset="0"/>
                  </a:rPr>
                  <a:t> </a:t>
                </a:r>
                <a:r>
                  <a:rPr lang="en-US" sz="3600" b="1" dirty="0" smtClean="0">
                    <a:solidFill>
                      <a:schemeClr val="bg2"/>
                    </a:solidFill>
                    <a:latin typeface="NikoshBAN"/>
                    <a:cs typeface="Calibri" pitchFamily="34" charset="0"/>
                  </a:rPr>
                  <a:t>(i)</a:t>
                </a:r>
                <a:r>
                  <a:rPr lang="en-US" sz="3600" b="1" dirty="0" err="1" smtClean="0">
                    <a:solidFill>
                      <a:schemeClr val="bg2"/>
                    </a:solidFill>
                    <a:latin typeface="NikoshBAN"/>
                    <a:cs typeface="NikoshBAN" pitchFamily="2" charset="0"/>
                  </a:rPr>
                  <a:t>এর</a:t>
                </a:r>
                <a:r>
                  <a:rPr lang="en-US" sz="3600" b="1" dirty="0" smtClean="0">
                    <a:solidFill>
                      <a:schemeClr val="bg2"/>
                    </a:solidFill>
                    <a:latin typeface="NikoshBAN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600" b="1" i="1">
                            <a:solidFill>
                              <a:schemeClr val="bg2"/>
                            </a:solidFill>
                            <a:latin typeface="Cambria Math"/>
                            <a:cs typeface="NikoshBAN" pitchFamily="2" charset="0"/>
                          </a:rPr>
                          <m:t>𝒃</m:t>
                        </m:r>
                      </m:e>
                      <m:sup>
                        <m:r>
                          <a:rPr lang="en-US" sz="3600" b="1" i="1">
                            <a:solidFill>
                              <a:schemeClr val="bg2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  <m:r>
                      <a:rPr lang="en-US" sz="3600" b="1" i="1">
                        <a:solidFill>
                          <a:schemeClr val="bg2"/>
                        </a:solidFill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m:rPr>
                        <m:nor/>
                      </m:rPr>
                      <a:rPr lang="en-US" sz="3600" b="1" i="1" dirty="0">
                        <a:solidFill>
                          <a:schemeClr val="bg2"/>
                        </a:solidFill>
                        <a:latin typeface="NikoshBAN"/>
                        <a:cs typeface="NikoshBAN" pitchFamily="2" charset="0"/>
                      </a:rPr>
                      <m:t> </m:t>
                    </m:r>
                    <m:r>
                      <a:rPr lang="en-US" sz="3600" b="1" i="1">
                        <a:solidFill>
                          <a:schemeClr val="bg2"/>
                        </a:solidFill>
                        <a:latin typeface="Cambria Math"/>
                        <a:cs typeface="NikoshBAN" pitchFamily="2" charset="0"/>
                      </a:rPr>
                      <m:t>𝟒</m:t>
                    </m:r>
                    <m:r>
                      <a:rPr lang="en-US" sz="3600" b="1" i="1">
                        <a:solidFill>
                          <a:schemeClr val="bg2"/>
                        </a:solidFill>
                        <a:latin typeface="Cambria Math"/>
                        <a:cs typeface="NikoshBAN" pitchFamily="2" charset="0"/>
                      </a:rPr>
                      <m:t>𝒂𝒄</m:t>
                    </m:r>
                  </m:oMath>
                </a14:m>
                <a:r>
                  <a:rPr lang="en-US" sz="3600" b="1" dirty="0" smtClean="0">
                    <a:solidFill>
                      <a:schemeClr val="bg2"/>
                    </a:solidFill>
                    <a:latin typeface="NikoshBAN"/>
                    <a:cs typeface="NikoshBAN" pitchFamily="2" charset="0"/>
                  </a:rPr>
                  <a:t> কে</a:t>
                </a:r>
              </a:p>
              <a:p>
                <a:r>
                  <a:rPr lang="en-US" sz="3600" b="1" dirty="0" err="1" smtClean="0">
                    <a:solidFill>
                      <a:schemeClr val="bg2"/>
                    </a:solidFill>
                    <a:latin typeface="NikoshBAN"/>
                    <a:cs typeface="NikoshBAN" pitchFamily="2" charset="0"/>
                  </a:rPr>
                  <a:t>দ্বিঘাত</a:t>
                </a:r>
                <a:r>
                  <a:rPr lang="en-US" sz="3600" b="1" dirty="0" smtClean="0">
                    <a:solidFill>
                      <a:schemeClr val="bg2"/>
                    </a:solidFill>
                    <a:latin typeface="NikoshBAN"/>
                    <a:cs typeface="NikoshBAN" pitchFamily="2" charset="0"/>
                  </a:rPr>
                  <a:t> </a:t>
                </a:r>
                <a:r>
                  <a:rPr lang="en-US" sz="3600" b="1" dirty="0" err="1" smtClean="0">
                    <a:solidFill>
                      <a:schemeClr val="bg2"/>
                    </a:solidFill>
                    <a:latin typeface="NikoshBAN"/>
                    <a:cs typeface="NikoshBAN" pitchFamily="2" charset="0"/>
                  </a:rPr>
                  <a:t>সমীকরণটির</a:t>
                </a:r>
                <a:r>
                  <a:rPr lang="en-US" sz="3600" b="1" dirty="0" smtClean="0">
                    <a:solidFill>
                      <a:schemeClr val="bg2"/>
                    </a:solidFill>
                    <a:latin typeface="NikoshBAN"/>
                    <a:cs typeface="NikoshBAN" pitchFamily="2" charset="0"/>
                  </a:rPr>
                  <a:t> </a:t>
                </a:r>
                <a:r>
                  <a:rPr lang="en-US" sz="3600" b="1" dirty="0" err="1" smtClean="0">
                    <a:solidFill>
                      <a:schemeClr val="bg2"/>
                    </a:solidFill>
                    <a:latin typeface="NikoshBAN"/>
                    <a:cs typeface="NikoshBAN" pitchFamily="2" charset="0"/>
                  </a:rPr>
                  <a:t>নিশ্চায়ক</a:t>
                </a:r>
                <a:r>
                  <a:rPr lang="en-US" sz="3600" b="1" dirty="0" smtClean="0">
                    <a:solidFill>
                      <a:schemeClr val="bg2"/>
                    </a:solidFill>
                    <a:latin typeface="NikoshBAN"/>
                    <a:cs typeface="NikoshBAN" pitchFamily="2" charset="0"/>
                  </a:rPr>
                  <a:t> </a:t>
                </a:r>
                <a:r>
                  <a:rPr lang="en-US" sz="3600" b="1" dirty="0" err="1" smtClean="0">
                    <a:solidFill>
                      <a:schemeClr val="bg2"/>
                    </a:solidFill>
                    <a:latin typeface="NikoshBAN"/>
                    <a:cs typeface="NikoshBAN" pitchFamily="2" charset="0"/>
                  </a:rPr>
                  <a:t>বলে।কারণ</a:t>
                </a:r>
                <a:endParaRPr lang="en-US" sz="3600" b="1" dirty="0" smtClean="0">
                  <a:solidFill>
                    <a:schemeClr val="bg2"/>
                  </a:solidFill>
                  <a:latin typeface="NikoshBAN"/>
                  <a:cs typeface="NikoshBAN" pitchFamily="2" charset="0"/>
                </a:endParaRPr>
              </a:p>
              <a:p>
                <a:r>
                  <a:rPr lang="en-US" sz="3600" b="1" dirty="0" err="1" smtClean="0">
                    <a:solidFill>
                      <a:schemeClr val="bg2"/>
                    </a:solidFill>
                    <a:latin typeface="NikoshBAN"/>
                    <a:cs typeface="NikoshBAN" pitchFamily="2" charset="0"/>
                  </a:rPr>
                  <a:t>নিশ্চায়ক</a:t>
                </a:r>
                <a:r>
                  <a:rPr lang="en-US" sz="3600" b="1" dirty="0" smtClean="0">
                    <a:solidFill>
                      <a:schemeClr val="bg2"/>
                    </a:solidFill>
                    <a:latin typeface="NikoshBAN"/>
                    <a:cs typeface="NikoshBAN" pitchFamily="2" charset="0"/>
                  </a:rPr>
                  <a:t> </a:t>
                </a:r>
                <a:r>
                  <a:rPr lang="en-US" sz="3600" b="1" dirty="0" err="1" smtClean="0">
                    <a:solidFill>
                      <a:schemeClr val="bg2"/>
                    </a:solidFill>
                    <a:latin typeface="NikoshBAN"/>
                    <a:cs typeface="NikoshBAN" pitchFamily="2" charset="0"/>
                  </a:rPr>
                  <a:t>মূলদ্বয়ের</a:t>
                </a:r>
                <a:r>
                  <a:rPr lang="en-US" sz="3600" b="1" dirty="0" smtClean="0">
                    <a:solidFill>
                      <a:schemeClr val="bg2"/>
                    </a:solidFill>
                    <a:latin typeface="NikoshBAN"/>
                    <a:cs typeface="NikoshBAN" pitchFamily="2" charset="0"/>
                  </a:rPr>
                  <a:t> </a:t>
                </a:r>
                <a:r>
                  <a:rPr lang="en-US" sz="3600" b="1" dirty="0" err="1" smtClean="0">
                    <a:solidFill>
                      <a:schemeClr val="bg2"/>
                    </a:solidFill>
                    <a:latin typeface="NikoshBAN"/>
                    <a:cs typeface="NikoshBAN" pitchFamily="2" charset="0"/>
                  </a:rPr>
                  <a:t>ধরন</a:t>
                </a:r>
                <a:r>
                  <a:rPr lang="en-US" sz="3600" b="1" dirty="0" smtClean="0">
                    <a:solidFill>
                      <a:schemeClr val="bg2"/>
                    </a:solidFill>
                    <a:latin typeface="NikoshBAN"/>
                    <a:cs typeface="NikoshBAN" pitchFamily="2" charset="0"/>
                  </a:rPr>
                  <a:t> ও </a:t>
                </a:r>
                <a:r>
                  <a:rPr lang="en-US" sz="3600" b="1" dirty="0" err="1" smtClean="0">
                    <a:solidFill>
                      <a:schemeClr val="bg2"/>
                    </a:solidFill>
                    <a:latin typeface="NikoshBAN"/>
                    <a:cs typeface="NikoshBAN" pitchFamily="2" charset="0"/>
                  </a:rPr>
                  <a:t>প্রকৃতি</a:t>
                </a:r>
                <a:r>
                  <a:rPr lang="en-US" sz="3600" b="1" dirty="0" smtClean="0">
                    <a:solidFill>
                      <a:schemeClr val="bg2"/>
                    </a:solidFill>
                    <a:latin typeface="NikoshBAN"/>
                    <a:cs typeface="NikoshBAN" pitchFamily="2" charset="0"/>
                  </a:rPr>
                  <a:t> </a:t>
                </a:r>
                <a:r>
                  <a:rPr lang="en-US" sz="3600" b="1" dirty="0" err="1" smtClean="0">
                    <a:solidFill>
                      <a:schemeClr val="bg2"/>
                    </a:solidFill>
                    <a:latin typeface="NikoshBAN"/>
                    <a:cs typeface="NikoshBAN" pitchFamily="2" charset="0"/>
                  </a:rPr>
                  <a:t>নির্ণয়</a:t>
                </a:r>
                <a:r>
                  <a:rPr lang="en-US" sz="3600" b="1" dirty="0" smtClean="0">
                    <a:solidFill>
                      <a:schemeClr val="bg2"/>
                    </a:solidFill>
                    <a:latin typeface="NikoshBAN"/>
                    <a:cs typeface="NikoshBAN" pitchFamily="2" charset="0"/>
                  </a:rPr>
                  <a:t> </a:t>
                </a:r>
                <a:r>
                  <a:rPr lang="en-US" sz="3600" b="1" dirty="0" err="1" smtClean="0">
                    <a:solidFill>
                      <a:schemeClr val="bg2"/>
                    </a:solidFill>
                    <a:latin typeface="NikoshBAN"/>
                    <a:cs typeface="NikoshBAN" pitchFamily="2" charset="0"/>
                  </a:rPr>
                  <a:t>করে</a:t>
                </a:r>
                <a:r>
                  <a:rPr lang="en-US" sz="3600" b="1" dirty="0" smtClean="0">
                    <a:solidFill>
                      <a:schemeClr val="bg2"/>
                    </a:solidFill>
                    <a:latin typeface="NikoshBAN"/>
                    <a:cs typeface="NikoshBAN" pitchFamily="2" charset="0"/>
                  </a:rPr>
                  <a:t>।</a:t>
                </a:r>
                <a:endParaRPr lang="en-US" sz="3600" b="1" dirty="0">
                  <a:solidFill>
                    <a:schemeClr val="bg2"/>
                  </a:solidFill>
                  <a:latin typeface="NikoshBAN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821" y="533400"/>
                <a:ext cx="7982377" cy="5294270"/>
              </a:xfrm>
              <a:prstGeom prst="rect">
                <a:avLst/>
              </a:prstGeom>
              <a:blipFill rotWithShape="1">
                <a:blip r:embed="rId3"/>
                <a:stretch>
                  <a:fillRect l="-2292" b="-33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114800" y="2971800"/>
                <a:ext cx="6430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/>
                        <m:sub/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2971800"/>
                <a:ext cx="643061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685800"/>
            <a:ext cx="1199345" cy="100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530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camera.wav"/>
          </p:stSnd>
        </p:sndAc>
      </p:transition>
    </mc:Choice>
    <mc:Fallback xmlns="">
      <p:transition spd="slow">
        <p:blinds dir="vert"/>
        <p:sndAc>
          <p:stSnd>
            <p:snd r:embed="rId6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1923</TotalTime>
  <Words>382</Words>
  <Application>Microsoft Office PowerPoint</Application>
  <PresentationFormat>On-screen Show (4:3)</PresentationFormat>
  <Paragraphs>157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Arial</vt:lpstr>
      <vt:lpstr>Calibri</vt:lpstr>
      <vt:lpstr>Cambria Math</vt:lpstr>
      <vt:lpstr>Constantia</vt:lpstr>
      <vt:lpstr>NikoshBAN</vt:lpstr>
      <vt:lpstr>Shonar Bangla</vt:lpstr>
      <vt:lpstr>Verdana</vt:lpstr>
      <vt:lpstr>Vrinda</vt:lpstr>
      <vt:lpstr>Wingdings</vt:lpstr>
      <vt:lpstr>Wingdings 2</vt:lpstr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WAHED SELINA</dc:creator>
  <cp:lastModifiedBy>Doel</cp:lastModifiedBy>
  <cp:revision>153</cp:revision>
  <dcterms:created xsi:type="dcterms:W3CDTF">2019-09-26T10:11:07Z</dcterms:created>
  <dcterms:modified xsi:type="dcterms:W3CDTF">2020-05-22T10:31:01Z</dcterms:modified>
</cp:coreProperties>
</file>