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70" r:id="rId5"/>
    <p:sldId id="262" r:id="rId6"/>
    <p:sldId id="263" r:id="rId7"/>
    <p:sldId id="271" r:id="rId8"/>
    <p:sldId id="264" r:id="rId9"/>
    <p:sldId id="272" r:id="rId10"/>
    <p:sldId id="273" r:id="rId11"/>
    <p:sldId id="274" r:id="rId12"/>
    <p:sldId id="277" r:id="rId13"/>
    <p:sldId id="265" r:id="rId14"/>
    <p:sldId id="275" r:id="rId15"/>
    <p:sldId id="266" r:id="rId16"/>
    <p:sldId id="276" r:id="rId17"/>
    <p:sldId id="267"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CTLOaMr42tBvOYKM8CPug==" hashData="Ij44GDiJXxZSsDBhNhlS5wZGtyZAX0uS5qGjCMc7Rx59+s0zJrgezd1OOy/Hy3zQB1eGOBtubCI4b8WhBjMP6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3D"/>
    <a:srgbClr val="C28F67"/>
    <a:srgbClr val="FDF108"/>
    <a:srgbClr val="8D3B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6" autoAdjust="0"/>
    <p:restoredTop sz="94660"/>
  </p:normalViewPr>
  <p:slideViewPr>
    <p:cSldViewPr snapToGrid="0">
      <p:cViewPr varScale="1">
        <p:scale>
          <a:sx n="109" d="100"/>
          <a:sy n="109" d="100"/>
        </p:scale>
        <p:origin x="5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9F2E0-38C2-4F09-A618-53791BA07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B5BF14-5741-48AC-AB8A-075AA1A453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71B338-D826-4E21-9CCA-9EB1BDF356D9}"/>
              </a:ext>
            </a:extLst>
          </p:cNvPr>
          <p:cNvSpPr>
            <a:spLocks noGrp="1"/>
          </p:cNvSpPr>
          <p:nvPr>
            <p:ph type="dt" sz="half" idx="10"/>
          </p:nvPr>
        </p:nvSpPr>
        <p:spPr/>
        <p:txBody>
          <a:bodyPr/>
          <a:lstStyle/>
          <a:p>
            <a:fld id="{C0BBFBDE-59D6-4C40-B087-F5B17CF685FC}" type="datetimeFigureOut">
              <a:rPr lang="en-US" smtClean="0"/>
              <a:t>21-May-20</a:t>
            </a:fld>
            <a:endParaRPr lang="en-US"/>
          </a:p>
        </p:txBody>
      </p:sp>
      <p:sp>
        <p:nvSpPr>
          <p:cNvPr id="5" name="Footer Placeholder 4">
            <a:extLst>
              <a:ext uri="{FF2B5EF4-FFF2-40B4-BE49-F238E27FC236}">
                <a16:creationId xmlns:a16="http://schemas.microsoft.com/office/drawing/2014/main" id="{BCF6A1AB-1C05-4548-84FE-FF95166A2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E1C94-70DB-4802-B3E7-4274E41A0185}"/>
              </a:ext>
            </a:extLst>
          </p:cNvPr>
          <p:cNvSpPr>
            <a:spLocks noGrp="1"/>
          </p:cNvSpPr>
          <p:nvPr>
            <p:ph type="sldNum" sz="quarter" idx="12"/>
          </p:nvPr>
        </p:nvSpPr>
        <p:spPr/>
        <p:txBody>
          <a:bodyPr/>
          <a:lstStyle/>
          <a:p>
            <a:fld id="{852C5913-E48E-4182-BE91-EB252F2F2EF8}" type="slidenum">
              <a:rPr lang="en-US" smtClean="0"/>
              <a:t>‹#›</a:t>
            </a:fld>
            <a:endParaRPr lang="en-US"/>
          </a:p>
        </p:txBody>
      </p:sp>
    </p:spTree>
    <p:extLst>
      <p:ext uri="{BB962C8B-B14F-4D97-AF65-F5344CB8AC3E}">
        <p14:creationId xmlns:p14="http://schemas.microsoft.com/office/powerpoint/2010/main" val="87951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855-DD42-4677-B058-7CABB6512B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950A8B-1E3B-4D2D-AE03-55CA79E0D3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3DC46-321C-461F-B6FF-B2609C0555C4}"/>
              </a:ext>
            </a:extLst>
          </p:cNvPr>
          <p:cNvSpPr>
            <a:spLocks noGrp="1"/>
          </p:cNvSpPr>
          <p:nvPr>
            <p:ph type="dt" sz="half" idx="10"/>
          </p:nvPr>
        </p:nvSpPr>
        <p:spPr/>
        <p:txBody>
          <a:bodyPr/>
          <a:lstStyle/>
          <a:p>
            <a:fld id="{C0BBFBDE-59D6-4C40-B087-F5B17CF685FC}" type="datetimeFigureOut">
              <a:rPr lang="en-US" smtClean="0"/>
              <a:t>21-May-20</a:t>
            </a:fld>
            <a:endParaRPr lang="en-US"/>
          </a:p>
        </p:txBody>
      </p:sp>
      <p:sp>
        <p:nvSpPr>
          <p:cNvPr id="5" name="Footer Placeholder 4">
            <a:extLst>
              <a:ext uri="{FF2B5EF4-FFF2-40B4-BE49-F238E27FC236}">
                <a16:creationId xmlns:a16="http://schemas.microsoft.com/office/drawing/2014/main" id="{A5340E51-F2B1-4F07-9F39-FD232A660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90B95-A360-4183-AC9A-16A33CBAAEB0}"/>
              </a:ext>
            </a:extLst>
          </p:cNvPr>
          <p:cNvSpPr>
            <a:spLocks noGrp="1"/>
          </p:cNvSpPr>
          <p:nvPr>
            <p:ph type="sldNum" sz="quarter" idx="12"/>
          </p:nvPr>
        </p:nvSpPr>
        <p:spPr/>
        <p:txBody>
          <a:bodyPr/>
          <a:lstStyle/>
          <a:p>
            <a:fld id="{852C5913-E48E-4182-BE91-EB252F2F2EF8}" type="slidenum">
              <a:rPr lang="en-US" smtClean="0"/>
              <a:t>‹#›</a:t>
            </a:fld>
            <a:endParaRPr lang="en-US"/>
          </a:p>
        </p:txBody>
      </p:sp>
    </p:spTree>
    <p:extLst>
      <p:ext uri="{BB962C8B-B14F-4D97-AF65-F5344CB8AC3E}">
        <p14:creationId xmlns:p14="http://schemas.microsoft.com/office/powerpoint/2010/main" val="133247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E5A8CA-6063-46E7-8951-7A72B87D68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C68B3E-DB62-4E6B-8899-74F61ABF10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C2BD3-F3F8-4427-B46D-F6E3993582E8}"/>
              </a:ext>
            </a:extLst>
          </p:cNvPr>
          <p:cNvSpPr>
            <a:spLocks noGrp="1"/>
          </p:cNvSpPr>
          <p:nvPr>
            <p:ph type="dt" sz="half" idx="10"/>
          </p:nvPr>
        </p:nvSpPr>
        <p:spPr/>
        <p:txBody>
          <a:bodyPr/>
          <a:lstStyle/>
          <a:p>
            <a:fld id="{C0BBFBDE-59D6-4C40-B087-F5B17CF685FC}" type="datetimeFigureOut">
              <a:rPr lang="en-US" smtClean="0"/>
              <a:t>21-May-20</a:t>
            </a:fld>
            <a:endParaRPr lang="en-US"/>
          </a:p>
        </p:txBody>
      </p:sp>
      <p:sp>
        <p:nvSpPr>
          <p:cNvPr id="5" name="Footer Placeholder 4">
            <a:extLst>
              <a:ext uri="{FF2B5EF4-FFF2-40B4-BE49-F238E27FC236}">
                <a16:creationId xmlns:a16="http://schemas.microsoft.com/office/drawing/2014/main" id="{838526A0-D1B2-44E2-B518-52FCA3669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8D1A2-4850-48E5-A3DF-E05FD9A9C847}"/>
              </a:ext>
            </a:extLst>
          </p:cNvPr>
          <p:cNvSpPr>
            <a:spLocks noGrp="1"/>
          </p:cNvSpPr>
          <p:nvPr>
            <p:ph type="sldNum" sz="quarter" idx="12"/>
          </p:nvPr>
        </p:nvSpPr>
        <p:spPr/>
        <p:txBody>
          <a:bodyPr/>
          <a:lstStyle/>
          <a:p>
            <a:fld id="{852C5913-E48E-4182-BE91-EB252F2F2EF8}" type="slidenum">
              <a:rPr lang="en-US" smtClean="0"/>
              <a:t>‹#›</a:t>
            </a:fld>
            <a:endParaRPr lang="en-US"/>
          </a:p>
        </p:txBody>
      </p:sp>
    </p:spTree>
    <p:extLst>
      <p:ext uri="{BB962C8B-B14F-4D97-AF65-F5344CB8AC3E}">
        <p14:creationId xmlns:p14="http://schemas.microsoft.com/office/powerpoint/2010/main" val="377029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C955-D658-4EB4-B6F8-2BF353544F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136146-CCDE-4E4C-A3E6-9BB625C51F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626DE-68AD-4A77-9299-F3B076D9FD35}"/>
              </a:ext>
            </a:extLst>
          </p:cNvPr>
          <p:cNvSpPr>
            <a:spLocks noGrp="1"/>
          </p:cNvSpPr>
          <p:nvPr>
            <p:ph type="dt" sz="half" idx="10"/>
          </p:nvPr>
        </p:nvSpPr>
        <p:spPr/>
        <p:txBody>
          <a:bodyPr/>
          <a:lstStyle/>
          <a:p>
            <a:fld id="{C0BBFBDE-59D6-4C40-B087-F5B17CF685FC}" type="datetimeFigureOut">
              <a:rPr lang="en-US" smtClean="0"/>
              <a:t>21-May-20</a:t>
            </a:fld>
            <a:endParaRPr lang="en-US"/>
          </a:p>
        </p:txBody>
      </p:sp>
      <p:sp>
        <p:nvSpPr>
          <p:cNvPr id="5" name="Footer Placeholder 4">
            <a:extLst>
              <a:ext uri="{FF2B5EF4-FFF2-40B4-BE49-F238E27FC236}">
                <a16:creationId xmlns:a16="http://schemas.microsoft.com/office/drawing/2014/main" id="{3DFEF1AC-0B2B-4852-B565-7B3A9373B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19639-B1AF-4AA3-B2BA-9B696B9B973F}"/>
              </a:ext>
            </a:extLst>
          </p:cNvPr>
          <p:cNvSpPr>
            <a:spLocks noGrp="1"/>
          </p:cNvSpPr>
          <p:nvPr>
            <p:ph type="sldNum" sz="quarter" idx="12"/>
          </p:nvPr>
        </p:nvSpPr>
        <p:spPr/>
        <p:txBody>
          <a:bodyPr/>
          <a:lstStyle/>
          <a:p>
            <a:fld id="{852C5913-E48E-4182-BE91-EB252F2F2EF8}" type="slidenum">
              <a:rPr lang="en-US" smtClean="0"/>
              <a:t>‹#›</a:t>
            </a:fld>
            <a:endParaRPr lang="en-US"/>
          </a:p>
        </p:txBody>
      </p:sp>
    </p:spTree>
    <p:extLst>
      <p:ext uri="{BB962C8B-B14F-4D97-AF65-F5344CB8AC3E}">
        <p14:creationId xmlns:p14="http://schemas.microsoft.com/office/powerpoint/2010/main" val="117785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FD3F2-C61E-4DC9-8BFF-7D948854CF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62EFDC-ADEC-40C7-92F0-A37CCD055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CD8D1-D9F6-484E-A48B-F209122D6BFA}"/>
              </a:ext>
            </a:extLst>
          </p:cNvPr>
          <p:cNvSpPr>
            <a:spLocks noGrp="1"/>
          </p:cNvSpPr>
          <p:nvPr>
            <p:ph type="dt" sz="half" idx="10"/>
          </p:nvPr>
        </p:nvSpPr>
        <p:spPr/>
        <p:txBody>
          <a:bodyPr/>
          <a:lstStyle/>
          <a:p>
            <a:fld id="{C0BBFBDE-59D6-4C40-B087-F5B17CF685FC}" type="datetimeFigureOut">
              <a:rPr lang="en-US" smtClean="0"/>
              <a:t>21-May-20</a:t>
            </a:fld>
            <a:endParaRPr lang="en-US"/>
          </a:p>
        </p:txBody>
      </p:sp>
      <p:sp>
        <p:nvSpPr>
          <p:cNvPr id="5" name="Footer Placeholder 4">
            <a:extLst>
              <a:ext uri="{FF2B5EF4-FFF2-40B4-BE49-F238E27FC236}">
                <a16:creationId xmlns:a16="http://schemas.microsoft.com/office/drawing/2014/main" id="{2303B12A-982C-42C1-9B88-763DB211A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6318BB-ED5A-490B-8B88-AF77D6C5D901}"/>
              </a:ext>
            </a:extLst>
          </p:cNvPr>
          <p:cNvSpPr>
            <a:spLocks noGrp="1"/>
          </p:cNvSpPr>
          <p:nvPr>
            <p:ph type="sldNum" sz="quarter" idx="12"/>
          </p:nvPr>
        </p:nvSpPr>
        <p:spPr/>
        <p:txBody>
          <a:bodyPr/>
          <a:lstStyle/>
          <a:p>
            <a:fld id="{852C5913-E48E-4182-BE91-EB252F2F2EF8}" type="slidenum">
              <a:rPr lang="en-US" smtClean="0"/>
              <a:t>‹#›</a:t>
            </a:fld>
            <a:endParaRPr lang="en-US"/>
          </a:p>
        </p:txBody>
      </p:sp>
    </p:spTree>
    <p:extLst>
      <p:ext uri="{BB962C8B-B14F-4D97-AF65-F5344CB8AC3E}">
        <p14:creationId xmlns:p14="http://schemas.microsoft.com/office/powerpoint/2010/main" val="184942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1B65-372A-4E78-A269-21843FBD12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0A058-CA2F-49E0-A2D5-35ED4D98F5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DAFD0C-089E-47F5-8592-03B63C8DDD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A43046-68FE-40F0-B918-D3A99194D16E}"/>
              </a:ext>
            </a:extLst>
          </p:cNvPr>
          <p:cNvSpPr>
            <a:spLocks noGrp="1"/>
          </p:cNvSpPr>
          <p:nvPr>
            <p:ph type="dt" sz="half" idx="10"/>
          </p:nvPr>
        </p:nvSpPr>
        <p:spPr/>
        <p:txBody>
          <a:bodyPr/>
          <a:lstStyle/>
          <a:p>
            <a:fld id="{C0BBFBDE-59D6-4C40-B087-F5B17CF685FC}" type="datetimeFigureOut">
              <a:rPr lang="en-US" smtClean="0"/>
              <a:t>21-May-20</a:t>
            </a:fld>
            <a:endParaRPr lang="en-US"/>
          </a:p>
        </p:txBody>
      </p:sp>
      <p:sp>
        <p:nvSpPr>
          <p:cNvPr id="6" name="Footer Placeholder 5">
            <a:extLst>
              <a:ext uri="{FF2B5EF4-FFF2-40B4-BE49-F238E27FC236}">
                <a16:creationId xmlns:a16="http://schemas.microsoft.com/office/drawing/2014/main" id="{342EB9D4-9B88-4C0C-8C4E-FDBAF98E7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737CE-295D-4F0A-B253-5A05A4CF5C22}"/>
              </a:ext>
            </a:extLst>
          </p:cNvPr>
          <p:cNvSpPr>
            <a:spLocks noGrp="1"/>
          </p:cNvSpPr>
          <p:nvPr>
            <p:ph type="sldNum" sz="quarter" idx="12"/>
          </p:nvPr>
        </p:nvSpPr>
        <p:spPr/>
        <p:txBody>
          <a:bodyPr/>
          <a:lstStyle/>
          <a:p>
            <a:fld id="{852C5913-E48E-4182-BE91-EB252F2F2EF8}" type="slidenum">
              <a:rPr lang="en-US" smtClean="0"/>
              <a:t>‹#›</a:t>
            </a:fld>
            <a:endParaRPr lang="en-US"/>
          </a:p>
        </p:txBody>
      </p:sp>
    </p:spTree>
    <p:extLst>
      <p:ext uri="{BB962C8B-B14F-4D97-AF65-F5344CB8AC3E}">
        <p14:creationId xmlns:p14="http://schemas.microsoft.com/office/powerpoint/2010/main" val="195372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28AE-FF63-408B-A23F-21714D7E4C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20FB49-FA00-44A8-83D5-0C3568F74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C3A99-31BB-44F4-8BA6-166D23A872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2ADB12-A3A5-47D8-B21E-E6C5ED399C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357A4-A23A-436C-9327-CCC885AAD6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8E3688-1015-45BF-907E-0F89147AF8C0}"/>
              </a:ext>
            </a:extLst>
          </p:cNvPr>
          <p:cNvSpPr>
            <a:spLocks noGrp="1"/>
          </p:cNvSpPr>
          <p:nvPr>
            <p:ph type="dt" sz="half" idx="10"/>
          </p:nvPr>
        </p:nvSpPr>
        <p:spPr/>
        <p:txBody>
          <a:bodyPr/>
          <a:lstStyle/>
          <a:p>
            <a:fld id="{C0BBFBDE-59D6-4C40-B087-F5B17CF685FC}" type="datetimeFigureOut">
              <a:rPr lang="en-US" smtClean="0"/>
              <a:t>21-May-20</a:t>
            </a:fld>
            <a:endParaRPr lang="en-US"/>
          </a:p>
        </p:txBody>
      </p:sp>
      <p:sp>
        <p:nvSpPr>
          <p:cNvPr id="8" name="Footer Placeholder 7">
            <a:extLst>
              <a:ext uri="{FF2B5EF4-FFF2-40B4-BE49-F238E27FC236}">
                <a16:creationId xmlns:a16="http://schemas.microsoft.com/office/drawing/2014/main" id="{EC96B78A-2BA2-4C60-92D2-9C5B83AEDE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E29384-45B8-41FE-9C8E-94EC56D5DEA3}"/>
              </a:ext>
            </a:extLst>
          </p:cNvPr>
          <p:cNvSpPr>
            <a:spLocks noGrp="1"/>
          </p:cNvSpPr>
          <p:nvPr>
            <p:ph type="sldNum" sz="quarter" idx="12"/>
          </p:nvPr>
        </p:nvSpPr>
        <p:spPr/>
        <p:txBody>
          <a:bodyPr/>
          <a:lstStyle/>
          <a:p>
            <a:fld id="{852C5913-E48E-4182-BE91-EB252F2F2EF8}" type="slidenum">
              <a:rPr lang="en-US" smtClean="0"/>
              <a:t>‹#›</a:t>
            </a:fld>
            <a:endParaRPr lang="en-US"/>
          </a:p>
        </p:txBody>
      </p:sp>
    </p:spTree>
    <p:extLst>
      <p:ext uri="{BB962C8B-B14F-4D97-AF65-F5344CB8AC3E}">
        <p14:creationId xmlns:p14="http://schemas.microsoft.com/office/powerpoint/2010/main" val="285034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CE23-0670-42F4-A6AA-3B21DF6A59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2109EE-6953-468A-B0F0-33E86CA9AA73}"/>
              </a:ext>
            </a:extLst>
          </p:cNvPr>
          <p:cNvSpPr>
            <a:spLocks noGrp="1"/>
          </p:cNvSpPr>
          <p:nvPr>
            <p:ph type="dt" sz="half" idx="10"/>
          </p:nvPr>
        </p:nvSpPr>
        <p:spPr/>
        <p:txBody>
          <a:bodyPr/>
          <a:lstStyle/>
          <a:p>
            <a:fld id="{C0BBFBDE-59D6-4C40-B087-F5B17CF685FC}" type="datetimeFigureOut">
              <a:rPr lang="en-US" smtClean="0"/>
              <a:t>21-May-20</a:t>
            </a:fld>
            <a:endParaRPr lang="en-US"/>
          </a:p>
        </p:txBody>
      </p:sp>
      <p:sp>
        <p:nvSpPr>
          <p:cNvPr id="4" name="Footer Placeholder 3">
            <a:extLst>
              <a:ext uri="{FF2B5EF4-FFF2-40B4-BE49-F238E27FC236}">
                <a16:creationId xmlns:a16="http://schemas.microsoft.com/office/drawing/2014/main" id="{5EB1907E-94BB-4AAC-814E-C7E8CA7076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F32982-8BDA-447E-9049-B1DAB521F17B}"/>
              </a:ext>
            </a:extLst>
          </p:cNvPr>
          <p:cNvSpPr>
            <a:spLocks noGrp="1"/>
          </p:cNvSpPr>
          <p:nvPr>
            <p:ph type="sldNum" sz="quarter" idx="12"/>
          </p:nvPr>
        </p:nvSpPr>
        <p:spPr/>
        <p:txBody>
          <a:bodyPr/>
          <a:lstStyle/>
          <a:p>
            <a:fld id="{852C5913-E48E-4182-BE91-EB252F2F2EF8}" type="slidenum">
              <a:rPr lang="en-US" smtClean="0"/>
              <a:t>‹#›</a:t>
            </a:fld>
            <a:endParaRPr lang="en-US"/>
          </a:p>
        </p:txBody>
      </p:sp>
    </p:spTree>
    <p:extLst>
      <p:ext uri="{BB962C8B-B14F-4D97-AF65-F5344CB8AC3E}">
        <p14:creationId xmlns:p14="http://schemas.microsoft.com/office/powerpoint/2010/main" val="228008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0392E6-F3C6-4755-AE16-DCE464ADF39C}"/>
              </a:ext>
            </a:extLst>
          </p:cNvPr>
          <p:cNvSpPr txBox="1"/>
          <p:nvPr userDrawn="1"/>
        </p:nvSpPr>
        <p:spPr>
          <a:xfrm>
            <a:off x="161924" y="6391961"/>
            <a:ext cx="11887200" cy="323165"/>
          </a:xfrm>
          <a:prstGeom prst="rect">
            <a:avLst/>
          </a:prstGeom>
          <a:solidFill>
            <a:schemeClr val="accent4">
              <a:lumMod val="20000"/>
              <a:lumOff val="80000"/>
            </a:schemeClr>
          </a:solidFill>
          <a:ln w="19050">
            <a:solidFill>
              <a:schemeClr val="accent2"/>
            </a:solidFill>
          </a:ln>
        </p:spPr>
        <p:txBody>
          <a:bodyPr wrap="square" rtlCol="0">
            <a:spAutoFit/>
          </a:bodyPr>
          <a:lstStyle/>
          <a:p>
            <a:pPr algn="ctr"/>
            <a:r>
              <a:rPr lang="en-US" sz="1500" b="1" dirty="0">
                <a:latin typeface="Times New Roman" panose="02020603050405020304" pitchFamily="18" charset="0"/>
                <a:cs typeface="Times New Roman" panose="02020603050405020304" pitchFamily="18" charset="0"/>
              </a:rPr>
              <a:t>Swandip Banerjee, Assistant Teacher (English), Pallimangal Secondary School, Khulna, Mobile: 01718503573, E-mail:swandipb1@gmail.com</a:t>
            </a:r>
          </a:p>
        </p:txBody>
      </p:sp>
      <p:sp>
        <p:nvSpPr>
          <p:cNvPr id="6" name="Rectangle 5">
            <a:extLst>
              <a:ext uri="{FF2B5EF4-FFF2-40B4-BE49-F238E27FC236}">
                <a16:creationId xmlns:a16="http://schemas.microsoft.com/office/drawing/2014/main" id="{20297560-1D89-4617-86D5-7F2771966114}"/>
              </a:ext>
            </a:extLst>
          </p:cNvPr>
          <p:cNvSpPr/>
          <p:nvPr userDrawn="1"/>
        </p:nvSpPr>
        <p:spPr>
          <a:xfrm>
            <a:off x="95250" y="104774"/>
            <a:ext cx="12001500" cy="6657975"/>
          </a:xfrm>
          <a:prstGeom prst="rect">
            <a:avLst/>
          </a:prstGeom>
          <a:noFill/>
          <a:ln w="127000" cmpd="tri">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71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0AE41-73F3-4ED3-A967-29D69EEE1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85A1EF-399D-4806-B940-CB873E31C6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1714F1-E865-4DDE-9ABD-8CED64A07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E8E73-7EAC-40B2-86A4-13E01A5F2414}"/>
              </a:ext>
            </a:extLst>
          </p:cNvPr>
          <p:cNvSpPr>
            <a:spLocks noGrp="1"/>
          </p:cNvSpPr>
          <p:nvPr>
            <p:ph type="dt" sz="half" idx="10"/>
          </p:nvPr>
        </p:nvSpPr>
        <p:spPr/>
        <p:txBody>
          <a:bodyPr/>
          <a:lstStyle/>
          <a:p>
            <a:fld id="{C0BBFBDE-59D6-4C40-B087-F5B17CF685FC}" type="datetimeFigureOut">
              <a:rPr lang="en-US" smtClean="0"/>
              <a:t>21-May-20</a:t>
            </a:fld>
            <a:endParaRPr lang="en-US"/>
          </a:p>
        </p:txBody>
      </p:sp>
      <p:sp>
        <p:nvSpPr>
          <p:cNvPr id="6" name="Footer Placeholder 5">
            <a:extLst>
              <a:ext uri="{FF2B5EF4-FFF2-40B4-BE49-F238E27FC236}">
                <a16:creationId xmlns:a16="http://schemas.microsoft.com/office/drawing/2014/main" id="{1EED1E39-C22D-4084-A28F-59F988078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D77FC-D69F-4A38-9B92-06ED7613C612}"/>
              </a:ext>
            </a:extLst>
          </p:cNvPr>
          <p:cNvSpPr>
            <a:spLocks noGrp="1"/>
          </p:cNvSpPr>
          <p:nvPr>
            <p:ph type="sldNum" sz="quarter" idx="12"/>
          </p:nvPr>
        </p:nvSpPr>
        <p:spPr/>
        <p:txBody>
          <a:bodyPr/>
          <a:lstStyle/>
          <a:p>
            <a:fld id="{852C5913-E48E-4182-BE91-EB252F2F2EF8}" type="slidenum">
              <a:rPr lang="en-US" smtClean="0"/>
              <a:t>‹#›</a:t>
            </a:fld>
            <a:endParaRPr lang="en-US"/>
          </a:p>
        </p:txBody>
      </p:sp>
    </p:spTree>
    <p:extLst>
      <p:ext uri="{BB962C8B-B14F-4D97-AF65-F5344CB8AC3E}">
        <p14:creationId xmlns:p14="http://schemas.microsoft.com/office/powerpoint/2010/main" val="29602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F0FEA-824C-4F5A-A7DE-BBE69B79B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15359F-4FA0-4A45-8CFC-27255C59F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599C79-F3E0-4B31-BA47-D22400932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E9B9E4-89F0-4B96-8EFD-7394A34888CB}"/>
              </a:ext>
            </a:extLst>
          </p:cNvPr>
          <p:cNvSpPr>
            <a:spLocks noGrp="1"/>
          </p:cNvSpPr>
          <p:nvPr>
            <p:ph type="dt" sz="half" idx="10"/>
          </p:nvPr>
        </p:nvSpPr>
        <p:spPr/>
        <p:txBody>
          <a:bodyPr/>
          <a:lstStyle/>
          <a:p>
            <a:fld id="{C0BBFBDE-59D6-4C40-B087-F5B17CF685FC}" type="datetimeFigureOut">
              <a:rPr lang="en-US" smtClean="0"/>
              <a:t>21-May-20</a:t>
            </a:fld>
            <a:endParaRPr lang="en-US"/>
          </a:p>
        </p:txBody>
      </p:sp>
      <p:sp>
        <p:nvSpPr>
          <p:cNvPr id="6" name="Footer Placeholder 5">
            <a:extLst>
              <a:ext uri="{FF2B5EF4-FFF2-40B4-BE49-F238E27FC236}">
                <a16:creationId xmlns:a16="http://schemas.microsoft.com/office/drawing/2014/main" id="{EDF67204-ACEA-42B4-8BD3-759115D98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8A2418-AF12-40FB-BA58-E435A6D18F9C}"/>
              </a:ext>
            </a:extLst>
          </p:cNvPr>
          <p:cNvSpPr>
            <a:spLocks noGrp="1"/>
          </p:cNvSpPr>
          <p:nvPr>
            <p:ph type="sldNum" sz="quarter" idx="12"/>
          </p:nvPr>
        </p:nvSpPr>
        <p:spPr/>
        <p:txBody>
          <a:bodyPr/>
          <a:lstStyle/>
          <a:p>
            <a:fld id="{852C5913-E48E-4182-BE91-EB252F2F2EF8}" type="slidenum">
              <a:rPr lang="en-US" smtClean="0"/>
              <a:t>‹#›</a:t>
            </a:fld>
            <a:endParaRPr lang="en-US"/>
          </a:p>
        </p:txBody>
      </p:sp>
    </p:spTree>
    <p:extLst>
      <p:ext uri="{BB962C8B-B14F-4D97-AF65-F5344CB8AC3E}">
        <p14:creationId xmlns:p14="http://schemas.microsoft.com/office/powerpoint/2010/main" val="1690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6DE00F-88B7-4C20-8FBD-E476CB42E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597A37-0B1A-46A2-A467-71EC36A6F9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EB41C0-679B-4006-8511-CF843FC36E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BFBDE-59D6-4C40-B087-F5B17CF685FC}" type="datetimeFigureOut">
              <a:rPr lang="en-US" smtClean="0"/>
              <a:t>21-May-20</a:t>
            </a:fld>
            <a:endParaRPr lang="en-US"/>
          </a:p>
        </p:txBody>
      </p:sp>
      <p:sp>
        <p:nvSpPr>
          <p:cNvPr id="5" name="Footer Placeholder 4">
            <a:extLst>
              <a:ext uri="{FF2B5EF4-FFF2-40B4-BE49-F238E27FC236}">
                <a16:creationId xmlns:a16="http://schemas.microsoft.com/office/drawing/2014/main" id="{93B87C3B-3F83-4289-BAD0-AB504DB90C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2898A2-1BEB-452D-9703-06AC5BBC6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C5913-E48E-4182-BE91-EB252F2F2EF8}" type="slidenum">
              <a:rPr lang="en-US" smtClean="0"/>
              <a:t>‹#›</a:t>
            </a:fld>
            <a:endParaRPr lang="en-US"/>
          </a:p>
        </p:txBody>
      </p:sp>
    </p:spTree>
    <p:extLst>
      <p:ext uri="{BB962C8B-B14F-4D97-AF65-F5344CB8AC3E}">
        <p14:creationId xmlns:p14="http://schemas.microsoft.com/office/powerpoint/2010/main" val="355617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9.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097FB-5D33-49E9-8D00-B7F669877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21" y="159488"/>
            <a:ext cx="11844670" cy="6220047"/>
          </a:xfrm>
          <a:prstGeom prst="rect">
            <a:avLst/>
          </a:prstGeom>
        </p:spPr>
      </p:pic>
    </p:spTree>
    <p:extLst>
      <p:ext uri="{BB962C8B-B14F-4D97-AF65-F5344CB8AC3E}">
        <p14:creationId xmlns:p14="http://schemas.microsoft.com/office/powerpoint/2010/main" val="372235018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D9580-858E-4CE8-8B0E-6F508131605D}"/>
              </a:ext>
            </a:extLst>
          </p:cNvPr>
          <p:cNvSpPr txBox="1"/>
          <p:nvPr/>
        </p:nvSpPr>
        <p:spPr>
          <a:xfrm>
            <a:off x="981739" y="63795"/>
            <a:ext cx="10228521" cy="830997"/>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Unknown word and its meaning.</a:t>
            </a:r>
          </a:p>
        </p:txBody>
      </p:sp>
      <p:sp>
        <p:nvSpPr>
          <p:cNvPr id="3" name="TextBox 2">
            <a:extLst>
              <a:ext uri="{FF2B5EF4-FFF2-40B4-BE49-F238E27FC236}">
                <a16:creationId xmlns:a16="http://schemas.microsoft.com/office/drawing/2014/main" id="{8C4A4CF7-1C19-4C0E-AB00-793E1AF761F1}"/>
              </a:ext>
            </a:extLst>
          </p:cNvPr>
          <p:cNvSpPr txBox="1"/>
          <p:nvPr/>
        </p:nvSpPr>
        <p:spPr>
          <a:xfrm>
            <a:off x="510362" y="2591418"/>
            <a:ext cx="4263657" cy="1815882"/>
          </a:xfrm>
          <a:prstGeom prst="rect">
            <a:avLst/>
          </a:prstGeom>
          <a:noFill/>
          <a:ln>
            <a:noFill/>
          </a:ln>
        </p:spPr>
        <p:txBody>
          <a:bodyPr wrap="square" rtlCol="0">
            <a:spAutoFit/>
          </a:bodyPr>
          <a:lstStyle/>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arrangement of flowers and leaves, especially in the shape of a circle.</a:t>
            </a:r>
          </a:p>
        </p:txBody>
      </p:sp>
      <p:sp>
        <p:nvSpPr>
          <p:cNvPr id="4" name="TextBox 3">
            <a:extLst>
              <a:ext uri="{FF2B5EF4-FFF2-40B4-BE49-F238E27FC236}">
                <a16:creationId xmlns:a16="http://schemas.microsoft.com/office/drawing/2014/main" id="{F7161A75-EA44-49EA-975C-49ADD54F7A1D}"/>
              </a:ext>
            </a:extLst>
          </p:cNvPr>
          <p:cNvSpPr txBox="1"/>
          <p:nvPr/>
        </p:nvSpPr>
        <p:spPr>
          <a:xfrm>
            <a:off x="510362" y="1415537"/>
            <a:ext cx="3104708"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Wreath</a:t>
            </a:r>
          </a:p>
        </p:txBody>
      </p:sp>
      <p:sp>
        <p:nvSpPr>
          <p:cNvPr id="5" name="TextBox 4">
            <a:extLst>
              <a:ext uri="{FF2B5EF4-FFF2-40B4-BE49-F238E27FC236}">
                <a16:creationId xmlns:a16="http://schemas.microsoft.com/office/drawing/2014/main" id="{5569E731-F645-4058-B446-82AA0C712BCA}"/>
              </a:ext>
            </a:extLst>
          </p:cNvPr>
          <p:cNvSpPr txBox="1"/>
          <p:nvPr/>
        </p:nvSpPr>
        <p:spPr>
          <a:xfrm>
            <a:off x="510362" y="4752185"/>
            <a:ext cx="5192233" cy="707886"/>
          </a:xfrm>
          <a:prstGeom prst="rect">
            <a:avLst/>
          </a:prstGeom>
          <a:noFill/>
          <a:ln>
            <a:noFill/>
          </a:ln>
        </p:spPr>
        <p:txBody>
          <a:bodyPr wrap="square" rtlCol="0">
            <a:spAutoFit/>
          </a:bodyPr>
          <a:lstStyle/>
          <a:p>
            <a:pPr marL="2403475" indent="-2403475"/>
            <a:r>
              <a:rPr lang="en-US" sz="4000" b="1" dirty="0">
                <a:latin typeface="Times New Roman" panose="02020603050405020304" pitchFamily="18" charset="0"/>
                <a:cs typeface="Times New Roman" panose="02020603050405020304" pitchFamily="18" charset="0"/>
              </a:rPr>
              <a:t>Synonym: </a:t>
            </a:r>
            <a:r>
              <a:rPr lang="en-US" sz="4000" b="1" i="1" dirty="0">
                <a:latin typeface="Times New Roman" panose="02020603050405020304" pitchFamily="18" charset="0"/>
                <a:cs typeface="Times New Roman" panose="02020603050405020304" pitchFamily="18" charset="0"/>
                <a:sym typeface="Wingdings" panose="05000000000000000000" pitchFamily="2" charset="2"/>
              </a:rPr>
              <a:t>Garland</a:t>
            </a:r>
            <a:endParaRPr lang="en-US" sz="4000" b="1" i="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964949A-9480-4EEF-B37C-3CEED04D70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0" y="135021"/>
            <a:ext cx="5792906" cy="67709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65729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decel="100000" fill="hold" grpId="0" nodeType="click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1+#ppt_w/2"/>
                                          </p:val>
                                        </p:tav>
                                        <p:tav tm="100000">
                                          <p:val>
                                            <p:strVal val="#ppt_x"/>
                                          </p:val>
                                        </p:tav>
                                      </p:tavLst>
                                    </p:anim>
                                    <p:anim calcmode="lin" valueType="num">
                                      <p:cBhvr additive="base">
                                        <p:cTn id="15"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D9580-858E-4CE8-8B0E-6F508131605D}"/>
              </a:ext>
            </a:extLst>
          </p:cNvPr>
          <p:cNvSpPr txBox="1"/>
          <p:nvPr/>
        </p:nvSpPr>
        <p:spPr>
          <a:xfrm>
            <a:off x="981739" y="63795"/>
            <a:ext cx="10228521" cy="830997"/>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Unknown word and its meaning.</a:t>
            </a:r>
          </a:p>
        </p:txBody>
      </p:sp>
      <p:sp>
        <p:nvSpPr>
          <p:cNvPr id="3" name="TextBox 2">
            <a:extLst>
              <a:ext uri="{FF2B5EF4-FFF2-40B4-BE49-F238E27FC236}">
                <a16:creationId xmlns:a16="http://schemas.microsoft.com/office/drawing/2014/main" id="{8C4A4CF7-1C19-4C0E-AB00-793E1AF761F1}"/>
              </a:ext>
            </a:extLst>
          </p:cNvPr>
          <p:cNvSpPr txBox="1"/>
          <p:nvPr/>
        </p:nvSpPr>
        <p:spPr>
          <a:xfrm>
            <a:off x="510362" y="2591418"/>
            <a:ext cx="4263657" cy="1815882"/>
          </a:xfrm>
          <a:prstGeom prst="rect">
            <a:avLst/>
          </a:prstGeom>
          <a:noFill/>
          <a:ln>
            <a:noFill/>
          </a:ln>
        </p:spPr>
        <p:txBody>
          <a:bodyPr wrap="square" rtlCol="0">
            <a:spAutoFit/>
          </a:bodyPr>
          <a:lstStyle/>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public festival that happens at a regular time each year for which people wear colourful clothes.</a:t>
            </a:r>
          </a:p>
        </p:txBody>
      </p:sp>
      <p:sp>
        <p:nvSpPr>
          <p:cNvPr id="4" name="TextBox 3">
            <a:extLst>
              <a:ext uri="{FF2B5EF4-FFF2-40B4-BE49-F238E27FC236}">
                <a16:creationId xmlns:a16="http://schemas.microsoft.com/office/drawing/2014/main" id="{F7161A75-EA44-49EA-975C-49ADD54F7A1D}"/>
              </a:ext>
            </a:extLst>
          </p:cNvPr>
          <p:cNvSpPr txBox="1"/>
          <p:nvPr/>
        </p:nvSpPr>
        <p:spPr>
          <a:xfrm>
            <a:off x="510362" y="1415537"/>
            <a:ext cx="3104708"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Carnival</a:t>
            </a:r>
          </a:p>
        </p:txBody>
      </p:sp>
      <p:sp>
        <p:nvSpPr>
          <p:cNvPr id="5" name="TextBox 4">
            <a:extLst>
              <a:ext uri="{FF2B5EF4-FFF2-40B4-BE49-F238E27FC236}">
                <a16:creationId xmlns:a16="http://schemas.microsoft.com/office/drawing/2014/main" id="{5569E731-F645-4058-B446-82AA0C712BCA}"/>
              </a:ext>
            </a:extLst>
          </p:cNvPr>
          <p:cNvSpPr txBox="1"/>
          <p:nvPr/>
        </p:nvSpPr>
        <p:spPr>
          <a:xfrm>
            <a:off x="510362" y="4752185"/>
            <a:ext cx="5192233" cy="1323439"/>
          </a:xfrm>
          <a:prstGeom prst="rect">
            <a:avLst/>
          </a:prstGeom>
          <a:noFill/>
          <a:ln>
            <a:noFill/>
          </a:ln>
        </p:spPr>
        <p:txBody>
          <a:bodyPr wrap="square" rtlCol="0">
            <a:sp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a:t>
            </a:r>
          </a:p>
          <a:p>
            <a:r>
              <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Festive gathering</a:t>
            </a:r>
          </a:p>
        </p:txBody>
      </p:sp>
      <p:pic>
        <p:nvPicPr>
          <p:cNvPr id="6" name="Picture 5">
            <a:extLst>
              <a:ext uri="{FF2B5EF4-FFF2-40B4-BE49-F238E27FC236}">
                <a16:creationId xmlns:a16="http://schemas.microsoft.com/office/drawing/2014/main" id="{9964949A-9480-4EEF-B37C-3CEED04D70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02595" y="1020726"/>
            <a:ext cx="6120810" cy="5054898"/>
          </a:xfrm>
          <a:prstGeom prst="rect">
            <a:avLst/>
          </a:prstGeom>
          <a:ln w="88900" cap="sq" cmpd="thickThin">
            <a:solidFill>
              <a:srgbClr val="C00000"/>
            </a:solidFill>
            <a:prstDash val="solid"/>
            <a:miter lim="800000"/>
          </a:ln>
          <a:effectLst>
            <a:innerShdw blurRad="76200">
              <a:srgbClr val="000000"/>
            </a:innerShdw>
          </a:effectLst>
        </p:spPr>
      </p:pic>
    </p:spTree>
    <p:extLst>
      <p:ext uri="{BB962C8B-B14F-4D97-AF65-F5344CB8AC3E}">
        <p14:creationId xmlns:p14="http://schemas.microsoft.com/office/powerpoint/2010/main" val="3744451608"/>
      </p:ext>
    </p:extLst>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decel="100000" fill="hold" grpId="0" nodeType="click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1+#ppt_w/2"/>
                                          </p:val>
                                        </p:tav>
                                        <p:tav tm="100000">
                                          <p:val>
                                            <p:strVal val="#ppt_x"/>
                                          </p:val>
                                        </p:tav>
                                      </p:tavLst>
                                    </p:anim>
                                    <p:anim calcmode="lin" valueType="num">
                                      <p:cBhvr additive="base">
                                        <p:cTn id="15"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446025-3427-4FA3-8AF6-BD5CE1C670A7}"/>
              </a:ext>
            </a:extLst>
          </p:cNvPr>
          <p:cNvSpPr txBox="1"/>
          <p:nvPr/>
        </p:nvSpPr>
        <p:spPr>
          <a:xfrm>
            <a:off x="625549" y="350874"/>
            <a:ext cx="10940902" cy="1938992"/>
          </a:xfrm>
          <a:prstGeom prst="rect">
            <a:avLst/>
          </a:prstGeom>
          <a:noFill/>
        </p:spPr>
        <p:txBody>
          <a:bodyPr wrap="square" rtlCol="0">
            <a:spAutoFit/>
          </a:bodyP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 dear students open at page </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39</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pf your EFT and read the text. Then try to answer to the following questions in pairs.</a:t>
            </a:r>
          </a:p>
        </p:txBody>
      </p:sp>
      <p:sp>
        <p:nvSpPr>
          <p:cNvPr id="3" name="Rectangle 2">
            <a:extLst>
              <a:ext uri="{FF2B5EF4-FFF2-40B4-BE49-F238E27FC236}">
                <a16:creationId xmlns:a16="http://schemas.microsoft.com/office/drawing/2014/main" id="{ADA13B64-0ADC-42CA-8BEA-1DE2C8E76B77}"/>
              </a:ext>
            </a:extLst>
          </p:cNvPr>
          <p:cNvSpPr/>
          <p:nvPr/>
        </p:nvSpPr>
        <p:spPr>
          <a:xfrm>
            <a:off x="625549" y="2967335"/>
            <a:ext cx="10940902" cy="2308324"/>
          </a:xfrm>
          <a:prstGeom prst="rect">
            <a:avLst/>
          </a:prstGeom>
        </p:spPr>
        <p:txBody>
          <a:bodyPr wrap="square">
            <a:spAutoFit/>
          </a:bodyPr>
          <a:lstStyle/>
          <a:p>
            <a:pPr algn="just"/>
            <a:r>
              <a:rPr lang="en-US" sz="3600" b="1" i="1" dirty="0">
                <a:latin typeface="Times New Roman" panose="02020603050405020304" pitchFamily="18" charset="0"/>
                <a:cs typeface="Times New Roman" panose="02020603050405020304" pitchFamily="18" charset="0"/>
              </a:rPr>
              <a:t>‘</a:t>
            </a:r>
            <a:r>
              <a:rPr lang="en-US" sz="3600" b="1" i="1" dirty="0" err="1">
                <a:latin typeface="Times New Roman" panose="02020603050405020304" pitchFamily="18" charset="0"/>
                <a:cs typeface="Times New Roman" panose="02020603050405020304" pitchFamily="18" charset="0"/>
              </a:rPr>
              <a:t>Pahela</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Boishakh</a:t>
            </a:r>
            <a:r>
              <a:rPr lang="en-US" sz="3600" b="1" i="1" dirty="0">
                <a:latin typeface="Times New Roman" panose="02020603050405020304" pitchFamily="18" charset="0"/>
                <a:cs typeface="Times New Roman" panose="02020603050405020304" pitchFamily="18" charset="0"/>
              </a:rPr>
              <a:t>’ is the first day of Bangla new year. The day is………………………….. a day of cultural unity for the whole nation irrespective of caste and creed.</a:t>
            </a:r>
            <a:endParaRPr lang="en-US" sz="3600" i="1" dirty="0"/>
          </a:p>
        </p:txBody>
      </p:sp>
      <p:sp>
        <p:nvSpPr>
          <p:cNvPr id="4" name="TextBox 3">
            <a:hlinkClick r:id="rId2" action="ppaction://hlinksldjump"/>
            <a:extLst>
              <a:ext uri="{FF2B5EF4-FFF2-40B4-BE49-F238E27FC236}">
                <a16:creationId xmlns:a16="http://schemas.microsoft.com/office/drawing/2014/main" id="{43C5B308-DD76-4F3F-9E73-001496743E28}"/>
              </a:ext>
            </a:extLst>
          </p:cNvPr>
          <p:cNvSpPr txBox="1"/>
          <p:nvPr/>
        </p:nvSpPr>
        <p:spPr>
          <a:xfrm>
            <a:off x="4805916" y="5259265"/>
            <a:ext cx="1290084" cy="707886"/>
          </a:xfrm>
          <a:prstGeom prst="rect">
            <a:avLst/>
          </a:prstGeom>
          <a:noFill/>
          <a:ln w="76200">
            <a:solidFill>
              <a:srgbClr val="002060"/>
            </a:solidFill>
          </a:ln>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Text</a:t>
            </a:r>
          </a:p>
        </p:txBody>
      </p:sp>
      <p:sp>
        <p:nvSpPr>
          <p:cNvPr id="5" name="TextBox 4">
            <a:hlinkClick r:id="rId3" action="ppaction://hlinksldjump"/>
            <a:extLst>
              <a:ext uri="{FF2B5EF4-FFF2-40B4-BE49-F238E27FC236}">
                <a16:creationId xmlns:a16="http://schemas.microsoft.com/office/drawing/2014/main" id="{F189EC63-148B-4B5C-8FA2-140819D69CED}"/>
              </a:ext>
            </a:extLst>
          </p:cNvPr>
          <p:cNvSpPr txBox="1"/>
          <p:nvPr/>
        </p:nvSpPr>
        <p:spPr>
          <a:xfrm>
            <a:off x="7744046" y="5259265"/>
            <a:ext cx="2197396" cy="707886"/>
          </a:xfrm>
          <a:prstGeom prst="rect">
            <a:avLst/>
          </a:prstGeom>
          <a:noFill/>
          <a:ln w="76200">
            <a:solidFill>
              <a:srgbClr val="002060"/>
            </a:solidFill>
          </a:ln>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a:t>
            </a:r>
          </a:p>
        </p:txBody>
      </p:sp>
    </p:spTree>
    <p:extLst>
      <p:ext uri="{BB962C8B-B14F-4D97-AF65-F5344CB8AC3E}">
        <p14:creationId xmlns:p14="http://schemas.microsoft.com/office/powerpoint/2010/main" val="2467637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38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48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197142-7F15-45A2-BACC-CB2A215E8C81}"/>
              </a:ext>
            </a:extLst>
          </p:cNvPr>
          <p:cNvSpPr/>
          <p:nvPr/>
        </p:nvSpPr>
        <p:spPr>
          <a:xfrm>
            <a:off x="330993" y="202109"/>
            <a:ext cx="11530013" cy="5801588"/>
          </a:xfrm>
          <a:prstGeom prst="rect">
            <a:avLst/>
          </a:prstGeom>
        </p:spPr>
        <p:txBody>
          <a:bodyPr wrap="square">
            <a:spAutoFit/>
          </a:bodyPr>
          <a:lstStyle/>
          <a:p>
            <a:pPr algn="just"/>
            <a:r>
              <a:rPr lang="en-US" sz="2000" b="1" dirty="0">
                <a:solidFill>
                  <a:srgbClr val="0070C0"/>
                </a:solidFill>
                <a:latin typeface="Times New Roman" panose="02020603050405020304" pitchFamily="18" charset="0"/>
                <a:cs typeface="Times New Roman" panose="02020603050405020304" pitchFamily="18" charset="0"/>
              </a:rPr>
              <a:t>Read the text.</a:t>
            </a:r>
          </a:p>
          <a:p>
            <a:pPr algn="just"/>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Pahela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Boishakh</a:t>
            </a:r>
            <a:r>
              <a:rPr lang="en-US" sz="2000" b="1" dirty="0">
                <a:latin typeface="Times New Roman" panose="02020603050405020304" pitchFamily="18" charset="0"/>
                <a:cs typeface="Times New Roman" panose="02020603050405020304" pitchFamily="18" charset="0"/>
              </a:rPr>
              <a:t>’ is the first day of Bangla new year. The day is a public holiday. This day has a special significance for us as it forms a part of Bangalee culture and tradition. People from all walks of life, irrespective of their ethnic identity or religious beliefs, celebrate the day with traditional festivities. On this day, the whole of Bangladesh is in a festive mood. The day inspires people to start life with renewed hopes and inspirations.</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 Every year the day is celebrated traditionally. People wake up early in the morning, have a bath and wear their traditional clothes. Women wear white saris with red borders and adorn themselves with colourful </a:t>
            </a:r>
            <a:r>
              <a:rPr lang="en-US" sz="2000" b="1" dirty="0" err="1">
                <a:latin typeface="Times New Roman" panose="02020603050405020304" pitchFamily="18" charset="0"/>
                <a:cs typeface="Times New Roman" panose="02020603050405020304" pitchFamily="18" charset="0"/>
              </a:rPr>
              <a:t>churis</a:t>
            </a:r>
            <a:r>
              <a:rPr lang="en-US" sz="2000" b="1" dirty="0">
                <a:latin typeface="Times New Roman" panose="02020603050405020304" pitchFamily="18" charset="0"/>
                <a:cs typeface="Times New Roman" panose="02020603050405020304" pitchFamily="18" charset="0"/>
              </a:rPr>
              <a:t> and flowers, while men dress themselves with pajamas and </a:t>
            </a:r>
            <a:r>
              <a:rPr lang="en-US" sz="2000" b="1" dirty="0" err="1">
                <a:latin typeface="Times New Roman" panose="02020603050405020304" pitchFamily="18" charset="0"/>
                <a:cs typeface="Times New Roman" panose="02020603050405020304" pitchFamily="18" charset="0"/>
              </a:rPr>
              <a:t>punjabis</a:t>
            </a:r>
            <a:r>
              <a:rPr lang="en-US" sz="2000" b="1" dirty="0">
                <a:latin typeface="Times New Roman" panose="02020603050405020304" pitchFamily="18" charset="0"/>
                <a:cs typeface="Times New Roman" panose="02020603050405020304" pitchFamily="18" charset="0"/>
              </a:rPr>
              <a:t>. It is a day when people love eating traditional food.</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This day the most colourful event is held in Dhaka. Early in the morning, people in hundreds and thousands pour in from all directions to attend the cultural function at </a:t>
            </a:r>
            <a:r>
              <a:rPr lang="en-US" sz="2000" b="1" dirty="0" err="1">
                <a:latin typeface="Times New Roman" panose="02020603050405020304" pitchFamily="18" charset="0"/>
                <a:cs typeface="Times New Roman" panose="02020603050405020304" pitchFamily="18" charset="0"/>
              </a:rPr>
              <a:t>Ramna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Batamul</a:t>
            </a:r>
            <a:r>
              <a:rPr lang="en-US" sz="2000" b="1" dirty="0">
                <a:latin typeface="Times New Roman" panose="02020603050405020304" pitchFamily="18" charset="0"/>
                <a:cs typeface="Times New Roman" panose="02020603050405020304" pitchFamily="18" charset="0"/>
              </a:rPr>
              <a:t> organised by </a:t>
            </a:r>
            <a:r>
              <a:rPr lang="en-US" sz="2000" b="1" dirty="0" err="1">
                <a:latin typeface="Times New Roman" panose="02020603050405020304" pitchFamily="18" charset="0"/>
                <a:cs typeface="Times New Roman" panose="02020603050405020304" pitchFamily="18" charset="0"/>
              </a:rPr>
              <a:t>Chhyanata</a:t>
            </a:r>
            <a:r>
              <a:rPr lang="en-US" sz="2000" b="1" dirty="0">
                <a:latin typeface="Times New Roman" panose="02020603050405020304" pitchFamily="18" charset="0"/>
                <a:cs typeface="Times New Roman" panose="02020603050405020304" pitchFamily="18" charset="0"/>
              </a:rPr>
              <a:t>. The cultural </a:t>
            </a:r>
            <a:r>
              <a:rPr lang="en-US" sz="2000" b="1" dirty="0" err="1">
                <a:latin typeface="Times New Roman" panose="02020603050405020304" pitchFamily="18" charset="0"/>
                <a:cs typeface="Times New Roman" panose="02020603050405020304" pitchFamily="18" charset="0"/>
              </a:rPr>
              <a:t>programme</a:t>
            </a:r>
            <a:r>
              <a:rPr lang="en-US" sz="2000" b="1" dirty="0">
                <a:latin typeface="Times New Roman" panose="02020603050405020304" pitchFamily="18" charset="0"/>
                <a:cs typeface="Times New Roman" panose="02020603050405020304" pitchFamily="18" charset="0"/>
              </a:rPr>
              <a:t> begins just with sunrise and the renowned artists of the country take part in the program that starts with the famous Tagore-song </a:t>
            </a:r>
            <a:r>
              <a:rPr lang="en-US" sz="2000" b="1" dirty="0" err="1">
                <a:latin typeface="Times New Roman" panose="02020603050405020304" pitchFamily="18" charset="0"/>
                <a:cs typeface="Times New Roman" panose="02020603050405020304" pitchFamily="18" charset="0"/>
              </a:rPr>
              <a:t>Esho</a:t>
            </a:r>
            <a:r>
              <a:rPr lang="en-US" sz="2000" b="1" dirty="0">
                <a:latin typeface="Times New Roman" panose="02020603050405020304" pitchFamily="18" charset="0"/>
                <a:cs typeface="Times New Roman" panose="02020603050405020304" pitchFamily="18" charset="0"/>
              </a:rPr>
              <a:t>-he-</a:t>
            </a:r>
            <a:r>
              <a:rPr lang="en-US" sz="2000" b="1" dirty="0" err="1">
                <a:latin typeface="Times New Roman" panose="02020603050405020304" pitchFamily="18" charset="0"/>
                <a:cs typeface="Times New Roman" panose="02020603050405020304" pitchFamily="18" charset="0"/>
              </a:rPr>
              <a:t>Boishakh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Esho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Esho</a:t>
            </a:r>
            <a:r>
              <a:rPr lang="en-US" sz="2000" b="1" dirty="0">
                <a:latin typeface="Times New Roman" panose="02020603050405020304" pitchFamily="18" charset="0"/>
                <a:cs typeface="Times New Roman" panose="02020603050405020304" pitchFamily="18" charset="0"/>
              </a:rPr>
              <a:t> ........ . Artists also sing traditional folk songs, and display classical dances with the rhythm of musical instruments.</a:t>
            </a:r>
          </a:p>
          <a:p>
            <a:pPr algn="just"/>
            <a:endParaRPr lang="en-US" sz="1100" dirty="0">
              <a:latin typeface="Times New Roman" panose="02020603050405020304" pitchFamily="18" charset="0"/>
              <a:cs typeface="Times New Roman" panose="02020603050405020304" pitchFamily="18" charset="0"/>
            </a:endParaRPr>
          </a:p>
        </p:txBody>
      </p:sp>
      <p:sp>
        <p:nvSpPr>
          <p:cNvPr id="5" name="TextBox 4">
            <a:hlinkClick r:id="rId2" action="ppaction://hlinksldjump"/>
            <a:extLst>
              <a:ext uri="{FF2B5EF4-FFF2-40B4-BE49-F238E27FC236}">
                <a16:creationId xmlns:a16="http://schemas.microsoft.com/office/drawing/2014/main" id="{3B842FEF-7C0A-4717-AE02-12879FB71CE0}"/>
              </a:ext>
            </a:extLst>
          </p:cNvPr>
          <p:cNvSpPr txBox="1"/>
          <p:nvPr/>
        </p:nvSpPr>
        <p:spPr>
          <a:xfrm>
            <a:off x="9948072" y="5513074"/>
            <a:ext cx="1290084" cy="707886"/>
          </a:xfrm>
          <a:prstGeom prst="rect">
            <a:avLst/>
          </a:prstGeom>
          <a:noFill/>
          <a:ln w="76200">
            <a:solidFill>
              <a:srgbClr val="002060"/>
            </a:solidFill>
          </a:ln>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Next</a:t>
            </a:r>
          </a:p>
        </p:txBody>
      </p:sp>
    </p:spTree>
    <p:extLst>
      <p:ext uri="{BB962C8B-B14F-4D97-AF65-F5344CB8AC3E}">
        <p14:creationId xmlns:p14="http://schemas.microsoft.com/office/powerpoint/2010/main" val="40249956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iterate type="wd">
                                    <p:tmPct val="10000"/>
                                  </p:iterate>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iterate type="wd">
                                    <p:tmPct val="10000"/>
                                  </p:iterate>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3" end="3"/>
                                            </p:txEl>
                                          </p:spTgt>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iterate type="wd">
                                    <p:tmPct val="10000"/>
                                  </p:iterate>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197142-7F15-45A2-BACC-CB2A215E8C81}"/>
              </a:ext>
            </a:extLst>
          </p:cNvPr>
          <p:cNvSpPr/>
          <p:nvPr/>
        </p:nvSpPr>
        <p:spPr>
          <a:xfrm>
            <a:off x="477440" y="478334"/>
            <a:ext cx="11237119" cy="5755422"/>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People also come to join the colourful processions, the biggest carnival of the country, organised by the Fine Arts students of Dhaka University. The procession usually displays the traditional practices of Bangalee culture.  The masks and wreaths worn by the people are so fascinating! Often they symbolise contemporary worries or happiness in the national life. It attracts increasing number of foreign tourists every year.</a:t>
            </a:r>
          </a:p>
          <a:p>
            <a:pPr algn="just"/>
            <a:endParaRPr lang="en-US" sz="16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 day is also observed all over the country. Different social and cultural organisations and educational institutions celebrate the day with their own cultural programmes.  </a:t>
            </a:r>
          </a:p>
          <a:p>
            <a:pPr algn="just"/>
            <a:endParaRPr lang="en-US" sz="16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On this day, newspapers bring out special supplements. There are also special programmes on the radio and television channels.  </a:t>
            </a:r>
          </a:p>
          <a:p>
            <a:pPr algn="just"/>
            <a:endParaRPr lang="en-US" sz="16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 celebration of </a:t>
            </a:r>
            <a:r>
              <a:rPr lang="en-US" sz="2400" b="1" dirty="0" err="1">
                <a:latin typeface="Times New Roman" panose="02020603050405020304" pitchFamily="18" charset="0"/>
                <a:cs typeface="Times New Roman" panose="02020603050405020304" pitchFamily="18" charset="0"/>
              </a:rPr>
              <a:t>Pahela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Boishakh</a:t>
            </a:r>
            <a:r>
              <a:rPr lang="en-US" sz="2400" b="1" dirty="0">
                <a:latin typeface="Times New Roman" panose="02020603050405020304" pitchFamily="18" charset="0"/>
                <a:cs typeface="Times New Roman" panose="02020603050405020304" pitchFamily="18" charset="0"/>
              </a:rPr>
              <a:t> marks a day of cultural unity for the whole nation irrespective of caste and creed.</a:t>
            </a:r>
          </a:p>
        </p:txBody>
      </p:sp>
      <p:sp>
        <p:nvSpPr>
          <p:cNvPr id="3" name="TextBox 2">
            <a:hlinkClick r:id="rId2" action="ppaction://hlinksldjump"/>
            <a:extLst>
              <a:ext uri="{FF2B5EF4-FFF2-40B4-BE49-F238E27FC236}">
                <a16:creationId xmlns:a16="http://schemas.microsoft.com/office/drawing/2014/main" id="{F19E5F85-CB19-45E9-B742-9ED362D7532B}"/>
              </a:ext>
            </a:extLst>
          </p:cNvPr>
          <p:cNvSpPr txBox="1"/>
          <p:nvPr/>
        </p:nvSpPr>
        <p:spPr>
          <a:xfrm>
            <a:off x="9983972" y="5652058"/>
            <a:ext cx="1290084" cy="584775"/>
          </a:xfrm>
          <a:prstGeom prst="rect">
            <a:avLst/>
          </a:prstGeom>
          <a:noFill/>
          <a:ln w="28575">
            <a:solidFill>
              <a:srgbClr val="002060"/>
            </a:solidFill>
          </a:ln>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190786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8000"/>
                            </p:stCondLst>
                            <p:childTnLst>
                              <p:par>
                                <p:cTn id="10" presetID="2" presetClass="entr" presetSubtype="1" decel="100000" fill="hold" nodeType="afterEffect">
                                  <p:stCondLst>
                                    <p:cond delay="0"/>
                                  </p:stCondLst>
                                  <p:iterate type="wd">
                                    <p:tmPct val="10000"/>
                                  </p:iterate>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1600"/>
                            </p:stCondLst>
                            <p:childTnLst>
                              <p:par>
                                <p:cTn id="15" presetID="2" presetClass="entr" presetSubtype="1" decel="100000" fill="hold" nodeType="afterEffect">
                                  <p:stCondLst>
                                    <p:cond delay="0"/>
                                  </p:stCondLst>
                                  <p:iterate type="wd">
                                    <p:tmPct val="10000"/>
                                  </p:iterate>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4700"/>
                            </p:stCondLst>
                            <p:childTnLst>
                              <p:par>
                                <p:cTn id="20" presetID="2" presetClass="entr" presetSubtype="1" decel="100000" fill="hold" nodeType="afterEffect">
                                  <p:stCondLst>
                                    <p:cond delay="0"/>
                                  </p:stCondLst>
                                  <p:iterate type="wd">
                                    <p:tmPct val="10000"/>
                                  </p:iterate>
                                  <p:childTnLst>
                                    <p:set>
                                      <p:cBhvr>
                                        <p:cTn id="21" dur="1" fill="hold">
                                          <p:stCondLst>
                                            <p:cond delay="0"/>
                                          </p:stCondLst>
                                        </p:cTn>
                                        <p:tgtEl>
                                          <p:spTgt spid="4">
                                            <p:txEl>
                                              <p:pRg st="6" end="6"/>
                                            </p:txEl>
                                          </p:spTgt>
                                        </p:tgtEl>
                                        <p:attrNameLst>
                                          <p:attrName>style.visibility</p:attrName>
                                        </p:attrNameLst>
                                      </p:cBhvr>
                                      <p:to>
                                        <p:strVal val="visible"/>
                                      </p:to>
                                    </p:set>
                                    <p:anim calcmode="lin" valueType="num">
                                      <p:cBhvr additive="base">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D9580-858E-4CE8-8B0E-6F508131605D}"/>
              </a:ext>
            </a:extLst>
          </p:cNvPr>
          <p:cNvSpPr txBox="1"/>
          <p:nvPr/>
        </p:nvSpPr>
        <p:spPr>
          <a:xfrm>
            <a:off x="858717" y="239011"/>
            <a:ext cx="10474566"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Ask and answer  these questions in pairs.</a:t>
            </a:r>
          </a:p>
        </p:txBody>
      </p:sp>
      <p:sp>
        <p:nvSpPr>
          <p:cNvPr id="4" name="Rectangle 3">
            <a:extLst>
              <a:ext uri="{FF2B5EF4-FFF2-40B4-BE49-F238E27FC236}">
                <a16:creationId xmlns:a16="http://schemas.microsoft.com/office/drawing/2014/main" id="{3917985E-1A2C-47A6-ACCF-02474370A393}"/>
              </a:ext>
            </a:extLst>
          </p:cNvPr>
          <p:cNvSpPr/>
          <p:nvPr/>
        </p:nvSpPr>
        <p:spPr>
          <a:xfrm>
            <a:off x="1461630" y="1767006"/>
            <a:ext cx="9268739" cy="3323987"/>
          </a:xfrm>
          <a:prstGeom prst="rect">
            <a:avLst/>
          </a:prstGeom>
          <a:ln>
            <a:no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wrap="square">
            <a:spAutoFit/>
            <a:sp3d/>
          </a:bodyPr>
          <a:lstStyle/>
          <a:p>
            <a:pPr marL="514350" indent="-514350" algn="just">
              <a:buFont typeface="+mj-lt"/>
              <a:buAutoNum type="arabicPeriod"/>
            </a:pPr>
            <a:r>
              <a:rPr lang="en-US" sz="3000" b="1" dirty="0">
                <a:solidFill>
                  <a:schemeClr val="tx2">
                    <a:lumMod val="50000"/>
                  </a:schemeClr>
                </a:solidFill>
                <a:effectLst/>
                <a:latin typeface="Times New Roman" pitchFamily="18" charset="0"/>
                <a:cs typeface="Times New Roman" pitchFamily="18" charset="0"/>
              </a:rPr>
              <a:t>Do you go out in the morning of </a:t>
            </a:r>
            <a:r>
              <a:rPr lang="en-US" sz="3000" b="1" i="1" dirty="0" err="1">
                <a:solidFill>
                  <a:schemeClr val="tx2">
                    <a:lumMod val="50000"/>
                  </a:schemeClr>
                </a:solidFill>
                <a:effectLst/>
                <a:latin typeface="Times New Roman" pitchFamily="18" charset="0"/>
                <a:cs typeface="Times New Roman" pitchFamily="18" charset="0"/>
              </a:rPr>
              <a:t>Pahela</a:t>
            </a:r>
            <a:r>
              <a:rPr lang="en-US" sz="3000" b="1" i="1" dirty="0">
                <a:solidFill>
                  <a:schemeClr val="tx2">
                    <a:lumMod val="50000"/>
                  </a:schemeClr>
                </a:solidFill>
                <a:effectLst/>
                <a:latin typeface="Times New Roman" pitchFamily="18" charset="0"/>
                <a:cs typeface="Times New Roman" pitchFamily="18" charset="0"/>
              </a:rPr>
              <a:t> </a:t>
            </a:r>
            <a:r>
              <a:rPr lang="en-US" sz="3000" b="1" i="1" dirty="0" err="1">
                <a:solidFill>
                  <a:schemeClr val="tx2">
                    <a:lumMod val="50000"/>
                  </a:schemeClr>
                </a:solidFill>
                <a:effectLst/>
                <a:latin typeface="Times New Roman" pitchFamily="18" charset="0"/>
                <a:cs typeface="Times New Roman" pitchFamily="18" charset="0"/>
              </a:rPr>
              <a:t>Boishakh</a:t>
            </a:r>
            <a:r>
              <a:rPr lang="en-US" sz="3000" b="1" dirty="0">
                <a:solidFill>
                  <a:schemeClr val="tx2">
                    <a:lumMod val="50000"/>
                  </a:schemeClr>
                </a:solidFill>
                <a:effectLst/>
                <a:latin typeface="Times New Roman" pitchFamily="18" charset="0"/>
                <a:cs typeface="Times New Roman" pitchFamily="18" charset="0"/>
              </a:rPr>
              <a:t>? If  you do, where do you go? If not, what do you do?</a:t>
            </a:r>
          </a:p>
          <a:p>
            <a:pPr marL="514350" indent="-514350" algn="just">
              <a:buFont typeface="+mj-lt"/>
              <a:buAutoNum type="arabicPeriod"/>
            </a:pPr>
            <a:endParaRPr lang="en-US" sz="3000" b="1" dirty="0">
              <a:solidFill>
                <a:schemeClr val="tx2">
                  <a:lumMod val="50000"/>
                </a:schemeClr>
              </a:solidFill>
              <a:effectLst/>
              <a:latin typeface="Times New Roman" pitchFamily="18" charset="0"/>
              <a:cs typeface="Times New Roman" pitchFamily="18" charset="0"/>
            </a:endParaRPr>
          </a:p>
          <a:p>
            <a:pPr marL="514350" indent="-514350" algn="just">
              <a:buFont typeface="+mj-lt"/>
              <a:buAutoNum type="arabicPeriod"/>
            </a:pPr>
            <a:r>
              <a:rPr lang="en-US" sz="3000" b="1" dirty="0">
                <a:solidFill>
                  <a:schemeClr val="tx2">
                    <a:lumMod val="50000"/>
                  </a:schemeClr>
                </a:solidFill>
                <a:effectLst/>
                <a:latin typeface="Times New Roman" pitchFamily="18" charset="0"/>
                <a:cs typeface="Times New Roman" pitchFamily="18" charset="0"/>
              </a:rPr>
              <a:t>What kind of food do you eat in the morning of </a:t>
            </a:r>
            <a:r>
              <a:rPr lang="en-US" sz="3000" b="1" i="1" dirty="0" err="1">
                <a:solidFill>
                  <a:schemeClr val="tx2">
                    <a:lumMod val="50000"/>
                  </a:schemeClr>
                </a:solidFill>
                <a:effectLst/>
                <a:latin typeface="Times New Roman" pitchFamily="18" charset="0"/>
                <a:cs typeface="Times New Roman" pitchFamily="18" charset="0"/>
              </a:rPr>
              <a:t>Pahela</a:t>
            </a:r>
            <a:r>
              <a:rPr lang="en-US" sz="3000" b="1" i="1" dirty="0">
                <a:solidFill>
                  <a:schemeClr val="tx2">
                    <a:lumMod val="50000"/>
                  </a:schemeClr>
                </a:solidFill>
                <a:effectLst/>
                <a:latin typeface="Times New Roman" pitchFamily="18" charset="0"/>
                <a:cs typeface="Times New Roman" pitchFamily="18" charset="0"/>
              </a:rPr>
              <a:t> </a:t>
            </a:r>
            <a:r>
              <a:rPr lang="en-US" sz="3000" b="1" i="1" dirty="0" err="1">
                <a:solidFill>
                  <a:schemeClr val="tx2">
                    <a:lumMod val="50000"/>
                  </a:schemeClr>
                </a:solidFill>
                <a:effectLst/>
                <a:latin typeface="Times New Roman" pitchFamily="18" charset="0"/>
                <a:cs typeface="Times New Roman" pitchFamily="18" charset="0"/>
              </a:rPr>
              <a:t>Boishakh</a:t>
            </a:r>
            <a:r>
              <a:rPr lang="en-US" sz="3000" b="1" dirty="0">
                <a:solidFill>
                  <a:schemeClr val="tx2">
                    <a:lumMod val="50000"/>
                  </a:schemeClr>
                </a:solidFill>
                <a:effectLst/>
                <a:latin typeface="Times New Roman" pitchFamily="18" charset="0"/>
                <a:cs typeface="Times New Roman" pitchFamily="18" charset="0"/>
              </a:rPr>
              <a:t>?</a:t>
            </a:r>
          </a:p>
          <a:p>
            <a:pPr marL="514350" indent="-514350" algn="just">
              <a:buFont typeface="+mj-lt"/>
              <a:buAutoNum type="arabicPeriod"/>
            </a:pPr>
            <a:endParaRPr lang="en-US" sz="3000" b="1" dirty="0">
              <a:solidFill>
                <a:schemeClr val="tx2">
                  <a:lumMod val="50000"/>
                </a:schemeClr>
              </a:solidFill>
              <a:effectLst/>
              <a:latin typeface="Times New Roman" pitchFamily="18" charset="0"/>
              <a:cs typeface="Times New Roman" pitchFamily="18" charset="0"/>
            </a:endParaRPr>
          </a:p>
          <a:p>
            <a:pPr marL="514350" indent="-514350" algn="just">
              <a:buFont typeface="+mj-lt"/>
              <a:buAutoNum type="arabicPeriod"/>
            </a:pPr>
            <a:r>
              <a:rPr lang="en-US" sz="3000" b="1" dirty="0">
                <a:solidFill>
                  <a:schemeClr val="tx2">
                    <a:lumMod val="50000"/>
                  </a:schemeClr>
                </a:solidFill>
                <a:effectLst/>
                <a:latin typeface="Times New Roman" pitchFamily="18" charset="0"/>
                <a:cs typeface="Times New Roman" pitchFamily="18" charset="0"/>
              </a:rPr>
              <a:t>Do you wear any special clothes on this occasion?  </a:t>
            </a:r>
          </a:p>
        </p:txBody>
      </p:sp>
      <p:sp>
        <p:nvSpPr>
          <p:cNvPr id="5" name="TextBox 4">
            <a:hlinkClick r:id="rId2" action="ppaction://hlinksldjump"/>
            <a:extLst>
              <a:ext uri="{FF2B5EF4-FFF2-40B4-BE49-F238E27FC236}">
                <a16:creationId xmlns:a16="http://schemas.microsoft.com/office/drawing/2014/main" id="{D1F88774-470E-4725-AF64-906C78AC4CE4}"/>
              </a:ext>
            </a:extLst>
          </p:cNvPr>
          <p:cNvSpPr txBox="1"/>
          <p:nvPr/>
        </p:nvSpPr>
        <p:spPr>
          <a:xfrm>
            <a:off x="9898911" y="5365590"/>
            <a:ext cx="1290084" cy="707886"/>
          </a:xfrm>
          <a:prstGeom prst="rect">
            <a:avLst/>
          </a:prstGeom>
          <a:noFill/>
          <a:ln w="76200">
            <a:solidFill>
              <a:srgbClr val="002060"/>
            </a:solidFill>
          </a:ln>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Text</a:t>
            </a:r>
          </a:p>
        </p:txBody>
      </p:sp>
    </p:spTree>
    <p:extLst>
      <p:ext uri="{BB962C8B-B14F-4D97-AF65-F5344CB8AC3E}">
        <p14:creationId xmlns:p14="http://schemas.microsoft.com/office/powerpoint/2010/main" val="3282426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4">
                                            <p:txEl>
                                              <p:pRg st="0" end="0"/>
                                            </p:txEl>
                                          </p:spTgt>
                                        </p:tgtEl>
                                      </p:cBhvr>
                                    </p:animEffect>
                                  </p:childTnLst>
                                </p:cTn>
                              </p:par>
                            </p:childTnLst>
                          </p:cTn>
                        </p:par>
                        <p:par>
                          <p:cTn id="11" fill="hold">
                            <p:stCondLst>
                              <p:cond delay="2000"/>
                            </p:stCondLst>
                            <p:childTnLst>
                              <p:par>
                                <p:cTn id="12" presetID="31" presetClass="entr" presetSubtype="0" fill="hold"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6" dur="2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7" dur="2000"/>
                                        <p:tgtEl>
                                          <p:spTgt spid="4">
                                            <p:txEl>
                                              <p:pRg st="2" end="2"/>
                                            </p:txEl>
                                          </p:spTgt>
                                        </p:tgtEl>
                                      </p:cBhvr>
                                    </p:animEffect>
                                  </p:childTnLst>
                                </p:cTn>
                              </p:par>
                            </p:childTnLst>
                          </p:cTn>
                        </p:par>
                        <p:par>
                          <p:cTn id="18" fill="hold">
                            <p:stCondLst>
                              <p:cond delay="4000"/>
                            </p:stCondLst>
                            <p:childTnLst>
                              <p:par>
                                <p:cTn id="19" presetID="31" presetClass="entr" presetSubtype="0" fill="hold" nodeType="after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2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3" dur="2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4"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5641F78-1832-4CDE-9121-6F90297AD054}"/>
              </a:ext>
            </a:extLst>
          </p:cNvPr>
          <p:cNvSpPr txBox="1">
            <a:spLocks/>
          </p:cNvSpPr>
          <p:nvPr/>
        </p:nvSpPr>
        <p:spPr>
          <a:xfrm>
            <a:off x="3800448" y="168978"/>
            <a:ext cx="4591104" cy="685651"/>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highlight>
                  <a:srgbClr val="FFFF00"/>
                </a:highlight>
                <a:latin typeface="Times New Roman" pitchFamily="18" charset="0"/>
                <a:cs typeface="Times New Roman" pitchFamily="18" charset="0"/>
              </a:rPr>
              <a:t>Group work</a:t>
            </a:r>
          </a:p>
        </p:txBody>
      </p:sp>
      <p:sp>
        <p:nvSpPr>
          <p:cNvPr id="16" name="Subtitle 2">
            <a:extLst>
              <a:ext uri="{FF2B5EF4-FFF2-40B4-BE49-F238E27FC236}">
                <a16:creationId xmlns:a16="http://schemas.microsoft.com/office/drawing/2014/main" id="{853E758C-53DC-4DE3-9134-DF2B664DE049}"/>
              </a:ext>
            </a:extLst>
          </p:cNvPr>
          <p:cNvSpPr txBox="1">
            <a:spLocks/>
          </p:cNvSpPr>
          <p:nvPr/>
        </p:nvSpPr>
        <p:spPr>
          <a:xfrm>
            <a:off x="504826" y="1662065"/>
            <a:ext cx="11423644" cy="4346917"/>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dirty="0">
                <a:latin typeface="Times New Roman" pitchFamily="18" charset="0"/>
                <a:cs typeface="Times New Roman" pitchFamily="18" charset="0"/>
              </a:rPr>
              <a:t>The word </a:t>
            </a:r>
            <a:r>
              <a:rPr lang="en-US" i="1" dirty="0" err="1">
                <a:latin typeface="Times New Roman" pitchFamily="18" charset="0"/>
                <a:cs typeface="Times New Roman" pitchFamily="18" charset="0"/>
              </a:rPr>
              <a:t>Pahela</a:t>
            </a:r>
            <a:r>
              <a:rPr lang="en-US" dirty="0">
                <a:latin typeface="Times New Roman" pitchFamily="18" charset="0"/>
                <a:cs typeface="Times New Roman" pitchFamily="18" charset="0"/>
              </a:rPr>
              <a:t> means the first and </a:t>
            </a:r>
            <a:r>
              <a:rPr lang="en-US" dirty="0" err="1">
                <a:latin typeface="Times New Roman" pitchFamily="18" charset="0"/>
                <a:cs typeface="Times New Roman" pitchFamily="18" charset="0"/>
              </a:rPr>
              <a:t>Boishakh</a:t>
            </a:r>
            <a:r>
              <a:rPr lang="en-US" dirty="0">
                <a:latin typeface="Times New Roman" pitchFamily="18" charset="0"/>
                <a:cs typeface="Times New Roman" pitchFamily="18" charset="0"/>
              </a:rPr>
              <a:t>  is the (a) ----- month of Bangla calendar. The day is observed not (b) ----- in Bangladesh but (c) ------in some other parts of the world. It is celebrated in West Bengal , Assam and Tripura. It is also (d)------------in Australia and UK. In Australia, the largest (e) -------  for Bangla new year is the Sydney </a:t>
            </a:r>
            <a:r>
              <a:rPr lang="en-US" i="1" dirty="0" err="1">
                <a:latin typeface="Times New Roman" pitchFamily="18" charset="0"/>
                <a:cs typeface="Times New Roman" pitchFamily="18" charset="0"/>
              </a:rPr>
              <a:t>Boishakhi</a:t>
            </a:r>
            <a:r>
              <a:rPr lang="en-US" i="1" dirty="0">
                <a:latin typeface="Times New Roman" pitchFamily="18" charset="0"/>
                <a:cs typeface="Times New Roman" pitchFamily="18" charset="0"/>
              </a:rPr>
              <a:t> Mela </a:t>
            </a:r>
            <a:r>
              <a:rPr lang="en-US" dirty="0">
                <a:latin typeface="Times New Roman" pitchFamily="18" charset="0"/>
                <a:cs typeface="Times New Roman" pitchFamily="18" charset="0"/>
              </a:rPr>
              <a:t>held (f) ---- Sydney Olympic park. In England, the </a:t>
            </a:r>
            <a:r>
              <a:rPr lang="en-US" dirty="0" err="1">
                <a:latin typeface="Times New Roman" pitchFamily="18" charset="0"/>
                <a:cs typeface="Times New Roman" pitchFamily="18" charset="0"/>
              </a:rPr>
              <a:t>Bangalees</a:t>
            </a:r>
            <a:r>
              <a:rPr lang="en-US" dirty="0">
                <a:latin typeface="Times New Roman" pitchFamily="18" charset="0"/>
                <a:cs typeface="Times New Roman" pitchFamily="18" charset="0"/>
              </a:rPr>
              <a:t> (g) ------- celebrate the day with a street (h) --------------  in London. It is the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----------------Asian festival in Europe, (j) -------------  Bangladesh and West Bengal.</a:t>
            </a:r>
          </a:p>
        </p:txBody>
      </p:sp>
      <p:sp>
        <p:nvSpPr>
          <p:cNvPr id="17" name="TextBox 16">
            <a:extLst>
              <a:ext uri="{FF2B5EF4-FFF2-40B4-BE49-F238E27FC236}">
                <a16:creationId xmlns:a16="http://schemas.microsoft.com/office/drawing/2014/main" id="{BBD3CDDC-EAD2-46B1-97A4-4E2C09605B3F}"/>
              </a:ext>
            </a:extLst>
          </p:cNvPr>
          <p:cNvSpPr txBox="1"/>
          <p:nvPr/>
        </p:nvSpPr>
        <p:spPr>
          <a:xfrm>
            <a:off x="1155279" y="807186"/>
            <a:ext cx="10187862" cy="707886"/>
          </a:xfrm>
          <a:prstGeom prst="rect">
            <a:avLst/>
          </a:prstGeom>
          <a:noFill/>
          <a:ln>
            <a:noFill/>
          </a:ln>
        </p:spPr>
        <p:txBody>
          <a:bodyPr wrap="square" rtlCol="0">
            <a:spAutoFit/>
          </a:bodyPr>
          <a:lstStyle/>
          <a:p>
            <a:pPr algn="ct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 Complete the passage with suitable words.</a:t>
            </a:r>
          </a:p>
        </p:txBody>
      </p:sp>
      <p:sp>
        <p:nvSpPr>
          <p:cNvPr id="18" name="Rectangle 17">
            <a:extLst>
              <a:ext uri="{FF2B5EF4-FFF2-40B4-BE49-F238E27FC236}">
                <a16:creationId xmlns:a16="http://schemas.microsoft.com/office/drawing/2014/main" id="{DE65620C-A48A-4D38-A7FD-B38B7F00C7DD}"/>
              </a:ext>
            </a:extLst>
          </p:cNvPr>
          <p:cNvSpPr/>
          <p:nvPr/>
        </p:nvSpPr>
        <p:spPr>
          <a:xfrm>
            <a:off x="9533776" y="1662065"/>
            <a:ext cx="966970"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first</a:t>
            </a:r>
          </a:p>
        </p:txBody>
      </p:sp>
      <p:sp>
        <p:nvSpPr>
          <p:cNvPr id="19" name="Rectangle 18">
            <a:extLst>
              <a:ext uri="{FF2B5EF4-FFF2-40B4-BE49-F238E27FC236}">
                <a16:creationId xmlns:a16="http://schemas.microsoft.com/office/drawing/2014/main" id="{6BAAFBB3-5678-4BC6-B7D9-64EB7250FA5B}"/>
              </a:ext>
            </a:extLst>
          </p:cNvPr>
          <p:cNvSpPr/>
          <p:nvPr/>
        </p:nvSpPr>
        <p:spPr>
          <a:xfrm>
            <a:off x="7473177" y="4707111"/>
            <a:ext cx="1836749" cy="385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traditional</a:t>
            </a:r>
          </a:p>
        </p:txBody>
      </p:sp>
      <p:sp>
        <p:nvSpPr>
          <p:cNvPr id="20" name="Rectangle 19">
            <a:extLst>
              <a:ext uri="{FF2B5EF4-FFF2-40B4-BE49-F238E27FC236}">
                <a16:creationId xmlns:a16="http://schemas.microsoft.com/office/drawing/2014/main" id="{F3AAC67F-9C69-4F34-A64B-A9862FB2221C}"/>
              </a:ext>
            </a:extLst>
          </p:cNvPr>
          <p:cNvSpPr/>
          <p:nvPr/>
        </p:nvSpPr>
        <p:spPr>
          <a:xfrm>
            <a:off x="2116125" y="5174229"/>
            <a:ext cx="1836750" cy="35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upholding</a:t>
            </a:r>
          </a:p>
        </p:txBody>
      </p:sp>
      <p:sp>
        <p:nvSpPr>
          <p:cNvPr id="21" name="Rectangle 20">
            <a:extLst>
              <a:ext uri="{FF2B5EF4-FFF2-40B4-BE49-F238E27FC236}">
                <a16:creationId xmlns:a16="http://schemas.microsoft.com/office/drawing/2014/main" id="{AB2AE886-0332-433E-AB88-6FD2EE358CBC}"/>
              </a:ext>
            </a:extLst>
          </p:cNvPr>
          <p:cNvSpPr/>
          <p:nvPr/>
        </p:nvSpPr>
        <p:spPr>
          <a:xfrm>
            <a:off x="6999352" y="2153280"/>
            <a:ext cx="1078047"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only</a:t>
            </a:r>
          </a:p>
        </p:txBody>
      </p:sp>
      <p:sp>
        <p:nvSpPr>
          <p:cNvPr id="22" name="Rectangle 21">
            <a:extLst>
              <a:ext uri="{FF2B5EF4-FFF2-40B4-BE49-F238E27FC236}">
                <a16:creationId xmlns:a16="http://schemas.microsoft.com/office/drawing/2014/main" id="{986605C7-2F3C-4F5A-9D28-D52A33C45CC9}"/>
              </a:ext>
            </a:extLst>
          </p:cNvPr>
          <p:cNvSpPr/>
          <p:nvPr/>
        </p:nvSpPr>
        <p:spPr>
          <a:xfrm>
            <a:off x="11061830" y="2153280"/>
            <a:ext cx="866640"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also</a:t>
            </a:r>
          </a:p>
        </p:txBody>
      </p:sp>
      <p:sp>
        <p:nvSpPr>
          <p:cNvPr id="23" name="Rectangle 22">
            <a:extLst>
              <a:ext uri="{FF2B5EF4-FFF2-40B4-BE49-F238E27FC236}">
                <a16:creationId xmlns:a16="http://schemas.microsoft.com/office/drawing/2014/main" id="{4E2206BF-8892-4F19-886B-F8B7EB3D1A38}"/>
              </a:ext>
            </a:extLst>
          </p:cNvPr>
          <p:cNvSpPr/>
          <p:nvPr/>
        </p:nvSpPr>
        <p:spPr>
          <a:xfrm>
            <a:off x="3544442" y="3207910"/>
            <a:ext cx="1504031" cy="28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observed</a:t>
            </a:r>
          </a:p>
        </p:txBody>
      </p:sp>
      <p:sp>
        <p:nvSpPr>
          <p:cNvPr id="24" name="Rectangle 23">
            <a:extLst>
              <a:ext uri="{FF2B5EF4-FFF2-40B4-BE49-F238E27FC236}">
                <a16:creationId xmlns:a16="http://schemas.microsoft.com/office/drawing/2014/main" id="{A0933EEC-4E5B-4409-A49F-8F986A48C793}"/>
              </a:ext>
            </a:extLst>
          </p:cNvPr>
          <p:cNvSpPr/>
          <p:nvPr/>
        </p:nvSpPr>
        <p:spPr>
          <a:xfrm>
            <a:off x="333794" y="3668359"/>
            <a:ext cx="1322363"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festival</a:t>
            </a:r>
          </a:p>
        </p:txBody>
      </p:sp>
      <p:sp>
        <p:nvSpPr>
          <p:cNvPr id="25" name="Rectangle 24">
            <a:extLst>
              <a:ext uri="{FF2B5EF4-FFF2-40B4-BE49-F238E27FC236}">
                <a16:creationId xmlns:a16="http://schemas.microsoft.com/office/drawing/2014/main" id="{225270DF-BCB6-47A3-BB1F-8A2570BB7C5C}"/>
              </a:ext>
            </a:extLst>
          </p:cNvPr>
          <p:cNvSpPr/>
          <p:nvPr/>
        </p:nvSpPr>
        <p:spPr>
          <a:xfrm>
            <a:off x="10094113" y="3718188"/>
            <a:ext cx="650088"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in</a:t>
            </a:r>
          </a:p>
        </p:txBody>
      </p:sp>
      <p:sp>
        <p:nvSpPr>
          <p:cNvPr id="26" name="Rectangle 25">
            <a:extLst>
              <a:ext uri="{FF2B5EF4-FFF2-40B4-BE49-F238E27FC236}">
                <a16:creationId xmlns:a16="http://schemas.microsoft.com/office/drawing/2014/main" id="{5870F094-4B24-47BB-8A0A-34E473DCB496}"/>
              </a:ext>
            </a:extLst>
          </p:cNvPr>
          <p:cNvSpPr/>
          <p:nvPr/>
        </p:nvSpPr>
        <p:spPr>
          <a:xfrm>
            <a:off x="2116125" y="4639589"/>
            <a:ext cx="1836750" cy="387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procession</a:t>
            </a:r>
          </a:p>
        </p:txBody>
      </p:sp>
      <p:sp>
        <p:nvSpPr>
          <p:cNvPr id="27" name="Rectangle 26">
            <a:extLst>
              <a:ext uri="{FF2B5EF4-FFF2-40B4-BE49-F238E27FC236}">
                <a16:creationId xmlns:a16="http://schemas.microsoft.com/office/drawing/2014/main" id="{54A42436-35EA-445F-80EB-0F6CC52DF9A6}"/>
              </a:ext>
            </a:extLst>
          </p:cNvPr>
          <p:cNvSpPr/>
          <p:nvPr/>
        </p:nvSpPr>
        <p:spPr>
          <a:xfrm>
            <a:off x="7318516" y="4236561"/>
            <a:ext cx="966971"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also</a:t>
            </a:r>
          </a:p>
        </p:txBody>
      </p:sp>
    </p:spTree>
    <p:extLst>
      <p:ext uri="{BB962C8B-B14F-4D97-AF65-F5344CB8AC3E}">
        <p14:creationId xmlns:p14="http://schemas.microsoft.com/office/powerpoint/2010/main" val="283372495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ppt_x"/>
                                          </p:val>
                                        </p:tav>
                                        <p:tav tm="100000">
                                          <p:val>
                                            <p:strVal val="#ppt_x"/>
                                          </p:val>
                                        </p:tav>
                                      </p:tavLst>
                                    </p:anim>
                                    <p:anim calcmode="lin" valueType="num">
                                      <p:cBhvr additive="base">
                                        <p:cTn id="14"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decel="1000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decel="10000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ppt_x"/>
                                          </p:val>
                                        </p:tav>
                                        <p:tav tm="100000">
                                          <p:val>
                                            <p:strVal val="#ppt_x"/>
                                          </p:val>
                                        </p:tav>
                                      </p:tavLst>
                                    </p:anim>
                                    <p:anim calcmode="lin" valueType="num">
                                      <p:cBhvr additive="base">
                                        <p:cTn id="26"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decel="10000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000" fill="hold"/>
                                        <p:tgtEl>
                                          <p:spTgt spid="23"/>
                                        </p:tgtEl>
                                        <p:attrNameLst>
                                          <p:attrName>ppt_x</p:attrName>
                                        </p:attrNameLst>
                                      </p:cBhvr>
                                      <p:tavLst>
                                        <p:tav tm="0">
                                          <p:val>
                                            <p:strVal val="#ppt_x"/>
                                          </p:val>
                                        </p:tav>
                                        <p:tav tm="100000">
                                          <p:val>
                                            <p:strVal val="#ppt_x"/>
                                          </p:val>
                                        </p:tav>
                                      </p:tavLst>
                                    </p:anim>
                                    <p:anim calcmode="lin" valueType="num">
                                      <p:cBhvr additive="base">
                                        <p:cTn id="32"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decel="10000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ppt_x"/>
                                          </p:val>
                                        </p:tav>
                                        <p:tav tm="100000">
                                          <p:val>
                                            <p:strVal val="#ppt_x"/>
                                          </p:val>
                                        </p:tav>
                                      </p:tavLst>
                                    </p:anim>
                                    <p:anim calcmode="lin" valueType="num">
                                      <p:cBhvr additive="base">
                                        <p:cTn id="38"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decel="10000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1000" fill="hold"/>
                                        <p:tgtEl>
                                          <p:spTgt spid="25"/>
                                        </p:tgtEl>
                                        <p:attrNameLst>
                                          <p:attrName>ppt_x</p:attrName>
                                        </p:attrNameLst>
                                      </p:cBhvr>
                                      <p:tavLst>
                                        <p:tav tm="0">
                                          <p:val>
                                            <p:strVal val="#ppt_x"/>
                                          </p:val>
                                        </p:tav>
                                        <p:tav tm="100000">
                                          <p:val>
                                            <p:strVal val="#ppt_x"/>
                                          </p:val>
                                        </p:tav>
                                      </p:tavLst>
                                    </p:anim>
                                    <p:anim calcmode="lin" valueType="num">
                                      <p:cBhvr additive="base">
                                        <p:cTn id="44" dur="10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decel="10000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decel="10000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1000" fill="hold"/>
                                        <p:tgtEl>
                                          <p:spTgt spid="26"/>
                                        </p:tgtEl>
                                        <p:attrNameLst>
                                          <p:attrName>ppt_x</p:attrName>
                                        </p:attrNameLst>
                                      </p:cBhvr>
                                      <p:tavLst>
                                        <p:tav tm="0">
                                          <p:val>
                                            <p:strVal val="#ppt_x"/>
                                          </p:val>
                                        </p:tav>
                                        <p:tav tm="100000">
                                          <p:val>
                                            <p:strVal val="#ppt_x"/>
                                          </p:val>
                                        </p:tav>
                                      </p:tavLst>
                                    </p:anim>
                                    <p:anim calcmode="lin" valueType="num">
                                      <p:cBhvr additive="base">
                                        <p:cTn id="56"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decel="10000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1000" fill="hold"/>
                                        <p:tgtEl>
                                          <p:spTgt spid="19"/>
                                        </p:tgtEl>
                                        <p:attrNameLst>
                                          <p:attrName>ppt_x</p:attrName>
                                        </p:attrNameLst>
                                      </p:cBhvr>
                                      <p:tavLst>
                                        <p:tav tm="0">
                                          <p:val>
                                            <p:strVal val="#ppt_x"/>
                                          </p:val>
                                        </p:tav>
                                        <p:tav tm="100000">
                                          <p:val>
                                            <p:strVal val="#ppt_x"/>
                                          </p:val>
                                        </p:tav>
                                      </p:tavLst>
                                    </p:anim>
                                    <p:anim calcmode="lin" valueType="num">
                                      <p:cBhvr additive="base">
                                        <p:cTn id="62"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decel="10000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1000" fill="hold"/>
                                        <p:tgtEl>
                                          <p:spTgt spid="20"/>
                                        </p:tgtEl>
                                        <p:attrNameLst>
                                          <p:attrName>ppt_x</p:attrName>
                                        </p:attrNameLst>
                                      </p:cBhvr>
                                      <p:tavLst>
                                        <p:tav tm="0">
                                          <p:val>
                                            <p:strVal val="#ppt_x"/>
                                          </p:val>
                                        </p:tav>
                                        <p:tav tm="100000">
                                          <p:val>
                                            <p:strVal val="#ppt_x"/>
                                          </p:val>
                                        </p:tav>
                                      </p:tavLst>
                                    </p:anim>
                                    <p:anim calcmode="lin" valueType="num">
                                      <p:cBhvr additive="base">
                                        <p:cTn id="68"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p:bldP spid="19" grpId="0"/>
      <p:bldP spid="20" grpId="0"/>
      <p:bldP spid="21" grpId="0"/>
      <p:bldP spid="22" grpId="0"/>
      <p:bldP spid="23" grpId="0"/>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D9580-858E-4CE8-8B0E-6F508131605D}"/>
              </a:ext>
            </a:extLst>
          </p:cNvPr>
          <p:cNvSpPr txBox="1"/>
          <p:nvPr/>
        </p:nvSpPr>
        <p:spPr>
          <a:xfrm>
            <a:off x="4037714" y="183383"/>
            <a:ext cx="4116572" cy="923330"/>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Evaluation</a:t>
            </a:r>
          </a:p>
        </p:txBody>
      </p:sp>
      <p:sp>
        <p:nvSpPr>
          <p:cNvPr id="3" name="TextBox 2">
            <a:extLst>
              <a:ext uri="{FF2B5EF4-FFF2-40B4-BE49-F238E27FC236}">
                <a16:creationId xmlns:a16="http://schemas.microsoft.com/office/drawing/2014/main" id="{8E055FA1-D443-4D46-ADDC-B33A592CDCD6}"/>
              </a:ext>
            </a:extLst>
          </p:cNvPr>
          <p:cNvSpPr txBox="1"/>
          <p:nvPr/>
        </p:nvSpPr>
        <p:spPr>
          <a:xfrm>
            <a:off x="701749" y="1743739"/>
            <a:ext cx="11291777" cy="4247317"/>
          </a:xfrm>
          <a:prstGeom prst="rect">
            <a:avLst/>
          </a:prstGeom>
          <a:noFill/>
        </p:spPr>
        <p:txBody>
          <a:bodyPr wrap="square" rtlCol="0">
            <a:spAutoFit/>
          </a:bodyPr>
          <a:lstStyle/>
          <a:p>
            <a:pPr marL="342900" indent="-342900">
              <a:buAutoNum type="arabicPeriod"/>
            </a:pP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 people do in the morning?</a:t>
            </a:r>
          </a:p>
          <a:p>
            <a:pPr marL="342900" indent="-342900">
              <a:buAutoNum type="arabicPeriod"/>
            </a:pPr>
            <a:endPar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buAutoNum type="arabicPeriod"/>
            </a:pP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 people love to eat in the morning of </a:t>
            </a:r>
            <a:r>
              <a:rPr lang="en-US"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Pahela</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Boishakh</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indent="-342900">
              <a:buAutoNum type="arabicPeriod"/>
            </a:pPr>
            <a:endPar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buAutoNum type="arabicPeriod"/>
            </a:pP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 the masks and wreaths symbolise?</a:t>
            </a:r>
          </a:p>
          <a:p>
            <a:pPr marL="342900" indent="-342900">
              <a:buAutoNum type="arabicPeriod"/>
            </a:pPr>
            <a:endPar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buAutoNum type="arabicPeriod"/>
            </a:pP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a:t>
            </a:r>
            <a:r>
              <a:rPr lang="en-US"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Pahela</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Boishakh</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what do the radio and television do?</a:t>
            </a:r>
          </a:p>
          <a:p>
            <a:pPr marL="342900" indent="-342900">
              <a:buAutoNum type="arabicPeriod"/>
            </a:pPr>
            <a:endPar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buAutoNum type="arabicPeriod"/>
            </a:pP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is the most colourful event of </a:t>
            </a:r>
            <a:r>
              <a:rPr lang="en-US"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Pahela</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Boishakh</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held?</a:t>
            </a:r>
          </a:p>
        </p:txBody>
      </p:sp>
    </p:spTree>
    <p:extLst>
      <p:ext uri="{BB962C8B-B14F-4D97-AF65-F5344CB8AC3E}">
        <p14:creationId xmlns:p14="http://schemas.microsoft.com/office/powerpoint/2010/main" val="3208519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1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2" dur="1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D9580-858E-4CE8-8B0E-6F508131605D}"/>
              </a:ext>
            </a:extLst>
          </p:cNvPr>
          <p:cNvSpPr txBox="1"/>
          <p:nvPr/>
        </p:nvSpPr>
        <p:spPr>
          <a:xfrm>
            <a:off x="4000499" y="293429"/>
            <a:ext cx="4191000" cy="1015663"/>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 work</a:t>
            </a:r>
          </a:p>
        </p:txBody>
      </p:sp>
      <p:sp>
        <p:nvSpPr>
          <p:cNvPr id="3" name="TextBox 2">
            <a:extLst>
              <a:ext uri="{FF2B5EF4-FFF2-40B4-BE49-F238E27FC236}">
                <a16:creationId xmlns:a16="http://schemas.microsoft.com/office/drawing/2014/main" id="{24794A42-AA5C-4731-8714-59ECBDC7410B}"/>
              </a:ext>
            </a:extLst>
          </p:cNvPr>
          <p:cNvSpPr txBox="1"/>
          <p:nvPr/>
        </p:nvSpPr>
        <p:spPr>
          <a:xfrm>
            <a:off x="207371" y="2024316"/>
            <a:ext cx="11777257" cy="1569660"/>
          </a:xfrm>
          <a:prstGeom prst="rect">
            <a:avLst/>
          </a:prstGeom>
          <a:noFill/>
          <a:ln>
            <a:noFill/>
          </a:ln>
        </p:spPr>
        <p:txBody>
          <a:bodyPr wrap="square" rtlCol="0">
            <a:spAutoFit/>
          </a:bodyPr>
          <a:lstStyle/>
          <a:p>
            <a:r>
              <a:rPr lang="en-US" sz="3200" b="1" dirty="0">
                <a:effectLst>
                  <a:outerShdw blurRad="38100" dist="38100" dir="2700000" algn="tl">
                    <a:srgbClr val="000000">
                      <a:alpha val="43137"/>
                    </a:srgbClr>
                  </a:outerShdw>
                </a:effectLst>
                <a:latin typeface="Times New Roman" pitchFamily="18" charset="0"/>
                <a:cs typeface="Times New Roman" pitchFamily="18" charset="0"/>
              </a:rPr>
              <a:t>Describe your own cultural or religious festival that you celebrate. You can use the following words. You can also use other words relevant to the festival.</a:t>
            </a:r>
          </a:p>
        </p:txBody>
      </p:sp>
      <p:sp>
        <p:nvSpPr>
          <p:cNvPr id="4" name="TextBox 3">
            <a:extLst>
              <a:ext uri="{FF2B5EF4-FFF2-40B4-BE49-F238E27FC236}">
                <a16:creationId xmlns:a16="http://schemas.microsoft.com/office/drawing/2014/main" id="{0601473E-2D2C-436C-A960-A967B5F0C230}"/>
              </a:ext>
            </a:extLst>
          </p:cNvPr>
          <p:cNvSpPr txBox="1"/>
          <p:nvPr/>
        </p:nvSpPr>
        <p:spPr>
          <a:xfrm>
            <a:off x="207371" y="3908732"/>
            <a:ext cx="11777257" cy="1077218"/>
          </a:xfrm>
          <a:prstGeom prst="rect">
            <a:avLst/>
          </a:prstGeom>
          <a:noFill/>
          <a:ln w="19050">
            <a:solidFill>
              <a:srgbClr val="002060"/>
            </a:solidFill>
          </a:ln>
        </p:spPr>
        <p:txBody>
          <a:bodyPr wrap="square" rtlCol="0">
            <a:spAutoFit/>
          </a:bodyPr>
          <a:lstStyle/>
          <a:p>
            <a:pPr algn="just"/>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colourful 		special 	traditional 	religious 		dance </a:t>
            </a:r>
          </a:p>
          <a:p>
            <a:pPr algn="just"/>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flowers 		food 		songs 		festive 		cultural </a:t>
            </a:r>
            <a:endParaRPr lang="en-US"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134442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AA95D1-766D-43EE-B63C-32A00E1CF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103427" y="1"/>
            <a:ext cx="6162415" cy="6391656"/>
          </a:xfrm>
          <a:prstGeom prst="rect">
            <a:avLst/>
          </a:prstGeom>
        </p:spPr>
      </p:pic>
      <p:pic>
        <p:nvPicPr>
          <p:cNvPr id="11" name="Picture 10">
            <a:extLst>
              <a:ext uri="{FF2B5EF4-FFF2-40B4-BE49-F238E27FC236}">
                <a16:creationId xmlns:a16="http://schemas.microsoft.com/office/drawing/2014/main" id="{CDEBE511-C3D5-48E3-8A82-D38215DB5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21" y="-16041"/>
            <a:ext cx="6381832" cy="6391656"/>
          </a:xfrm>
          <a:prstGeom prst="rect">
            <a:avLst/>
          </a:prstGeom>
        </p:spPr>
      </p:pic>
      <p:sp>
        <p:nvSpPr>
          <p:cNvPr id="6" name="TextBox 5">
            <a:extLst>
              <a:ext uri="{FF2B5EF4-FFF2-40B4-BE49-F238E27FC236}">
                <a16:creationId xmlns:a16="http://schemas.microsoft.com/office/drawing/2014/main" id="{52E7C35A-0387-437F-8C52-C9CC65338D84}"/>
              </a:ext>
            </a:extLst>
          </p:cNvPr>
          <p:cNvSpPr txBox="1"/>
          <p:nvPr/>
        </p:nvSpPr>
        <p:spPr>
          <a:xfrm>
            <a:off x="317204" y="1727259"/>
            <a:ext cx="11557591" cy="2939266"/>
          </a:xfrm>
          <a:prstGeom prst="rect">
            <a:avLst/>
          </a:prstGeom>
          <a:noFill/>
        </p:spPr>
        <p:txBody>
          <a:bodyPr wrap="square" rtlCol="0">
            <a:spAutoFit/>
          </a:bodyPr>
          <a:lstStyle/>
          <a:p>
            <a:pPr algn="ctr"/>
            <a:r>
              <a:rPr lang="en-US" sz="185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29355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par>
                                <p:cTn id="11" presetID="42" presetClass="path" presetSubtype="0" accel="50000" decel="50000" fill="hold" nodeType="withEffect">
                                  <p:stCondLst>
                                    <p:cond delay="0"/>
                                  </p:stCondLst>
                                  <p:childTnLst>
                                    <p:animMotion origin="layout" path="M 2.29167E-6 2.59259E-6 L 0.49752 0.00208 " pathEditMode="relative" rAng="0" ptsTypes="AA">
                                      <p:cBhvr>
                                        <p:cTn id="12" dur="5000" fill="hold"/>
                                        <p:tgtEl>
                                          <p:spTgt spid="11"/>
                                        </p:tgtEl>
                                        <p:attrNameLst>
                                          <p:attrName>ppt_x</p:attrName>
                                          <p:attrName>ppt_y</p:attrName>
                                        </p:attrNameLst>
                                      </p:cBhvr>
                                      <p:rCtr x="24883" y="93"/>
                                    </p:animMotion>
                                  </p:childTnLst>
                                </p:cTn>
                              </p:par>
                              <p:par>
                                <p:cTn id="13" presetID="42" presetClass="path" presetSubtype="0" accel="50000" decel="50000" fill="hold" nodeType="withEffect">
                                  <p:stCondLst>
                                    <p:cond delay="0"/>
                                  </p:stCondLst>
                                  <p:childTnLst>
                                    <p:animMotion origin="layout" path="M -2.70833E-6 -2.22222E-6 L -0.48554 0.00023 " pathEditMode="relative" rAng="0" ptsTypes="AA">
                                      <p:cBhvr>
                                        <p:cTn id="14" dur="5000" fill="hold"/>
                                        <p:tgtEl>
                                          <p:spTgt spid="14"/>
                                        </p:tgtEl>
                                        <p:attrNameLst>
                                          <p:attrName>ppt_x</p:attrName>
                                          <p:attrName>ppt_y</p:attrName>
                                        </p:attrNameLst>
                                      </p:cBhvr>
                                      <p:rCtr x="-242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D9580-858E-4CE8-8B0E-6F508131605D}"/>
              </a:ext>
            </a:extLst>
          </p:cNvPr>
          <p:cNvSpPr txBox="1"/>
          <p:nvPr/>
        </p:nvSpPr>
        <p:spPr>
          <a:xfrm>
            <a:off x="571500" y="1576388"/>
            <a:ext cx="11096625" cy="3154710"/>
          </a:xfrm>
          <a:prstGeom prst="rect">
            <a:avLst/>
          </a:prstGeom>
          <a:noFill/>
        </p:spPr>
        <p:txBody>
          <a:bodyPr wrap="square" rtlCol="0">
            <a:spAutoFit/>
          </a:bodyPr>
          <a:lstStyle/>
          <a:p>
            <a:pPr algn="ctr"/>
            <a:r>
              <a:rPr lang="en-US" sz="199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Welcome</a:t>
            </a:r>
          </a:p>
        </p:txBody>
      </p:sp>
      <p:pic>
        <p:nvPicPr>
          <p:cNvPr id="8" name="Picture 7">
            <a:extLst>
              <a:ext uri="{FF2B5EF4-FFF2-40B4-BE49-F238E27FC236}">
                <a16:creationId xmlns:a16="http://schemas.microsoft.com/office/drawing/2014/main" id="{1C03EB9D-584C-401C-A163-E46251F37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4" y="3819525"/>
            <a:ext cx="2143125" cy="2565918"/>
          </a:xfrm>
          <a:prstGeom prst="rect">
            <a:avLst/>
          </a:prstGeom>
        </p:spPr>
      </p:pic>
      <p:pic>
        <p:nvPicPr>
          <p:cNvPr id="9" name="Picture 8">
            <a:extLst>
              <a:ext uri="{FF2B5EF4-FFF2-40B4-BE49-F238E27FC236}">
                <a16:creationId xmlns:a16="http://schemas.microsoft.com/office/drawing/2014/main" id="{E0EC1680-22E1-4AC5-900D-B5F5579CA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863137" y="177282"/>
            <a:ext cx="2143125" cy="2565918"/>
          </a:xfrm>
          <a:prstGeom prst="rect">
            <a:avLst/>
          </a:prstGeom>
        </p:spPr>
      </p:pic>
      <p:pic>
        <p:nvPicPr>
          <p:cNvPr id="10" name="Picture 9">
            <a:extLst>
              <a:ext uri="{FF2B5EF4-FFF2-40B4-BE49-F238E27FC236}">
                <a16:creationId xmlns:a16="http://schemas.microsoft.com/office/drawing/2014/main" id="{D1405A45-7D46-4B1A-A9F7-019C9C155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97134" y="-7920"/>
            <a:ext cx="2143125" cy="2565918"/>
          </a:xfrm>
          <a:prstGeom prst="rect">
            <a:avLst/>
          </a:prstGeom>
        </p:spPr>
      </p:pic>
      <p:pic>
        <p:nvPicPr>
          <p:cNvPr id="12" name="Picture 11">
            <a:extLst>
              <a:ext uri="{FF2B5EF4-FFF2-40B4-BE49-F238E27FC236}">
                <a16:creationId xmlns:a16="http://schemas.microsoft.com/office/drawing/2014/main" id="{CCE25C09-B357-408C-8DEC-2FB048127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625012" y="4011870"/>
            <a:ext cx="2143125" cy="2565918"/>
          </a:xfrm>
          <a:prstGeom prst="rect">
            <a:avLst/>
          </a:prstGeom>
        </p:spPr>
      </p:pic>
      <p:pic>
        <p:nvPicPr>
          <p:cNvPr id="7" name="Picture 6" descr="animated gif flowers images glitter 59.gif">
            <a:extLst>
              <a:ext uri="{FF2B5EF4-FFF2-40B4-BE49-F238E27FC236}">
                <a16:creationId xmlns:a16="http://schemas.microsoft.com/office/drawing/2014/main" id="{0FD1936D-BB02-4B1F-860D-55FCB910F79B}"/>
              </a:ext>
            </a:extLst>
          </p:cNvPr>
          <p:cNvPicPr>
            <a:picLocks noChangeAspect="1"/>
          </p:cNvPicPr>
          <p:nvPr/>
        </p:nvPicPr>
        <p:blipFill>
          <a:blip r:embed="rId4"/>
          <a:stretch>
            <a:fillRect/>
          </a:stretch>
        </p:blipFill>
        <p:spPr>
          <a:xfrm>
            <a:off x="4471720" y="203476"/>
            <a:ext cx="3248558" cy="19378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0" descr="animated gif flowers images glitter 59.gif">
            <a:extLst>
              <a:ext uri="{FF2B5EF4-FFF2-40B4-BE49-F238E27FC236}">
                <a16:creationId xmlns:a16="http://schemas.microsoft.com/office/drawing/2014/main" id="{A0CA6C88-13E3-4E44-AAE6-3B5B2C3555E8}"/>
              </a:ext>
            </a:extLst>
          </p:cNvPr>
          <p:cNvPicPr>
            <a:picLocks noChangeAspect="1"/>
          </p:cNvPicPr>
          <p:nvPr/>
        </p:nvPicPr>
        <p:blipFill>
          <a:blip r:embed="rId4"/>
          <a:stretch>
            <a:fillRect/>
          </a:stretch>
        </p:blipFill>
        <p:spPr>
          <a:xfrm flipH="1">
            <a:off x="4471720" y="4519451"/>
            <a:ext cx="3248559" cy="19378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710485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2" presetClass="entr" presetSubtype="3" decel="10000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500" fill="hold"/>
                                        <p:tgtEl>
                                          <p:spTgt spid="8"/>
                                        </p:tgtEl>
                                        <p:attrNameLst>
                                          <p:attrName>ppt_x</p:attrName>
                                        </p:attrNameLst>
                                      </p:cBhvr>
                                      <p:tavLst>
                                        <p:tav tm="0">
                                          <p:val>
                                            <p:strVal val="1+#ppt_w/2"/>
                                          </p:val>
                                        </p:tav>
                                        <p:tav tm="100000">
                                          <p:val>
                                            <p:strVal val="#ppt_x"/>
                                          </p:val>
                                        </p:tav>
                                      </p:tavLst>
                                    </p:anim>
                                    <p:anim calcmode="lin" valueType="num">
                                      <p:cBhvr additive="base">
                                        <p:cTn id="11" dur="1500" fill="hold"/>
                                        <p:tgtEl>
                                          <p:spTgt spid="8"/>
                                        </p:tgtEl>
                                        <p:attrNameLst>
                                          <p:attrName>ppt_y</p:attrName>
                                        </p:attrNameLst>
                                      </p:cBhvr>
                                      <p:tavLst>
                                        <p:tav tm="0">
                                          <p:val>
                                            <p:strVal val="0-#ppt_h/2"/>
                                          </p:val>
                                        </p:tav>
                                        <p:tav tm="100000">
                                          <p:val>
                                            <p:strVal val="#ppt_y"/>
                                          </p:val>
                                        </p:tav>
                                      </p:tavLst>
                                    </p:anim>
                                  </p:childTnLst>
                                </p:cTn>
                              </p:par>
                              <p:par>
                                <p:cTn id="12" presetID="2" presetClass="entr" presetSubtype="6" decel="10000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500" fill="hold"/>
                                        <p:tgtEl>
                                          <p:spTgt spid="10"/>
                                        </p:tgtEl>
                                        <p:attrNameLst>
                                          <p:attrName>ppt_x</p:attrName>
                                        </p:attrNameLst>
                                      </p:cBhvr>
                                      <p:tavLst>
                                        <p:tav tm="0">
                                          <p:val>
                                            <p:strVal val="1+#ppt_w/2"/>
                                          </p:val>
                                        </p:tav>
                                        <p:tav tm="100000">
                                          <p:val>
                                            <p:strVal val="#ppt_x"/>
                                          </p:val>
                                        </p:tav>
                                      </p:tavLst>
                                    </p:anim>
                                    <p:anim calcmode="lin" valueType="num">
                                      <p:cBhvr additive="base">
                                        <p:cTn id="15" dur="1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12"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500" fill="hold"/>
                                        <p:tgtEl>
                                          <p:spTgt spid="9"/>
                                        </p:tgtEl>
                                        <p:attrNameLst>
                                          <p:attrName>ppt_x</p:attrName>
                                        </p:attrNameLst>
                                      </p:cBhvr>
                                      <p:tavLst>
                                        <p:tav tm="0">
                                          <p:val>
                                            <p:strVal val="0-#ppt_w/2"/>
                                          </p:val>
                                        </p:tav>
                                        <p:tav tm="100000">
                                          <p:val>
                                            <p:strVal val="#ppt_x"/>
                                          </p:val>
                                        </p:tav>
                                      </p:tavLst>
                                    </p:anim>
                                    <p:anim calcmode="lin" valueType="num">
                                      <p:cBhvr additive="base">
                                        <p:cTn id="19" dur="1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9" decel="10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500" fill="hold"/>
                                        <p:tgtEl>
                                          <p:spTgt spid="12"/>
                                        </p:tgtEl>
                                        <p:attrNameLst>
                                          <p:attrName>ppt_x</p:attrName>
                                        </p:attrNameLst>
                                      </p:cBhvr>
                                      <p:tavLst>
                                        <p:tav tm="0">
                                          <p:val>
                                            <p:strVal val="0-#ppt_w/2"/>
                                          </p:val>
                                        </p:tav>
                                        <p:tav tm="100000">
                                          <p:val>
                                            <p:strVal val="#ppt_x"/>
                                          </p:val>
                                        </p:tav>
                                      </p:tavLst>
                                    </p:anim>
                                    <p:anim calcmode="lin" valueType="num">
                                      <p:cBhvr additive="base">
                                        <p:cTn id="23" dur="1500" fill="hold"/>
                                        <p:tgtEl>
                                          <p:spTgt spid="12"/>
                                        </p:tgtEl>
                                        <p:attrNameLst>
                                          <p:attrName>ppt_y</p:attrName>
                                        </p:attrNameLst>
                                      </p:cBhvr>
                                      <p:tavLst>
                                        <p:tav tm="0">
                                          <p:val>
                                            <p:strVal val="0-#ppt_h/2"/>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D9580-858E-4CE8-8B0E-6F508131605D}"/>
              </a:ext>
            </a:extLst>
          </p:cNvPr>
          <p:cNvSpPr txBox="1"/>
          <p:nvPr/>
        </p:nvSpPr>
        <p:spPr>
          <a:xfrm>
            <a:off x="2779306" y="0"/>
            <a:ext cx="6347638" cy="1446550"/>
          </a:xfrm>
          <a:prstGeom prst="rect">
            <a:avLst/>
          </a:prstGeom>
          <a:noFill/>
        </p:spPr>
        <p:txBody>
          <a:bodyPr wrap="square" rtlCol="0">
            <a:spAutoFit/>
          </a:bodyPr>
          <a:lstStyle/>
          <a:p>
            <a:pPr algn="ctr"/>
            <a:r>
              <a:rPr lang="en-US" sz="8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p:txBody>
      </p:sp>
      <p:sp>
        <p:nvSpPr>
          <p:cNvPr id="3" name="TextBox 2">
            <a:extLst>
              <a:ext uri="{FF2B5EF4-FFF2-40B4-BE49-F238E27FC236}">
                <a16:creationId xmlns:a16="http://schemas.microsoft.com/office/drawing/2014/main" id="{7523706C-6A52-4C72-A3C2-BA52D5E611BB}"/>
              </a:ext>
            </a:extLst>
          </p:cNvPr>
          <p:cNvSpPr txBox="1"/>
          <p:nvPr/>
        </p:nvSpPr>
        <p:spPr>
          <a:xfrm>
            <a:off x="207556" y="2131366"/>
            <a:ext cx="5143500" cy="2923877"/>
          </a:xfrm>
          <a:prstGeom prst="rect">
            <a:avLst/>
          </a:prstGeom>
          <a:noFill/>
        </p:spPr>
        <p:txBody>
          <a:bodyPr wrap="square" rtlCol="0">
            <a:spAutoFit/>
          </a:bodyPr>
          <a:lstStyle/>
          <a:p>
            <a:r>
              <a:rPr lang="en-US" sz="4400" b="1" dirty="0">
                <a:solidFill>
                  <a:srgbClr val="002060"/>
                </a:solidFill>
                <a:latin typeface="Times New Roman" panose="02020603050405020304" pitchFamily="18" charset="0"/>
                <a:cs typeface="Times New Roman" panose="02020603050405020304" pitchFamily="18" charset="0"/>
              </a:rPr>
              <a:t>Swandip Banerjee</a:t>
            </a:r>
          </a:p>
          <a:p>
            <a:r>
              <a:rPr lang="en-US" sz="2800" b="1" i="1" dirty="0">
                <a:latin typeface="Times New Roman" panose="02020603050405020304" pitchFamily="18" charset="0"/>
                <a:cs typeface="Times New Roman" panose="02020603050405020304" pitchFamily="18" charset="0"/>
              </a:rPr>
              <a:t>Asst. teacher (English)</a:t>
            </a:r>
          </a:p>
          <a:p>
            <a:r>
              <a:rPr lang="en-US" sz="2800" b="1" i="1" dirty="0">
                <a:latin typeface="Times New Roman" panose="02020603050405020304" pitchFamily="18" charset="0"/>
                <a:cs typeface="Times New Roman" panose="02020603050405020304" pitchFamily="18" charset="0"/>
              </a:rPr>
              <a:t>Pallimangal Secondary School</a:t>
            </a:r>
          </a:p>
          <a:p>
            <a:r>
              <a:rPr lang="en-US" sz="2800" b="1" i="1" dirty="0">
                <a:latin typeface="Times New Roman" panose="02020603050405020304" pitchFamily="18" charset="0"/>
                <a:cs typeface="Times New Roman" panose="02020603050405020304" pitchFamily="18" charset="0"/>
              </a:rPr>
              <a:t>Sonadanga, Khulna,</a:t>
            </a:r>
          </a:p>
          <a:p>
            <a:r>
              <a:rPr lang="en-US" sz="2800" b="1" i="1" dirty="0">
                <a:latin typeface="Times New Roman" panose="02020603050405020304" pitchFamily="18" charset="0"/>
                <a:cs typeface="Times New Roman" panose="02020603050405020304" pitchFamily="18" charset="0"/>
              </a:rPr>
              <a:t>Mobile: 01718503573</a:t>
            </a:r>
          </a:p>
          <a:p>
            <a:r>
              <a:rPr lang="en-US" sz="2800" b="1" i="1" dirty="0">
                <a:latin typeface="Times New Roman" panose="02020603050405020304" pitchFamily="18" charset="0"/>
                <a:cs typeface="Times New Roman" panose="02020603050405020304" pitchFamily="18" charset="0"/>
              </a:rPr>
              <a:t>E-mail: swandipb1@gmail.com</a:t>
            </a:r>
          </a:p>
        </p:txBody>
      </p:sp>
      <p:pic>
        <p:nvPicPr>
          <p:cNvPr id="5" name="Picture 4">
            <a:extLst>
              <a:ext uri="{FF2B5EF4-FFF2-40B4-BE49-F238E27FC236}">
                <a16:creationId xmlns:a16="http://schemas.microsoft.com/office/drawing/2014/main" id="{90AC2E2F-82EB-4F70-A240-DB64DF751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651" y="1610440"/>
            <a:ext cx="3379924" cy="4295775"/>
          </a:xfrm>
          <a:prstGeom prst="round2DiagRect">
            <a:avLst>
              <a:gd name="adj1" fmla="val 8213"/>
              <a:gd name="adj2" fmla="val 7891"/>
            </a:avLst>
          </a:prstGeom>
          <a:ln w="88900" cap="sq">
            <a:solidFill>
              <a:srgbClr val="FDF108"/>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9CF8D188-5577-463D-8597-F50BE5377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280" y="2311392"/>
            <a:ext cx="3220991" cy="2923877"/>
          </a:xfrm>
          <a:prstGeom prst="snip2DiagRect">
            <a:avLst>
              <a:gd name="adj1" fmla="val 23648"/>
              <a:gd name="adj2" fmla="val 22350"/>
            </a:avLst>
          </a:prstGeom>
          <a:solidFill>
            <a:srgbClr val="FFFFFF">
              <a:shade val="85000"/>
            </a:srgbClr>
          </a:solidFill>
          <a:ln w="889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6307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333" y="740934"/>
            <a:ext cx="5680166" cy="2565792"/>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p:blipFill>
        <p:spPr>
          <a:xfrm>
            <a:off x="6294671" y="740934"/>
            <a:ext cx="5601996" cy="256579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333" y="3655296"/>
            <a:ext cx="5680166" cy="2564752"/>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rcRect/>
          <a:stretch/>
        </p:blipFill>
        <p:spPr>
          <a:xfrm>
            <a:off x="6294672" y="3655296"/>
            <a:ext cx="5601996" cy="2564752"/>
          </a:xfrm>
          <a:prstGeom prst="rect">
            <a:avLst/>
          </a:prstGeom>
          <a:solidFill>
            <a:srgbClr val="92D050"/>
          </a:solidFill>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1306032" y="99976"/>
            <a:ext cx="9579935"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 you see in each picture and listen to?</a:t>
            </a:r>
          </a:p>
        </p:txBody>
      </p:sp>
      <p:pic>
        <p:nvPicPr>
          <p:cNvPr id="7" name="Eso hey_lil">
            <a:hlinkClick r:id="" action="ppaction://media"/>
            <a:extLst>
              <a:ext uri="{FF2B5EF4-FFF2-40B4-BE49-F238E27FC236}">
                <a16:creationId xmlns:a16="http://schemas.microsoft.com/office/drawing/2014/main" id="{E6BABD02-F820-45F6-93DD-106C75804EB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658848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506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6" decel="10000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2"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3" decel="10000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1+#ppt_w/2"/>
                                          </p:val>
                                        </p:tav>
                                        <p:tav tm="100000">
                                          <p:val>
                                            <p:strVal val="#ppt_x"/>
                                          </p:val>
                                        </p:tav>
                                      </p:tavLst>
                                    </p:anim>
                                    <p:anim calcmode="lin" valueType="num">
                                      <p:cBhvr additive="base">
                                        <p:cTn id="22" dur="10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2" presetClass="entr" presetSubtype="9" decel="10000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fill="hold"/>
                                        <p:tgtEl>
                                          <p:spTgt spid="6"/>
                                        </p:tgtEl>
                                        <p:attrNameLst>
                                          <p:attrName>ppt_x</p:attrName>
                                        </p:attrNameLst>
                                      </p:cBhvr>
                                      <p:tavLst>
                                        <p:tav tm="0">
                                          <p:val>
                                            <p:strVal val="0-#ppt_w/2"/>
                                          </p:val>
                                        </p:tav>
                                        <p:tav tm="100000">
                                          <p:val>
                                            <p:strVal val="#ppt_x"/>
                                          </p:val>
                                        </p:tav>
                                      </p:tavLst>
                                    </p:anim>
                                    <p:anim calcmode="lin" valueType="num">
                                      <p:cBhvr additive="base">
                                        <p:cTn id="27" dur="1000" fill="hold"/>
                                        <p:tgtEl>
                                          <p:spTgt spid="6"/>
                                        </p:tgtEl>
                                        <p:attrNameLst>
                                          <p:attrName>ppt_y</p:attrName>
                                        </p:attrNameLst>
                                      </p:cBhvr>
                                      <p:tavLst>
                                        <p:tav tm="0">
                                          <p:val>
                                            <p:strVal val="0-#ppt_h/2"/>
                                          </p:val>
                                        </p:tav>
                                        <p:tav tm="100000">
                                          <p:val>
                                            <p:strVal val="#ppt_y"/>
                                          </p:val>
                                        </p:tav>
                                      </p:tavLst>
                                    </p:anim>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repeatCount="indefinite" fill="hold" display="0">
                  <p:stCondLst>
                    <p:cond delay="indefinite"/>
                  </p:stCondLst>
                  <p:endCondLst>
                    <p:cond evt="onStopAudio" delay="0">
                      <p:tgtEl>
                        <p:sldTgt/>
                      </p:tgtEl>
                    </p:cond>
                  </p:endCondLst>
                </p:cTn>
                <p:tgtEl>
                  <p:spTgt spid="7"/>
                </p:tgtEl>
              </p:cMediaNode>
            </p:audio>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D9580-858E-4CE8-8B0E-6F508131605D}"/>
              </a:ext>
            </a:extLst>
          </p:cNvPr>
          <p:cNvSpPr txBox="1"/>
          <p:nvPr/>
        </p:nvSpPr>
        <p:spPr>
          <a:xfrm>
            <a:off x="987056" y="264305"/>
            <a:ext cx="10217888" cy="1200329"/>
          </a:xfrm>
          <a:prstGeom prst="rect">
            <a:avLst/>
          </a:prstGeom>
          <a:noFill/>
        </p:spPr>
        <p:txBody>
          <a:bodyPr wrap="square" rtlCol="0">
            <a:spAutoFit/>
          </a:bodyPr>
          <a:lstStyle/>
          <a:p>
            <a:pPr algn="ctr"/>
            <a:r>
              <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today’s lesson is…..</a:t>
            </a:r>
          </a:p>
        </p:txBody>
      </p:sp>
      <p:sp>
        <p:nvSpPr>
          <p:cNvPr id="3" name="TextBox 2">
            <a:extLst>
              <a:ext uri="{FF2B5EF4-FFF2-40B4-BE49-F238E27FC236}">
                <a16:creationId xmlns:a16="http://schemas.microsoft.com/office/drawing/2014/main" id="{74543C01-468E-4EA4-8A24-EE6BCDF810C1}"/>
              </a:ext>
            </a:extLst>
          </p:cNvPr>
          <p:cNvSpPr txBox="1"/>
          <p:nvPr/>
        </p:nvSpPr>
        <p:spPr>
          <a:xfrm>
            <a:off x="253410" y="2119423"/>
            <a:ext cx="11685180" cy="2062103"/>
          </a:xfrm>
          <a:prstGeom prst="rect">
            <a:avLst/>
          </a:prstGeom>
          <a:noFill/>
        </p:spPr>
        <p:txBody>
          <a:bodyPr wrap="square" rtlCol="0">
            <a:spAutoFit/>
          </a:bodyPr>
          <a:lstStyle/>
          <a:p>
            <a:pPr algn="ctr"/>
            <a:r>
              <a:rPr lang="en-US" sz="88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Pahela</a:t>
            </a:r>
            <a:r>
              <a:rPr lang="en-US" sz="8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8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Boishakh</a:t>
            </a:r>
            <a:endParaRPr lang="en-US" sz="8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 3                                                    Lesson: 6</a:t>
            </a:r>
          </a:p>
        </p:txBody>
      </p:sp>
      <p:pic>
        <p:nvPicPr>
          <p:cNvPr id="9" name="Picture 8">
            <a:extLst>
              <a:ext uri="{FF2B5EF4-FFF2-40B4-BE49-F238E27FC236}">
                <a16:creationId xmlns:a16="http://schemas.microsoft.com/office/drawing/2014/main" id="{52C5B1AA-32A8-4184-AAC9-F0B973D869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5210" y="3429000"/>
            <a:ext cx="5741580" cy="2834813"/>
          </a:xfrm>
          <a:prstGeom prst="rect">
            <a:avLst/>
          </a:prstGeom>
          <a:ln>
            <a:noFill/>
          </a:ln>
          <a:effectLst>
            <a:outerShdw blurRad="292100" dist="139700" dir="2700000" algn="tl" rotWithShape="0">
              <a:srgbClr val="333333">
                <a:alpha val="65000"/>
              </a:srgbClr>
            </a:outerShdw>
          </a:effectLst>
        </p:spPr>
      </p:pic>
      <p:pic>
        <p:nvPicPr>
          <p:cNvPr id="5" name="EHB">
            <a:hlinkClick r:id="" action="ppaction://media"/>
            <a:extLst>
              <a:ext uri="{FF2B5EF4-FFF2-40B4-BE49-F238E27FC236}">
                <a16:creationId xmlns:a16="http://schemas.microsoft.com/office/drawing/2014/main" id="{86A987DE-B2C7-46F4-9D47-C7C58900083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85988" y="4531515"/>
            <a:ext cx="609600" cy="609600"/>
          </a:xfrm>
          <a:prstGeom prst="rect">
            <a:avLst/>
          </a:prstGeom>
        </p:spPr>
      </p:pic>
    </p:spTree>
    <p:extLst>
      <p:ext uri="{BB962C8B-B14F-4D97-AF65-F5344CB8AC3E}">
        <p14:creationId xmlns:p14="http://schemas.microsoft.com/office/powerpoint/2010/main" val="40312705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 calcmode="lin" valueType="num">
                                      <p:cBhvr>
                                        <p:cTn id="15" dur="2000" fill="hold"/>
                                        <p:tgtEl>
                                          <p:spTgt spid="9"/>
                                        </p:tgtEl>
                                        <p:attrNameLst>
                                          <p:attrName>style.rotation</p:attrName>
                                        </p:attrNameLst>
                                      </p:cBhvr>
                                      <p:tavLst>
                                        <p:tav tm="0">
                                          <p:val>
                                            <p:fltVal val="90"/>
                                          </p:val>
                                        </p:tav>
                                        <p:tav tm="100000">
                                          <p:val>
                                            <p:fltVal val="0"/>
                                          </p:val>
                                        </p:tav>
                                      </p:tavLst>
                                    </p:anim>
                                    <p:animEffect transition="in" filter="fade">
                                      <p:cBhvr>
                                        <p:cTn id="16" dur="2000"/>
                                        <p:tgtEl>
                                          <p:spTgt spid="9"/>
                                        </p:tgtEl>
                                      </p:cBhvr>
                                    </p:animEffect>
                                  </p:childTnLst>
                                </p:cTn>
                              </p:par>
                              <p:par>
                                <p:cTn id="17" presetID="1" presetClass="mediacall" presetSubtype="0" fill="hold" nodeType="withEffect">
                                  <p:stCondLst>
                                    <p:cond delay="0"/>
                                  </p:stCondLst>
                                  <p:childTnLst>
                                    <p:cmd type="call" cmd="playFrom(0.0)">
                                      <p:cBhvr>
                                        <p:cTn id="18" dur="46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D9580-858E-4CE8-8B0E-6F508131605D}"/>
              </a:ext>
            </a:extLst>
          </p:cNvPr>
          <p:cNvSpPr txBox="1"/>
          <p:nvPr/>
        </p:nvSpPr>
        <p:spPr>
          <a:xfrm>
            <a:off x="1300716" y="211194"/>
            <a:ext cx="9590568" cy="1323439"/>
          </a:xfrm>
          <a:prstGeom prst="rect">
            <a:avLst/>
          </a:prstGeom>
          <a:noFill/>
        </p:spPr>
        <p:txBody>
          <a:bodyPr wrap="square" rtlCol="0">
            <a:spAutoFit/>
          </a:bodyPr>
          <a:lstStyle/>
          <a:p>
            <a:pPr algn="ctr"/>
            <a:r>
              <a:rPr lang="en-US" sz="8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p>
        </p:txBody>
      </p:sp>
      <p:sp>
        <p:nvSpPr>
          <p:cNvPr id="3" name="TextBox 2">
            <a:extLst>
              <a:ext uri="{FF2B5EF4-FFF2-40B4-BE49-F238E27FC236}">
                <a16:creationId xmlns:a16="http://schemas.microsoft.com/office/drawing/2014/main" id="{5CF26894-3FEF-47A2-B071-7D24D501B9FF}"/>
              </a:ext>
            </a:extLst>
          </p:cNvPr>
          <p:cNvSpPr txBox="1"/>
          <p:nvPr/>
        </p:nvSpPr>
        <p:spPr>
          <a:xfrm>
            <a:off x="691117" y="2072819"/>
            <a:ext cx="11153553" cy="3970318"/>
          </a:xfrm>
          <a:prstGeom prst="rect">
            <a:avLst/>
          </a:prstGeom>
          <a:noFill/>
        </p:spPr>
        <p:txBody>
          <a:bodyPr wrap="square" rtlCol="0">
            <a:spAutoFit/>
          </a:bodyPr>
          <a:lstStyle/>
          <a:p>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we have studied this lesson, we will be able to…</a:t>
            </a:r>
          </a:p>
          <a:p>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talk about  events and festivals.</a:t>
            </a:r>
          </a:p>
          <a:p>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ask and answer questions.</a:t>
            </a:r>
          </a:p>
          <a:p>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infer meanings from the context.</a:t>
            </a:r>
          </a:p>
        </p:txBody>
      </p:sp>
    </p:spTree>
    <p:extLst>
      <p:ext uri="{BB962C8B-B14F-4D97-AF65-F5344CB8AC3E}">
        <p14:creationId xmlns:p14="http://schemas.microsoft.com/office/powerpoint/2010/main" val="60703552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iterate type="wd">
                                    <p:tmPct val="10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1600"/>
                            </p:stCondLst>
                            <p:childTnLst>
                              <p:par>
                                <p:cTn id="10" presetID="2" presetClass="entr" presetSubtype="2" decel="100000" fill="hold" nodeType="afterEffect">
                                  <p:stCondLst>
                                    <p:cond delay="0"/>
                                  </p:stCondLst>
                                  <p:iterate type="wd">
                                    <p:tmPct val="10000"/>
                                  </p:iterate>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4" fill="hold">
                            <p:stCondLst>
                              <p:cond delay="3100"/>
                            </p:stCondLst>
                            <p:childTnLst>
                              <p:par>
                                <p:cTn id="15" presetID="2" presetClass="entr" presetSubtype="2" decel="100000" fill="hold" nodeType="afterEffect">
                                  <p:stCondLst>
                                    <p:cond delay="0"/>
                                  </p:stCondLst>
                                  <p:iterate type="wd">
                                    <p:tmPct val="10000"/>
                                  </p:iterate>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D9580-858E-4CE8-8B0E-6F508131605D}"/>
              </a:ext>
            </a:extLst>
          </p:cNvPr>
          <p:cNvSpPr txBox="1"/>
          <p:nvPr/>
        </p:nvSpPr>
        <p:spPr>
          <a:xfrm>
            <a:off x="276225" y="184517"/>
            <a:ext cx="11696035"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Look at the picture. Then ask and answer the questions about it.</a:t>
            </a:r>
          </a:p>
        </p:txBody>
      </p:sp>
      <p:sp>
        <p:nvSpPr>
          <p:cNvPr id="3" name="TextBox 2">
            <a:extLst>
              <a:ext uri="{FF2B5EF4-FFF2-40B4-BE49-F238E27FC236}">
                <a16:creationId xmlns:a16="http://schemas.microsoft.com/office/drawing/2014/main" id="{66C5E82D-466A-4FA0-A0DE-EA552B042A80}"/>
              </a:ext>
            </a:extLst>
          </p:cNvPr>
          <p:cNvSpPr txBox="1"/>
          <p:nvPr/>
        </p:nvSpPr>
        <p:spPr>
          <a:xfrm>
            <a:off x="276225" y="2335397"/>
            <a:ext cx="4954994" cy="3046988"/>
          </a:xfrm>
          <a:prstGeom prst="rect">
            <a:avLst/>
          </a:prstGeom>
          <a:noFill/>
        </p:spPr>
        <p:txBody>
          <a:bodyPr wrap="square" rtlCol="0">
            <a:spAutoFit/>
          </a:bodyPr>
          <a:lstStyle/>
          <a:p>
            <a:pPr marL="342900" indent="-342900">
              <a:buAutoNum type="arabicPeriod"/>
            </a:pPr>
            <a:r>
              <a:rPr lang="en-US" sz="3200" b="1" dirty="0">
                <a:solidFill>
                  <a:srgbClr val="002060"/>
                </a:solidFill>
                <a:latin typeface="Times New Roman" panose="02020603050405020304" pitchFamily="18" charset="0"/>
                <a:cs typeface="Times New Roman" panose="02020603050405020304" pitchFamily="18" charset="0"/>
              </a:rPr>
              <a:t>What’s the picture about?</a:t>
            </a:r>
          </a:p>
          <a:p>
            <a:pPr marL="342900" indent="-342900">
              <a:buAutoNum type="arabicPeriod"/>
            </a:pPr>
            <a:r>
              <a:rPr lang="en-US" sz="3200" b="1" dirty="0">
                <a:solidFill>
                  <a:srgbClr val="002060"/>
                </a:solidFill>
                <a:latin typeface="Times New Roman" panose="02020603050405020304" pitchFamily="18" charset="0"/>
                <a:cs typeface="Times New Roman" panose="02020603050405020304" pitchFamily="18" charset="0"/>
              </a:rPr>
              <a:t>Where do you think it is?</a:t>
            </a:r>
          </a:p>
          <a:p>
            <a:endParaRPr lang="en-US" sz="3200" b="1" dirty="0">
              <a:solidFill>
                <a:srgbClr val="002060"/>
              </a:solidFill>
              <a:latin typeface="Times New Roman" panose="02020603050405020304" pitchFamily="18" charset="0"/>
              <a:cs typeface="Times New Roman" panose="02020603050405020304" pitchFamily="18" charset="0"/>
            </a:endParaRPr>
          </a:p>
          <a:p>
            <a:pPr marL="404813" indent="-404813"/>
            <a:r>
              <a:rPr lang="en-US" sz="3200" b="1" dirty="0">
                <a:solidFill>
                  <a:srgbClr val="002060"/>
                </a:solidFill>
                <a:latin typeface="Times New Roman" panose="02020603050405020304" pitchFamily="18" charset="0"/>
                <a:cs typeface="Times New Roman" panose="02020603050405020304" pitchFamily="18" charset="0"/>
              </a:rPr>
              <a:t>3. What are the people doing?</a:t>
            </a:r>
          </a:p>
        </p:txBody>
      </p:sp>
      <p:pic>
        <p:nvPicPr>
          <p:cNvPr id="5" name="Picture 4">
            <a:extLst>
              <a:ext uri="{FF2B5EF4-FFF2-40B4-BE49-F238E27FC236}">
                <a16:creationId xmlns:a16="http://schemas.microsoft.com/office/drawing/2014/main" id="{594E64F0-C2BB-4E2D-8949-A086F2906C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31219" y="946297"/>
            <a:ext cx="6524735" cy="5209953"/>
          </a:xfrm>
          <a:prstGeom prst="rect">
            <a:avLst/>
          </a:prstGeom>
          <a:ln w="88900" cap="sq" cmpd="thickThin">
            <a:solidFill>
              <a:srgbClr val="C00000"/>
            </a:solidFill>
            <a:prstDash val="solid"/>
            <a:miter lim="800000"/>
          </a:ln>
          <a:effectLst>
            <a:innerShdw blurRad="76200">
              <a:srgbClr val="000000"/>
            </a:innerShdw>
          </a:effectLst>
        </p:spPr>
      </p:pic>
    </p:spTree>
    <p:extLst>
      <p:ext uri="{BB962C8B-B14F-4D97-AF65-F5344CB8AC3E}">
        <p14:creationId xmlns:p14="http://schemas.microsoft.com/office/powerpoint/2010/main" val="14553843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wd">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iterate type="wd">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D9580-858E-4CE8-8B0E-6F508131605D}"/>
              </a:ext>
            </a:extLst>
          </p:cNvPr>
          <p:cNvSpPr txBox="1"/>
          <p:nvPr/>
        </p:nvSpPr>
        <p:spPr>
          <a:xfrm>
            <a:off x="981739" y="63795"/>
            <a:ext cx="10228521" cy="830997"/>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Unknown word and its meaning.</a:t>
            </a:r>
          </a:p>
        </p:txBody>
      </p:sp>
      <p:sp>
        <p:nvSpPr>
          <p:cNvPr id="3" name="TextBox 2">
            <a:extLst>
              <a:ext uri="{FF2B5EF4-FFF2-40B4-BE49-F238E27FC236}">
                <a16:creationId xmlns:a16="http://schemas.microsoft.com/office/drawing/2014/main" id="{8C4A4CF7-1C19-4C0E-AB00-793E1AF761F1}"/>
              </a:ext>
            </a:extLst>
          </p:cNvPr>
          <p:cNvSpPr txBox="1"/>
          <p:nvPr/>
        </p:nvSpPr>
        <p:spPr>
          <a:xfrm>
            <a:off x="510362" y="2767280"/>
            <a:ext cx="4763387" cy="1200329"/>
          </a:xfrm>
          <a:prstGeom prst="rect">
            <a:avLst/>
          </a:prstGeom>
          <a:noFill/>
          <a:ln>
            <a:noFill/>
          </a:ln>
        </p:spPr>
        <p:txBody>
          <a:bodyPr wrap="square" rtlCol="0">
            <a:spAutoFit/>
          </a:bodyPr>
          <a:lstStyle/>
          <a:p>
            <a:pPr algn="just"/>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Typical of a special event or celebration.</a:t>
            </a:r>
          </a:p>
        </p:txBody>
      </p:sp>
      <p:sp>
        <p:nvSpPr>
          <p:cNvPr id="4" name="TextBox 3">
            <a:extLst>
              <a:ext uri="{FF2B5EF4-FFF2-40B4-BE49-F238E27FC236}">
                <a16:creationId xmlns:a16="http://schemas.microsoft.com/office/drawing/2014/main" id="{F7161A75-EA44-49EA-975C-49ADD54F7A1D}"/>
              </a:ext>
            </a:extLst>
          </p:cNvPr>
          <p:cNvSpPr txBox="1"/>
          <p:nvPr/>
        </p:nvSpPr>
        <p:spPr>
          <a:xfrm>
            <a:off x="510362" y="1415537"/>
            <a:ext cx="2668773"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Festive</a:t>
            </a:r>
          </a:p>
        </p:txBody>
      </p:sp>
      <p:sp>
        <p:nvSpPr>
          <p:cNvPr id="5" name="TextBox 4">
            <a:extLst>
              <a:ext uri="{FF2B5EF4-FFF2-40B4-BE49-F238E27FC236}">
                <a16:creationId xmlns:a16="http://schemas.microsoft.com/office/drawing/2014/main" id="{5569E731-F645-4058-B446-82AA0C712BCA}"/>
              </a:ext>
            </a:extLst>
          </p:cNvPr>
          <p:cNvSpPr txBox="1"/>
          <p:nvPr/>
        </p:nvSpPr>
        <p:spPr>
          <a:xfrm>
            <a:off x="510362" y="4752185"/>
            <a:ext cx="5192233" cy="1323439"/>
          </a:xfrm>
          <a:prstGeom prst="rect">
            <a:avLst/>
          </a:prstGeom>
          <a:noFill/>
          <a:ln>
            <a:noFill/>
          </a:ln>
        </p:spPr>
        <p:txBody>
          <a:bodyPr wrap="square" rtlCol="0">
            <a:spAutoFit/>
          </a:bodyPr>
          <a:lstStyle/>
          <a:p>
            <a:pPr marL="2403475" indent="-2403475"/>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a:t>
            </a:r>
            <a:r>
              <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Delighted, Mirthful</a:t>
            </a:r>
          </a:p>
        </p:txBody>
      </p:sp>
      <p:pic>
        <p:nvPicPr>
          <p:cNvPr id="6" name="Picture 5">
            <a:extLst>
              <a:ext uri="{FF2B5EF4-FFF2-40B4-BE49-F238E27FC236}">
                <a16:creationId xmlns:a16="http://schemas.microsoft.com/office/drawing/2014/main" id="{9964949A-9480-4EEF-B37C-3CEED04D7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972" y="1041992"/>
            <a:ext cx="6411433" cy="5033632"/>
          </a:xfrm>
          <a:prstGeom prst="rect">
            <a:avLst/>
          </a:prstGeom>
          <a:ln w="88900" cap="sq" cmpd="thickThin">
            <a:solidFill>
              <a:srgbClr val="C00000"/>
            </a:solidFill>
            <a:prstDash val="solid"/>
            <a:miter lim="800000"/>
          </a:ln>
          <a:effectLst>
            <a:innerShdw blurRad="76200">
              <a:srgbClr val="000000"/>
            </a:innerShdw>
          </a:effectLst>
        </p:spPr>
      </p:pic>
    </p:spTree>
    <p:extLst>
      <p:ext uri="{BB962C8B-B14F-4D97-AF65-F5344CB8AC3E}">
        <p14:creationId xmlns:p14="http://schemas.microsoft.com/office/powerpoint/2010/main" val="2077658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decel="100000" fill="hold" grpId="0" nodeType="click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1+#ppt_w/2"/>
                                          </p:val>
                                        </p:tav>
                                        <p:tav tm="100000">
                                          <p:val>
                                            <p:strVal val="#ppt_x"/>
                                          </p:val>
                                        </p:tav>
                                      </p:tavLst>
                                    </p:anim>
                                    <p:anim calcmode="lin" valueType="num">
                                      <p:cBhvr additive="base">
                                        <p:cTn id="15"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D9580-858E-4CE8-8B0E-6F508131605D}"/>
              </a:ext>
            </a:extLst>
          </p:cNvPr>
          <p:cNvSpPr txBox="1"/>
          <p:nvPr/>
        </p:nvSpPr>
        <p:spPr>
          <a:xfrm>
            <a:off x="981739" y="63795"/>
            <a:ext cx="10228521" cy="830997"/>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Unknown word and its meaning.</a:t>
            </a:r>
          </a:p>
        </p:txBody>
      </p:sp>
      <p:sp>
        <p:nvSpPr>
          <p:cNvPr id="3" name="TextBox 2">
            <a:extLst>
              <a:ext uri="{FF2B5EF4-FFF2-40B4-BE49-F238E27FC236}">
                <a16:creationId xmlns:a16="http://schemas.microsoft.com/office/drawing/2014/main" id="{8C4A4CF7-1C19-4C0E-AB00-793E1AF761F1}"/>
              </a:ext>
            </a:extLst>
          </p:cNvPr>
          <p:cNvSpPr txBox="1"/>
          <p:nvPr/>
        </p:nvSpPr>
        <p:spPr>
          <a:xfrm>
            <a:off x="510362" y="2591418"/>
            <a:ext cx="4263657" cy="1815882"/>
          </a:xfrm>
          <a:prstGeom prst="rect">
            <a:avLst/>
          </a:prstGeom>
          <a:noFill/>
          <a:ln>
            <a:noFill/>
          </a:ln>
        </p:spPr>
        <p:txBody>
          <a:bodyPr wrap="square" rtlCol="0">
            <a:spAutoFit/>
          </a:bodyPr>
          <a:lstStyle/>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line of people or vehicles that move along slowly, especially as part of a ceremony.</a:t>
            </a:r>
          </a:p>
        </p:txBody>
      </p:sp>
      <p:sp>
        <p:nvSpPr>
          <p:cNvPr id="4" name="TextBox 3">
            <a:extLst>
              <a:ext uri="{FF2B5EF4-FFF2-40B4-BE49-F238E27FC236}">
                <a16:creationId xmlns:a16="http://schemas.microsoft.com/office/drawing/2014/main" id="{F7161A75-EA44-49EA-975C-49ADD54F7A1D}"/>
              </a:ext>
            </a:extLst>
          </p:cNvPr>
          <p:cNvSpPr txBox="1"/>
          <p:nvPr/>
        </p:nvSpPr>
        <p:spPr>
          <a:xfrm>
            <a:off x="510362" y="1415537"/>
            <a:ext cx="3104708"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Procession</a:t>
            </a:r>
          </a:p>
        </p:txBody>
      </p:sp>
      <p:sp>
        <p:nvSpPr>
          <p:cNvPr id="5" name="TextBox 4">
            <a:extLst>
              <a:ext uri="{FF2B5EF4-FFF2-40B4-BE49-F238E27FC236}">
                <a16:creationId xmlns:a16="http://schemas.microsoft.com/office/drawing/2014/main" id="{5569E731-F645-4058-B446-82AA0C712BCA}"/>
              </a:ext>
            </a:extLst>
          </p:cNvPr>
          <p:cNvSpPr txBox="1"/>
          <p:nvPr/>
        </p:nvSpPr>
        <p:spPr>
          <a:xfrm>
            <a:off x="510362" y="4752185"/>
            <a:ext cx="5192233" cy="1323439"/>
          </a:xfrm>
          <a:prstGeom prst="rect">
            <a:avLst/>
          </a:prstGeom>
          <a:noFill/>
          <a:ln>
            <a:noFill/>
          </a:ln>
        </p:spPr>
        <p:txBody>
          <a:bodyPr wrap="square" rtlCol="0">
            <a:spAutoFit/>
          </a:bodyPr>
          <a:lstStyle/>
          <a:p>
            <a:pPr marL="2403475" indent="-2403475"/>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a:t>
            </a:r>
            <a:r>
              <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March, Train</a:t>
            </a:r>
          </a:p>
        </p:txBody>
      </p:sp>
      <p:pic>
        <p:nvPicPr>
          <p:cNvPr id="6" name="Picture 5">
            <a:extLst>
              <a:ext uri="{FF2B5EF4-FFF2-40B4-BE49-F238E27FC236}">
                <a16:creationId xmlns:a16="http://schemas.microsoft.com/office/drawing/2014/main" id="{9964949A-9480-4EEF-B37C-3CEED04D70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1972" y="1020726"/>
            <a:ext cx="6411433" cy="5054897"/>
          </a:xfrm>
          <a:prstGeom prst="rect">
            <a:avLst/>
          </a:prstGeom>
          <a:ln w="88900" cap="sq" cmpd="thickThin">
            <a:solidFill>
              <a:srgbClr val="C00000"/>
            </a:solidFill>
            <a:prstDash val="solid"/>
            <a:miter lim="800000"/>
          </a:ln>
          <a:effectLst>
            <a:innerShdw blurRad="76200">
              <a:srgbClr val="000000"/>
            </a:innerShdw>
          </a:effectLst>
        </p:spPr>
      </p:pic>
    </p:spTree>
    <p:extLst>
      <p:ext uri="{BB962C8B-B14F-4D97-AF65-F5344CB8AC3E}">
        <p14:creationId xmlns:p14="http://schemas.microsoft.com/office/powerpoint/2010/main" val="58437771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decel="100000" fill="hold" grpId="0" nodeType="click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1+#ppt_w/2"/>
                                          </p:val>
                                        </p:tav>
                                        <p:tav tm="100000">
                                          <p:val>
                                            <p:strVal val="#ppt_x"/>
                                          </p:val>
                                        </p:tav>
                                      </p:tavLst>
                                    </p:anim>
                                    <p:anim calcmode="lin" valueType="num">
                                      <p:cBhvr additive="base">
                                        <p:cTn id="15"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999</Words>
  <Application>Microsoft Office PowerPoint</Application>
  <PresentationFormat>Widescreen</PresentationFormat>
  <Paragraphs>96</Paragraphs>
  <Slides>19</Slides>
  <Notes>0</Notes>
  <HiddenSlides>2</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SWAPNIL</dc:creator>
  <cp:lastModifiedBy>SWAPNIL</cp:lastModifiedBy>
  <cp:revision>202</cp:revision>
  <dcterms:created xsi:type="dcterms:W3CDTF">2020-05-21T06:23:11Z</dcterms:created>
  <dcterms:modified xsi:type="dcterms:W3CDTF">2020-05-21T18:03:02Z</dcterms:modified>
</cp:coreProperties>
</file>