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56" r:id="rId2"/>
    <p:sldId id="257" r:id="rId3"/>
    <p:sldId id="258" r:id="rId4"/>
    <p:sldId id="259" r:id="rId5"/>
    <p:sldId id="277" r:id="rId6"/>
    <p:sldId id="280" r:id="rId7"/>
    <p:sldId id="260" r:id="rId8"/>
    <p:sldId id="261" r:id="rId9"/>
    <p:sldId id="263" r:id="rId10"/>
    <p:sldId id="278" r:id="rId11"/>
    <p:sldId id="264" r:id="rId12"/>
    <p:sldId id="279" r:id="rId13"/>
    <p:sldId id="267" r:id="rId14"/>
    <p:sldId id="268" r:id="rId15"/>
    <p:sldId id="269" r:id="rId16"/>
    <p:sldId id="270" r:id="rId17"/>
    <p:sldId id="271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40" autoAdjust="0"/>
    <p:restoredTop sz="94660"/>
  </p:normalViewPr>
  <p:slideViewPr>
    <p:cSldViewPr snapToGrid="0">
      <p:cViewPr>
        <p:scale>
          <a:sx n="42" d="100"/>
          <a:sy n="42" d="100"/>
        </p:scale>
        <p:origin x="1734" y="64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-410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233F658-A81A-4B10-81A0-13F66BB3FF2D}" type="datetimeFigureOut">
              <a:rPr lang="en-US" smtClean="0"/>
              <a:t>5/22/2020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D7C6CEC-9BC0-4C71-B6C2-9EAA1B1440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81207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50D5DA-1E0B-49ED-B061-A3FF38FAB143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162511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50D5DA-1E0B-49ED-B061-A3FF38FAB143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19477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8CCA47-28F4-4201-A4D1-29CFF33E6745}" type="datetimeFigureOut">
              <a:rPr lang="en-US" smtClean="0"/>
              <a:t>5/22/2020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77D2AE-1CD6-4EB8-8026-5447A6C887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33068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8CCA47-28F4-4201-A4D1-29CFF33E6745}" type="datetimeFigureOut">
              <a:rPr lang="en-US" smtClean="0"/>
              <a:t>5/22/2020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77D2AE-1CD6-4EB8-8026-5447A6C887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54920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8CCA47-28F4-4201-A4D1-29CFF33E6745}" type="datetimeFigureOut">
              <a:rPr lang="en-US" smtClean="0"/>
              <a:t>5/22/2020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77D2AE-1CD6-4EB8-8026-5447A6C887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79353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8CCA47-28F4-4201-A4D1-29CFF33E6745}" type="datetimeFigureOut">
              <a:rPr lang="en-US" smtClean="0"/>
              <a:t>5/22/2020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77D2AE-1CD6-4EB8-8026-5447A6C887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96114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8CCA47-28F4-4201-A4D1-29CFF33E6745}" type="datetimeFigureOut">
              <a:rPr lang="en-US" smtClean="0"/>
              <a:t>5/22/2020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77D2AE-1CD6-4EB8-8026-5447A6C887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09271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8CCA47-28F4-4201-A4D1-29CFF33E6745}" type="datetimeFigureOut">
              <a:rPr lang="en-US" smtClean="0"/>
              <a:t>5/22/2020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77D2AE-1CD6-4EB8-8026-5447A6C887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10934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8CCA47-28F4-4201-A4D1-29CFF33E6745}" type="datetimeFigureOut">
              <a:rPr lang="en-US" smtClean="0"/>
              <a:t>5/22/2020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77D2AE-1CD6-4EB8-8026-5447A6C887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04720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8CCA47-28F4-4201-A4D1-29CFF33E6745}" type="datetimeFigureOut">
              <a:rPr lang="en-US" smtClean="0"/>
              <a:t>5/22/2020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77D2AE-1CD6-4EB8-8026-5447A6C887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36299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8CCA47-28F4-4201-A4D1-29CFF33E6745}" type="datetimeFigureOut">
              <a:rPr lang="en-US" smtClean="0"/>
              <a:t>5/22/2020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77D2AE-1CD6-4EB8-8026-5447A6C887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74093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8CCA47-28F4-4201-A4D1-29CFF33E6745}" type="datetimeFigureOut">
              <a:rPr lang="en-US" smtClean="0"/>
              <a:t>5/22/2020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77D2AE-1CD6-4EB8-8026-5447A6C887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59699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8CCA47-28F4-4201-A4D1-29CFF33E6745}" type="datetimeFigureOut">
              <a:rPr lang="en-US" smtClean="0"/>
              <a:t>5/22/2020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77D2AE-1CD6-4EB8-8026-5447A6C887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46945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8CCA47-28F4-4201-A4D1-29CFF33E6745}" type="datetimeFigureOut">
              <a:rPr lang="en-US" smtClean="0"/>
              <a:t>5/22/2020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77D2AE-1CD6-4EB8-8026-5447A6C887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85513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nl.internet.com/c.html?rtr=on&amp;s=1,3zfa,1,3czu,k7la,8x81,iiwl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gif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667000" y="-2667000"/>
            <a:ext cx="6857999" cy="12192000"/>
          </a:xfrm>
          <a:prstGeom prst="rect">
            <a:avLst/>
          </a:prstGeom>
        </p:spPr>
      </p:pic>
      <p:sp>
        <p:nvSpPr>
          <p:cNvPr id="6" name="32-Point Star 5"/>
          <p:cNvSpPr/>
          <p:nvPr/>
        </p:nvSpPr>
        <p:spPr>
          <a:xfrm>
            <a:off x="6941407" y="1459642"/>
            <a:ext cx="2681416" cy="2607275"/>
          </a:xfrm>
          <a:prstGeom prst="star32">
            <a:avLst/>
          </a:prstGeom>
          <a:solidFill>
            <a:srgbClr val="FF0000"/>
          </a:solidFill>
          <a:ln>
            <a:noFill/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3900" b="1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ম</a:t>
            </a:r>
            <a:endParaRPr lang="en-US" sz="23900" b="1" dirty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32-Point Star 6"/>
          <p:cNvSpPr/>
          <p:nvPr/>
        </p:nvSpPr>
        <p:spPr>
          <a:xfrm>
            <a:off x="4748471" y="1350532"/>
            <a:ext cx="2819400" cy="2667000"/>
          </a:xfrm>
          <a:prstGeom prst="star32">
            <a:avLst/>
          </a:prstGeom>
          <a:solidFill>
            <a:srgbClr val="0070C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3900" b="1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ত</a:t>
            </a:r>
            <a:endParaRPr lang="en-US" sz="23900" b="1" dirty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32-Point Star 7"/>
          <p:cNvSpPr/>
          <p:nvPr/>
        </p:nvSpPr>
        <p:spPr>
          <a:xfrm>
            <a:off x="2471652" y="1528763"/>
            <a:ext cx="2819400" cy="2667000"/>
          </a:xfrm>
          <a:prstGeom prst="star32">
            <a:avLst/>
          </a:prstGeom>
          <a:solidFill>
            <a:srgbClr val="FFC000"/>
          </a:solidFill>
          <a:ln>
            <a:noFill/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39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গ</a:t>
            </a:r>
            <a:endParaRPr lang="en-US" sz="239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32-Point Star 9"/>
          <p:cNvSpPr/>
          <p:nvPr/>
        </p:nvSpPr>
        <p:spPr>
          <a:xfrm>
            <a:off x="392371" y="1568150"/>
            <a:ext cx="2819400" cy="2667000"/>
          </a:xfrm>
          <a:prstGeom prst="star32">
            <a:avLst/>
          </a:prstGeom>
          <a:solidFill>
            <a:srgbClr val="7030A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199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স্বা</a:t>
            </a:r>
            <a:endParaRPr lang="en-US" sz="19900" b="1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1" name="Picture 10" descr="Shanzy-640x480.jpg"/>
          <p:cNvPicPr>
            <a:picLocks noChangeAspect="1"/>
          </p:cNvPicPr>
          <p:nvPr/>
        </p:nvPicPr>
        <p:blipFill>
          <a:blip r:embed="rId3">
            <a:clrChange>
              <a:clrFrom>
                <a:srgbClr val="3B3B3B"/>
              </a:clrFrom>
              <a:clrTo>
                <a:srgbClr val="3B3B3B">
                  <a:alpha val="0"/>
                </a:srgbClr>
              </a:clrTo>
            </a:clrChange>
            <a:duotone>
              <a:prstClr val="black"/>
              <a:srgbClr val="7030A0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GlowEdges/>
                    </a14:imgEffect>
                    <a14:imgEffect>
                      <a14:saturation sat="0"/>
                    </a14:imgEffect>
                    <a14:imgEffect>
                      <a14:brightnessContrast bright="40000" contrast="20000"/>
                    </a14:imgEffect>
                  </a14:imgLayer>
                </a14:imgProps>
              </a:ext>
            </a:extLst>
          </a:blip>
          <a:srcRect r="50000"/>
          <a:stretch>
            <a:fillRect/>
          </a:stretch>
        </p:blipFill>
        <p:spPr>
          <a:xfrm>
            <a:off x="-1" y="0"/>
            <a:ext cx="5929313" cy="6858000"/>
          </a:xfrm>
          <a:prstGeom prst="rect">
            <a:avLst/>
          </a:prstGeom>
        </p:spPr>
      </p:pic>
      <p:pic>
        <p:nvPicPr>
          <p:cNvPr id="13" name="Picture 12" descr="Shanzy-640x480.jpg"/>
          <p:cNvPicPr>
            <a:picLocks noChangeAspect="1"/>
          </p:cNvPicPr>
          <p:nvPr/>
        </p:nvPicPr>
        <p:blipFill>
          <a:blip r:embed="rId3">
            <a:clrChange>
              <a:clrFrom>
                <a:srgbClr val="3B3B3B"/>
              </a:clrFrom>
              <a:clrTo>
                <a:srgbClr val="3B3B3B">
                  <a:alpha val="0"/>
                </a:srgbClr>
              </a:clrTo>
            </a:clrChange>
            <a:duotone>
              <a:prstClr val="black"/>
              <a:srgbClr val="7030A0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GlowEdges/>
                    </a14:imgEffect>
                    <a14:imgEffect>
                      <a14:saturation sat="0"/>
                    </a14:imgEffect>
                    <a14:imgEffect>
                      <a14:brightnessContrast bright="40000" contrast="20000"/>
                    </a14:imgEffect>
                  </a14:imgLayer>
                </a14:imgProps>
              </a:ext>
            </a:extLst>
          </a:blip>
          <a:srcRect r="50000"/>
          <a:stretch>
            <a:fillRect/>
          </a:stretch>
        </p:blipFill>
        <p:spPr>
          <a:xfrm flipH="1">
            <a:off x="5886449" y="0"/>
            <a:ext cx="630554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21477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2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2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2" presetClass="exit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" dur="2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2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10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2062947" y="305862"/>
            <a:ext cx="8229600" cy="1854633"/>
          </a:xfrm>
          <a:prstGeom prst="frame">
            <a:avLst/>
          </a:prstGeom>
          <a:solidFill>
            <a:srgbClr val="FF7C8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প্রদত্ত </a:t>
            </a:r>
            <a:r>
              <a:rPr lang="bn-BD" sz="4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সংখ্যার মৌলিক উৎপাদক বের করার জন্য নিচে প্রদত্ত পদ্ধতি ব্যবহার করা যেতে পারে।</a:t>
            </a:r>
            <a:endParaRPr lang="en-US" sz="40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751730" y="2850776"/>
            <a:ext cx="77993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২৪</a:t>
            </a:r>
            <a:endParaRPr lang="en-US" sz="4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836895" y="3554505"/>
            <a:ext cx="77993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১২</a:t>
            </a:r>
            <a:endParaRPr lang="en-US" sz="4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014699" y="4249271"/>
            <a:ext cx="54460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৬</a:t>
            </a:r>
            <a:endParaRPr lang="en-US" sz="4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>
            <a:off x="3724835" y="2985247"/>
            <a:ext cx="13447" cy="618565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3724835" y="3563470"/>
            <a:ext cx="847165" cy="26895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3950024" y="4732724"/>
            <a:ext cx="64993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৩</a:t>
            </a:r>
            <a:endParaRPr lang="en-US" sz="4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cxnSp>
        <p:nvCxnSpPr>
          <p:cNvPr id="19" name="Straight Connector 18"/>
          <p:cNvCxnSpPr/>
          <p:nvPr/>
        </p:nvCxnSpPr>
        <p:spPr>
          <a:xfrm>
            <a:off x="3765176" y="3590365"/>
            <a:ext cx="31377" cy="623045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3783106" y="4199962"/>
            <a:ext cx="847165" cy="26895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Rectangle 20"/>
          <p:cNvSpPr/>
          <p:nvPr/>
        </p:nvSpPr>
        <p:spPr>
          <a:xfrm>
            <a:off x="3563471" y="2877671"/>
            <a:ext cx="242047" cy="72614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/>
          <p:cNvSpPr/>
          <p:nvPr/>
        </p:nvSpPr>
        <p:spPr>
          <a:xfrm>
            <a:off x="3590365" y="3482787"/>
            <a:ext cx="1062317" cy="24204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8" name="Straight Connector 27"/>
          <p:cNvCxnSpPr/>
          <p:nvPr/>
        </p:nvCxnSpPr>
        <p:spPr>
          <a:xfrm>
            <a:off x="3866776" y="4212665"/>
            <a:ext cx="31377" cy="623045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>
            <a:off x="3884706" y="4822262"/>
            <a:ext cx="847165" cy="26895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31"/>
          <p:cNvSpPr txBox="1"/>
          <p:nvPr/>
        </p:nvSpPr>
        <p:spPr>
          <a:xfrm>
            <a:off x="3079376" y="2811182"/>
            <a:ext cx="62977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২</a:t>
            </a:r>
            <a:endParaRPr lang="en-US" sz="4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3581400" y="3581398"/>
            <a:ext cx="242047" cy="72614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/>
          <p:cNvSpPr/>
          <p:nvPr/>
        </p:nvSpPr>
        <p:spPr>
          <a:xfrm>
            <a:off x="3608294" y="4142972"/>
            <a:ext cx="1062317" cy="24204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TextBox 24"/>
          <p:cNvSpPr txBox="1"/>
          <p:nvPr/>
        </p:nvSpPr>
        <p:spPr>
          <a:xfrm>
            <a:off x="3154293" y="3552051"/>
            <a:ext cx="503308" cy="76944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bn-IN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২</a:t>
            </a:r>
            <a:endParaRPr lang="en-US" sz="4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3715872" y="4173071"/>
            <a:ext cx="217500" cy="72614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/>
          <p:cNvSpPr/>
          <p:nvPr/>
        </p:nvSpPr>
        <p:spPr>
          <a:xfrm>
            <a:off x="3742765" y="4778187"/>
            <a:ext cx="1062317" cy="24204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TextBox 29"/>
          <p:cNvSpPr txBox="1"/>
          <p:nvPr/>
        </p:nvSpPr>
        <p:spPr>
          <a:xfrm>
            <a:off x="3209365" y="4232083"/>
            <a:ext cx="629771" cy="76944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bn-IN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২</a:t>
            </a:r>
            <a:endParaRPr lang="en-US" sz="4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1" name="Oval 30"/>
          <p:cNvSpPr/>
          <p:nvPr/>
        </p:nvSpPr>
        <p:spPr>
          <a:xfrm>
            <a:off x="1181100" y="5210450"/>
            <a:ext cx="2152648" cy="1600200"/>
          </a:xfrm>
          <a:prstGeom prst="ellipse">
            <a:avLst/>
          </a:prstGeom>
          <a:solidFill>
            <a:srgbClr val="FFFF00"/>
          </a:solidFill>
          <a:ln w="76200"/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24</a:t>
            </a:r>
          </a:p>
        </p:txBody>
      </p:sp>
      <p:sp>
        <p:nvSpPr>
          <p:cNvPr id="33" name="Rectangle 32"/>
          <p:cNvSpPr/>
          <p:nvPr/>
        </p:nvSpPr>
        <p:spPr>
          <a:xfrm>
            <a:off x="4400548" y="5515250"/>
            <a:ext cx="4572000" cy="1066800"/>
          </a:xfrm>
          <a:prstGeom prst="rect">
            <a:avLst/>
          </a:prstGeom>
          <a:solidFill>
            <a:srgbClr val="FFFF00"/>
          </a:solidFill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6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২</a:t>
            </a:r>
            <a:r>
              <a:rPr lang="en-US" sz="6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×</a:t>
            </a:r>
            <a:r>
              <a:rPr lang="bn-BD" sz="6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২</a:t>
            </a:r>
            <a:r>
              <a:rPr lang="en-US" sz="6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×</a:t>
            </a:r>
            <a:r>
              <a:rPr lang="bn-BD" sz="6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২</a:t>
            </a:r>
            <a:r>
              <a:rPr lang="en-US" sz="6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×</a:t>
            </a:r>
            <a:r>
              <a:rPr lang="bn-BD" sz="6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৩</a:t>
            </a:r>
            <a:endParaRPr lang="en-US" sz="60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3562348" y="5820050"/>
            <a:ext cx="762000" cy="68580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8000" dirty="0">
                <a:solidFill>
                  <a:schemeClr val="tx1"/>
                </a:solidFill>
              </a:rPr>
              <a:t>=</a:t>
            </a:r>
            <a:endParaRPr lang="en-US" sz="8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90449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2" presetClass="exit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6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2" presetClass="exit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000"/>
                            </p:stCondLst>
                            <p:childTnLst>
                              <p:par>
                                <p:cTn id="30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500"/>
                            </p:stCondLst>
                            <p:childTnLst>
                              <p:par>
                                <p:cTn id="34" presetID="2" presetClass="exit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5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4000"/>
                            </p:stCondLst>
                            <p:childTnLst>
                              <p:par>
                                <p:cTn id="39" presetID="2" presetClass="exit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0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4500"/>
                            </p:stCondLst>
                            <p:childTnLst>
                              <p:par>
                                <p:cTn id="44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000"/>
                            </p:stCondLst>
                            <p:childTnLst>
                              <p:par>
                                <p:cTn id="49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500"/>
                            </p:stCondLst>
                            <p:childTnLst>
                              <p:par>
                                <p:cTn id="53" presetID="2" presetClass="exit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4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6000"/>
                            </p:stCondLst>
                            <p:childTnLst>
                              <p:par>
                                <p:cTn id="58" presetID="2" presetClass="exit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9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6500"/>
                            </p:stCondLst>
                            <p:childTnLst>
                              <p:par>
                                <p:cTn id="63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7000"/>
                            </p:stCondLst>
                            <p:childTnLst>
                              <p:par>
                                <p:cTn id="68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7500"/>
                            </p:stCondLst>
                            <p:childTnLst>
                              <p:par>
                                <p:cTn id="72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8500"/>
                            </p:stCondLst>
                            <p:childTnLst>
                              <p:par>
                                <p:cTn id="83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5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10500"/>
                            </p:stCondLst>
                            <p:childTnLst>
                              <p:par>
                                <p:cTn id="87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8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9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1" animBg="1"/>
      <p:bldP spid="4" grpId="0"/>
      <p:bldP spid="6" grpId="0"/>
      <p:bldP spid="7" grpId="0"/>
      <p:bldP spid="18" grpId="0"/>
      <p:bldP spid="21" grpId="0" animBg="1"/>
      <p:bldP spid="22" grpId="0" animBg="1"/>
      <p:bldP spid="32" grpId="0"/>
      <p:bldP spid="23" grpId="0" animBg="1"/>
      <p:bldP spid="24" grpId="0" animBg="1"/>
      <p:bldP spid="25" grpId="0" animBg="1"/>
      <p:bldP spid="26" grpId="0" animBg="1"/>
      <p:bldP spid="27" grpId="0" animBg="1"/>
      <p:bldP spid="30" grpId="0" animBg="1"/>
      <p:bldP spid="31" grpId="0" animBg="1"/>
      <p:bldP spid="33" grpId="0" animBg="1"/>
      <p:bldP spid="3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696"/>
          <a:stretch/>
        </p:blipFill>
        <p:spPr>
          <a:xfrm rot="16200000">
            <a:off x="2671240" y="-2662762"/>
            <a:ext cx="6849522" cy="12192001"/>
          </a:xfrm>
          <a:prstGeom prst="rect">
            <a:avLst/>
          </a:prstGeom>
          <a:solidFill>
            <a:srgbClr val="FFFF00"/>
          </a:solidFill>
        </p:spPr>
      </p:pic>
      <p:sp>
        <p:nvSpPr>
          <p:cNvPr id="3" name="Flowchart: Process 2"/>
          <p:cNvSpPr/>
          <p:nvPr/>
        </p:nvSpPr>
        <p:spPr>
          <a:xfrm>
            <a:off x="524435" y="259693"/>
            <a:ext cx="10192871" cy="914400"/>
          </a:xfrm>
          <a:prstGeom prst="flowChartProcess">
            <a:avLst/>
          </a:prstGeom>
          <a:solidFill>
            <a:schemeClr val="bg1"/>
          </a:solidFill>
          <a:effectLst>
            <a:glow rad="101600">
              <a:schemeClr val="accent4">
                <a:lumMod val="50000"/>
                <a:alpha val="60000"/>
              </a:schemeClr>
            </a:glow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4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মৌলিক সংখ্যার গুণফল হিসেবে নিচের সংখ্যা গুলো প্রকাশ করি।</a:t>
            </a:r>
            <a:endParaRPr lang="en-US" sz="40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Oval 7"/>
          <p:cNvSpPr/>
          <p:nvPr/>
        </p:nvSpPr>
        <p:spPr>
          <a:xfrm>
            <a:off x="1581148" y="1633530"/>
            <a:ext cx="1752600" cy="1600200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 w="76200"/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24</a:t>
            </a:r>
          </a:p>
        </p:txBody>
      </p:sp>
      <p:sp>
        <p:nvSpPr>
          <p:cNvPr id="9" name="Oval 8"/>
          <p:cNvSpPr/>
          <p:nvPr/>
        </p:nvSpPr>
        <p:spPr>
          <a:xfrm>
            <a:off x="1504948" y="3386130"/>
            <a:ext cx="1752600" cy="1600200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 w="76200"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36</a:t>
            </a:r>
          </a:p>
        </p:txBody>
      </p:sp>
      <p:sp>
        <p:nvSpPr>
          <p:cNvPr id="10" name="Rectangle 9"/>
          <p:cNvSpPr/>
          <p:nvPr/>
        </p:nvSpPr>
        <p:spPr>
          <a:xfrm>
            <a:off x="4400548" y="1938330"/>
            <a:ext cx="4572000" cy="10668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76200"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6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২</a:t>
            </a:r>
            <a:r>
              <a:rPr lang="en-US" sz="6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×</a:t>
            </a:r>
            <a:r>
              <a:rPr lang="bn-BD" sz="6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২</a:t>
            </a:r>
            <a:r>
              <a:rPr lang="en-US" sz="6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×</a:t>
            </a:r>
            <a:r>
              <a:rPr lang="bn-BD" sz="6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২</a:t>
            </a:r>
            <a:r>
              <a:rPr lang="en-US" sz="6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×</a:t>
            </a:r>
            <a:r>
              <a:rPr lang="bn-BD" sz="6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৩</a:t>
            </a:r>
            <a:endParaRPr lang="en-US" sz="60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3562348" y="2243130"/>
            <a:ext cx="762000" cy="68580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8000" dirty="0">
                <a:solidFill>
                  <a:schemeClr val="tx1"/>
                </a:solidFill>
              </a:rPr>
              <a:t>=</a:t>
            </a:r>
            <a:endParaRPr lang="en-US" sz="8000" dirty="0">
              <a:solidFill>
                <a:schemeClr val="tx1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3486148" y="3919530"/>
            <a:ext cx="762000" cy="68580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8000" dirty="0">
                <a:solidFill>
                  <a:schemeClr val="tx1"/>
                </a:solidFill>
              </a:rPr>
              <a:t>=</a:t>
            </a:r>
            <a:endParaRPr lang="en-US" sz="8000" dirty="0">
              <a:solidFill>
                <a:schemeClr val="tx1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4324348" y="3614730"/>
            <a:ext cx="4572000" cy="106680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76200"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6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২</a:t>
            </a:r>
            <a:r>
              <a:rPr lang="en-US" sz="6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×</a:t>
            </a:r>
            <a:r>
              <a:rPr lang="bn-BD" sz="6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২</a:t>
            </a:r>
            <a:r>
              <a:rPr lang="en-US" sz="6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×</a:t>
            </a:r>
            <a:r>
              <a:rPr lang="bn-BD" sz="6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৩</a:t>
            </a:r>
            <a:r>
              <a:rPr lang="en-US" sz="6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×</a:t>
            </a:r>
            <a:r>
              <a:rPr lang="bn-BD" sz="6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৩</a:t>
            </a:r>
            <a:endParaRPr lang="en-US" sz="60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6767046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000"/>
                            </p:stCondLst>
                            <p:childTnLst>
                              <p:par>
                                <p:cTn id="20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0"/>
                            </p:stCondLst>
                            <p:childTnLst>
                              <p:par>
                                <p:cTn id="24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6000"/>
                            </p:stCondLst>
                            <p:childTnLst>
                              <p:par>
                                <p:cTn id="30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7000"/>
                            </p:stCondLst>
                            <p:childTnLst>
                              <p:par>
                                <p:cTn id="41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3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9000"/>
                            </p:stCondLst>
                            <p:childTnLst>
                              <p:par>
                                <p:cTn id="45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4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4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2404652" y="269326"/>
            <a:ext cx="6967959" cy="1070809"/>
          </a:xfrm>
          <a:prstGeom prst="frame">
            <a:avLst/>
          </a:prstGeom>
          <a:solidFill>
            <a:srgbClr val="FF7C8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0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মৌলিক উৎপাদকের সাহায্যে </a:t>
            </a:r>
            <a:r>
              <a:rPr lang="bn-IN" sz="4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লসাগু</a:t>
            </a:r>
            <a:r>
              <a:rPr lang="bn-BD" sz="4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IN" sz="4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নির্ণয়</a:t>
            </a:r>
            <a:endParaRPr lang="en-US" sz="40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249051" y="1724817"/>
            <a:ext cx="211147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sz="4000" b="1" dirty="0">
                <a:latin typeface="NikoshBAN" pitchFamily="2" charset="0"/>
                <a:cs typeface="NikoshBAN" pitchFamily="2" charset="0"/>
              </a:rPr>
              <a:t>১২, </a:t>
            </a:r>
            <a:r>
              <a:rPr lang="en-US" sz="4000" b="1" dirty="0">
                <a:latin typeface="NikoshBAN" pitchFamily="2" charset="0"/>
                <a:cs typeface="NikoshBAN" pitchFamily="2" charset="0"/>
              </a:rPr>
              <a:t>24</a:t>
            </a:r>
            <a:r>
              <a:rPr lang="bn-IN" sz="4000" b="1" dirty="0">
                <a:latin typeface="NikoshBAN" pitchFamily="2" charset="0"/>
                <a:cs typeface="NikoshBAN" pitchFamily="2" charset="0"/>
              </a:rPr>
              <a:t>, ৩৬</a:t>
            </a:r>
            <a:endParaRPr lang="en-US" sz="4000" dirty="0"/>
          </a:p>
        </p:txBody>
      </p:sp>
      <p:cxnSp>
        <p:nvCxnSpPr>
          <p:cNvPr id="4" name="Straight Connector 3"/>
          <p:cNvCxnSpPr/>
          <p:nvPr/>
        </p:nvCxnSpPr>
        <p:spPr>
          <a:xfrm flipV="1">
            <a:off x="3136206" y="2487706"/>
            <a:ext cx="2215723" cy="2594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flipV="1">
            <a:off x="3160059" y="1761565"/>
            <a:ext cx="0" cy="766483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tangle 19"/>
          <p:cNvSpPr/>
          <p:nvPr/>
        </p:nvSpPr>
        <p:spPr>
          <a:xfrm>
            <a:off x="2958353" y="1718982"/>
            <a:ext cx="268941" cy="86061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3158565" y="2419724"/>
            <a:ext cx="2312894" cy="18825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Box 22"/>
          <p:cNvSpPr txBox="1"/>
          <p:nvPr/>
        </p:nvSpPr>
        <p:spPr>
          <a:xfrm>
            <a:off x="2667746" y="1750359"/>
            <a:ext cx="30405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২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3490351" y="2499517"/>
            <a:ext cx="1848583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sz="4000" b="1" dirty="0" smtClean="0">
                <a:latin typeface="NikoshBAN" pitchFamily="2" charset="0"/>
                <a:cs typeface="NikoshBAN" pitchFamily="2" charset="0"/>
              </a:rPr>
              <a:t>৬, ১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2</a:t>
            </a:r>
            <a:r>
              <a:rPr lang="bn-IN" sz="4000" b="1" dirty="0" smtClean="0">
                <a:latin typeface="NikoshBAN" pitchFamily="2" charset="0"/>
                <a:cs typeface="NikoshBAN" pitchFamily="2" charset="0"/>
              </a:rPr>
              <a:t>, ১৮</a:t>
            </a:r>
            <a:endParaRPr lang="en-US" sz="4000" dirty="0"/>
          </a:p>
        </p:txBody>
      </p:sp>
      <p:cxnSp>
        <p:nvCxnSpPr>
          <p:cNvPr id="25" name="Straight Connector 24"/>
          <p:cNvCxnSpPr/>
          <p:nvPr/>
        </p:nvCxnSpPr>
        <p:spPr>
          <a:xfrm flipV="1">
            <a:off x="3199706" y="3186206"/>
            <a:ext cx="2215723" cy="2594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 flipV="1">
            <a:off x="3223559" y="2460065"/>
            <a:ext cx="0" cy="766483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Rectangle 30"/>
          <p:cNvSpPr/>
          <p:nvPr/>
        </p:nvSpPr>
        <p:spPr>
          <a:xfrm>
            <a:off x="3098053" y="2506382"/>
            <a:ext cx="268941" cy="86061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31"/>
          <p:cNvSpPr/>
          <p:nvPr/>
        </p:nvSpPr>
        <p:spPr>
          <a:xfrm>
            <a:off x="3234765" y="3080124"/>
            <a:ext cx="2312894" cy="18825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TextBox 32"/>
          <p:cNvSpPr txBox="1"/>
          <p:nvPr/>
        </p:nvSpPr>
        <p:spPr>
          <a:xfrm>
            <a:off x="2756646" y="2499659"/>
            <a:ext cx="30405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২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3718951" y="3147217"/>
            <a:ext cx="143020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sz="4000" b="1" dirty="0" smtClean="0">
                <a:latin typeface="NikoshBAN" pitchFamily="2" charset="0"/>
                <a:cs typeface="NikoshBAN" pitchFamily="2" charset="0"/>
              </a:rPr>
              <a:t>৩, ৬, ৯</a:t>
            </a:r>
            <a:endParaRPr lang="en-US" sz="4000" dirty="0"/>
          </a:p>
        </p:txBody>
      </p:sp>
      <p:cxnSp>
        <p:nvCxnSpPr>
          <p:cNvPr id="35" name="Straight Connector 34"/>
          <p:cNvCxnSpPr/>
          <p:nvPr/>
        </p:nvCxnSpPr>
        <p:spPr>
          <a:xfrm flipV="1">
            <a:off x="3250506" y="3859306"/>
            <a:ext cx="2215723" cy="2594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 flipV="1">
            <a:off x="3274359" y="3133165"/>
            <a:ext cx="0" cy="766483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Rectangle 36"/>
          <p:cNvSpPr/>
          <p:nvPr/>
        </p:nvSpPr>
        <p:spPr>
          <a:xfrm>
            <a:off x="3174253" y="3217582"/>
            <a:ext cx="268941" cy="86061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ectangle 37"/>
          <p:cNvSpPr/>
          <p:nvPr/>
        </p:nvSpPr>
        <p:spPr>
          <a:xfrm>
            <a:off x="3298265" y="3804024"/>
            <a:ext cx="2312894" cy="18825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TextBox 38"/>
          <p:cNvSpPr txBox="1"/>
          <p:nvPr/>
        </p:nvSpPr>
        <p:spPr>
          <a:xfrm>
            <a:off x="2807446" y="3109259"/>
            <a:ext cx="30405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৩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3884051" y="3858417"/>
            <a:ext cx="136127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sz="4000" b="1" dirty="0" smtClean="0">
                <a:latin typeface="NikoshBAN" pitchFamily="2" charset="0"/>
                <a:cs typeface="NikoshBAN" pitchFamily="2" charset="0"/>
              </a:rPr>
              <a:t>১, ২, ৩</a:t>
            </a:r>
            <a:endParaRPr lang="en-US" sz="4000" dirty="0"/>
          </a:p>
        </p:txBody>
      </p:sp>
      <p:sp>
        <p:nvSpPr>
          <p:cNvPr id="47" name="Bent Arrow 46"/>
          <p:cNvSpPr/>
          <p:nvPr/>
        </p:nvSpPr>
        <p:spPr>
          <a:xfrm rot="10800000" flipH="1">
            <a:off x="2700082" y="1822782"/>
            <a:ext cx="3167318" cy="3041317"/>
          </a:xfrm>
          <a:prstGeom prst="bentArrow">
            <a:avLst>
              <a:gd name="adj1" fmla="val 17889"/>
              <a:gd name="adj2" fmla="val 20603"/>
              <a:gd name="adj3" fmla="val 19430"/>
              <a:gd name="adj4" fmla="val 19666"/>
            </a:avLst>
          </a:prstGeom>
          <a:noFill/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633047" y="5060917"/>
            <a:ext cx="3580392" cy="64168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marL="914400" indent="-914400" algn="ctr"/>
            <a:r>
              <a:rPr lang="bn-BD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উৎপাদকগুলো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গুণ </a:t>
            </a:r>
            <a:r>
              <a:rPr lang="bn-IN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করি</a:t>
            </a:r>
            <a:endParaRPr lang="en-US" sz="36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346542" y="5064361"/>
            <a:ext cx="444224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4000" b="1" dirty="0">
                <a:latin typeface="NikoshBAN" pitchFamily="2" charset="0"/>
                <a:cs typeface="NikoshBAN" pitchFamily="2" charset="0"/>
              </a:rPr>
              <a:t>২ </a:t>
            </a:r>
            <a:r>
              <a:rPr lang="en-US" sz="4000" b="1" dirty="0">
                <a:latin typeface="NikoshBAN" pitchFamily="2" charset="0"/>
                <a:cs typeface="NikoshBAN" pitchFamily="2" charset="0"/>
              </a:rPr>
              <a:t>×</a:t>
            </a:r>
            <a:r>
              <a:rPr lang="bn-BD" sz="4000" b="1" dirty="0">
                <a:latin typeface="NikoshBAN" pitchFamily="2" charset="0"/>
                <a:cs typeface="NikoshBAN" pitchFamily="2" charset="0"/>
              </a:rPr>
              <a:t> ২ 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× </a:t>
            </a:r>
            <a:r>
              <a:rPr lang="bn-BD" sz="4000" b="1" dirty="0">
                <a:latin typeface="NikoshBAN" pitchFamily="2" charset="0"/>
                <a:cs typeface="NikoshBAN" pitchFamily="2" charset="0"/>
              </a:rPr>
              <a:t>৩</a:t>
            </a:r>
            <a:r>
              <a:rPr lang="en-US" sz="4000" b="1" dirty="0">
                <a:latin typeface="NikoshBAN" pitchFamily="2" charset="0"/>
                <a:cs typeface="NikoshBAN" pitchFamily="2" charset="0"/>
              </a:rPr>
              <a:t> ×</a:t>
            </a:r>
            <a:r>
              <a:rPr lang="bn-BD" sz="4000" b="1" dirty="0">
                <a:latin typeface="NikoshBAN" pitchFamily="2" charset="0"/>
                <a:cs typeface="NikoshBAN" pitchFamily="2" charset="0"/>
              </a:rPr>
              <a:t> ২ 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× </a:t>
            </a:r>
            <a:r>
              <a:rPr lang="en-US" sz="4000" b="1" dirty="0">
                <a:latin typeface="NikoshBAN" pitchFamily="2" charset="0"/>
                <a:cs typeface="NikoshBAN" pitchFamily="2" charset="0"/>
              </a:rPr>
              <a:t>3</a:t>
            </a:r>
            <a:r>
              <a:rPr lang="bn-BD" sz="4000" b="1" dirty="0">
                <a:latin typeface="NikoshBAN" pitchFamily="2" charset="0"/>
                <a:cs typeface="NikoshBAN" pitchFamily="2" charset="0"/>
              </a:rPr>
              <a:t>=</a:t>
            </a:r>
            <a:r>
              <a:rPr lang="en-US" sz="4000" b="1" dirty="0">
                <a:latin typeface="NikoshBAN" pitchFamily="2" charset="0"/>
                <a:cs typeface="NikoshBAN" pitchFamily="2" charset="0"/>
              </a:rPr>
              <a:t>7</a:t>
            </a:r>
            <a:r>
              <a:rPr lang="bn-BD" sz="4000" b="1" dirty="0">
                <a:latin typeface="NikoshBAN" pitchFamily="2" charset="0"/>
                <a:cs typeface="NikoshBAN" pitchFamily="2" charset="0"/>
              </a:rPr>
              <a:t>২</a:t>
            </a:r>
            <a:endParaRPr lang="en-US" sz="4000" dirty="0"/>
          </a:p>
        </p:txBody>
      </p:sp>
      <p:sp>
        <p:nvSpPr>
          <p:cNvPr id="28" name="Rectangle 27"/>
          <p:cNvSpPr/>
          <p:nvPr/>
        </p:nvSpPr>
        <p:spPr>
          <a:xfrm>
            <a:off x="2116446" y="5924264"/>
            <a:ext cx="3858127" cy="609600"/>
          </a:xfrm>
          <a:prstGeom prst="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নির্ণেয় লসাগু = ৭২</a:t>
            </a:r>
            <a:endParaRPr lang="en-US" sz="36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267209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0"/>
                            </p:stCondLst>
                            <p:childTnLst>
                              <p:par>
                                <p:cTn id="14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6" dur="17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6700"/>
                            </p:stCondLst>
                            <p:childTnLst>
                              <p:par>
                                <p:cTn id="18" presetID="2" presetClass="exit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7200"/>
                            </p:stCondLst>
                            <p:childTnLst>
                              <p:par>
                                <p:cTn id="23" presetID="2" presetClass="exit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7700"/>
                            </p:stCondLst>
                            <p:childTnLst>
                              <p:par>
                                <p:cTn id="28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9700"/>
                            </p:stCondLst>
                            <p:childTnLst>
                              <p:par>
                                <p:cTn id="3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4700"/>
                            </p:stCondLst>
                            <p:childTnLst>
                              <p:par>
                                <p:cTn id="36" presetID="5" presetClass="entr" presetSubtype="1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1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6700"/>
                            </p:stCondLst>
                            <p:childTnLst>
                              <p:par>
                                <p:cTn id="43" presetID="2" presetClass="exit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4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7200"/>
                            </p:stCondLst>
                            <p:childTnLst>
                              <p:par>
                                <p:cTn id="48" presetID="2" presetClass="exit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9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7700"/>
                            </p:stCondLst>
                            <p:childTnLst>
                              <p:par>
                                <p:cTn id="53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5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9700"/>
                            </p:stCondLst>
                            <p:childTnLst>
                              <p:par>
                                <p:cTn id="5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24700"/>
                            </p:stCondLst>
                            <p:childTnLst>
                              <p:par>
                                <p:cTn id="61" presetID="5" presetClass="entr" presetSubtype="1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25200"/>
                            </p:stCondLst>
                            <p:childTnLst>
                              <p:par>
                                <p:cTn id="65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67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27200"/>
                            </p:stCondLst>
                            <p:childTnLst>
                              <p:par>
                                <p:cTn id="69" presetID="2" presetClass="exit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0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27700"/>
                            </p:stCondLst>
                            <p:childTnLst>
                              <p:par>
                                <p:cTn id="74" presetID="2" presetClass="exit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5" dur="5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28200"/>
                            </p:stCondLst>
                            <p:childTnLst>
                              <p:par>
                                <p:cTn id="79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1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30200"/>
                            </p:stCondLst>
                            <p:childTnLst>
                              <p:par>
                                <p:cTn id="8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5" dur="5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35200"/>
                            </p:stCondLst>
                            <p:childTnLst>
                              <p:par>
                                <p:cTn id="87" presetID="5" presetClass="entr" presetSubtype="1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35700"/>
                            </p:stCondLst>
                            <p:childTnLst>
                              <p:par>
                                <p:cTn id="91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93" dur="2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5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1000"/>
                            </p:stCondLst>
                            <p:childTnLst>
                              <p:par>
                                <p:cTn id="107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9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3" dur="30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18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50" presetClass="entr" presetSubtype="0" decel="10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3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5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20" grpId="0" animBg="1"/>
      <p:bldP spid="21" grpId="0" animBg="1"/>
      <p:bldP spid="23" grpId="0"/>
      <p:bldP spid="24" grpId="0"/>
      <p:bldP spid="24" grpId="1"/>
      <p:bldP spid="31" grpId="0" animBg="1"/>
      <p:bldP spid="32" grpId="0" animBg="1"/>
      <p:bldP spid="33" grpId="0"/>
      <p:bldP spid="34" grpId="0"/>
      <p:bldP spid="34" grpId="1"/>
      <p:bldP spid="37" grpId="0" animBg="1"/>
      <p:bldP spid="38" grpId="0" animBg="1"/>
      <p:bldP spid="39" grpId="0"/>
      <p:bldP spid="40" grpId="0"/>
      <p:bldP spid="40" grpId="1"/>
      <p:bldP spid="47" grpId="0" animBg="1"/>
      <p:bldP spid="27" grpId="0" animBg="1"/>
      <p:bldP spid="5" grpId="0"/>
      <p:bldP spid="28" grpId="0" animBg="1"/>
      <p:bldP spid="28" grpId="1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833" b="24826"/>
          <a:stretch/>
        </p:blipFill>
        <p:spPr>
          <a:xfrm rot="16200000">
            <a:off x="2671240" y="-2662760"/>
            <a:ext cx="6849521" cy="12191998"/>
          </a:xfrm>
          <a:prstGeom prst="rect">
            <a:avLst/>
          </a:prstGeom>
          <a:solidFill>
            <a:srgbClr val="FFFF00"/>
          </a:solidFill>
        </p:spPr>
      </p:pic>
      <p:sp>
        <p:nvSpPr>
          <p:cNvPr id="3" name="Oval 2"/>
          <p:cNvSpPr/>
          <p:nvPr/>
        </p:nvSpPr>
        <p:spPr>
          <a:xfrm>
            <a:off x="2169763" y="635431"/>
            <a:ext cx="6927742" cy="4463511"/>
          </a:xfrm>
          <a:prstGeom prst="ellipse">
            <a:avLst/>
          </a:prstGeom>
          <a:effectLst>
            <a:glow rad="228600">
              <a:schemeClr val="accent5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800" b="1" i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এখন আমরা আমাদের পাঠ্যবইয়ের  </a:t>
            </a:r>
            <a:r>
              <a:rPr lang="bn-IN" sz="4800" b="1" i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৩৫ </a:t>
            </a:r>
            <a:r>
              <a:rPr lang="bn-BD" sz="4800" b="1" i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নং </a:t>
            </a:r>
            <a:r>
              <a:rPr lang="bn-BD" sz="4800" b="1" i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পৃষ্টা খুলবো।</a:t>
            </a:r>
            <a:endParaRPr lang="en-US" sz="4800" b="1" i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4449723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9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833" b="24826"/>
          <a:stretch/>
        </p:blipFill>
        <p:spPr>
          <a:xfrm rot="16200000">
            <a:off x="2671240" y="-2662760"/>
            <a:ext cx="6849521" cy="12191998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</p:pic>
      <p:sp>
        <p:nvSpPr>
          <p:cNvPr id="4" name="Oval 3"/>
          <p:cNvSpPr/>
          <p:nvPr/>
        </p:nvSpPr>
        <p:spPr>
          <a:xfrm>
            <a:off x="4845806" y="1301858"/>
            <a:ext cx="5867400" cy="5067300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36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 rot="21410249">
            <a:off x="5914094" y="2398786"/>
            <a:ext cx="4120406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কোনো সংখ্যার গুণনীয়ক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/</a:t>
            </a:r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উৎপাদক যদি ১ এবং ঐ সংখ্যা 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( শুধু ২টি) হয়, তাহলে সংখ্যাটিকে মৌলিক সংখ্যা বলে ।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6" name="Oval 15"/>
          <p:cNvSpPr/>
          <p:nvPr/>
        </p:nvSpPr>
        <p:spPr>
          <a:xfrm>
            <a:off x="5193409" y="1802551"/>
            <a:ext cx="5334000" cy="4343400"/>
          </a:xfrm>
          <a:prstGeom prst="ellipse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6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bn-IN" sz="3600" b="1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3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সংখ্যাগুলোর </a:t>
            </a:r>
            <a:r>
              <a:rPr lang="bn-BD" sz="36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কোনো সাধারণ মৌলিক গুণনীয়ক না থাকলে তাদের </a:t>
            </a:r>
            <a:r>
              <a:rPr lang="bn-IN" sz="3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ল</a:t>
            </a:r>
            <a:r>
              <a:rPr lang="en-US" sz="3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.</a:t>
            </a:r>
            <a:r>
              <a:rPr lang="bn-BD" sz="36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সা</a:t>
            </a:r>
            <a:r>
              <a:rPr lang="en-US" sz="36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.</a:t>
            </a:r>
            <a:r>
              <a:rPr lang="bn-BD" sz="36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গু </a:t>
            </a:r>
            <a:r>
              <a:rPr lang="bn-IN" sz="3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হবে সংখ্যাগুলোর গুনফল।</a:t>
            </a:r>
            <a:endParaRPr lang="en-US" sz="36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7" name="Oval 16"/>
          <p:cNvSpPr/>
          <p:nvPr/>
        </p:nvSpPr>
        <p:spPr>
          <a:xfrm>
            <a:off x="5788688" y="2474255"/>
            <a:ext cx="4114800" cy="3657600"/>
          </a:xfrm>
          <a:prstGeom prst="ellipse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6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40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গুণনীয়কের অপর নাম উৎপাদক।</a:t>
            </a:r>
            <a:endParaRPr lang="en-US" sz="40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Up Arrow 11"/>
          <p:cNvSpPr/>
          <p:nvPr/>
        </p:nvSpPr>
        <p:spPr>
          <a:xfrm>
            <a:off x="2788328" y="1139126"/>
            <a:ext cx="526942" cy="5718874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ounded Rectangle 12"/>
          <p:cNvSpPr/>
          <p:nvPr/>
        </p:nvSpPr>
        <p:spPr>
          <a:xfrm rot="20969043">
            <a:off x="301399" y="1665834"/>
            <a:ext cx="5496732" cy="1066800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 w="57150">
            <a:solidFill>
              <a:schemeClr val="tx1"/>
            </a:solidFill>
          </a:ln>
          <a:scene3d>
            <a:camera prst="isometricOffAxis1Right"/>
            <a:lightRig rig="threePt" dir="t"/>
          </a:scene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5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দেখি মনে পড়ে কিনা</a:t>
            </a:r>
            <a:endParaRPr lang="en-US" sz="54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4" name="Picture 18" descr="Mallard Hiding Behind Cattails">
            <a:hlinkClick r:id="rId3"/>
          </p:cNvPr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flipH="1">
            <a:off x="1485898" y="4271963"/>
            <a:ext cx="1371602" cy="2586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9875956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800" decel="100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800" decel="100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800" decel="100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800" decel="100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5" grpId="0"/>
      <p:bldP spid="16" grpId="0" animBg="1"/>
      <p:bldP spid="17" grpId="0" animBg="1"/>
      <p:bldP spid="12" grpId="0" animBg="1"/>
      <p:bldP spid="1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833" b="24826"/>
          <a:stretch/>
        </p:blipFill>
        <p:spPr>
          <a:xfrm rot="16200000">
            <a:off x="2671240" y="-2678258"/>
            <a:ext cx="6849521" cy="12191998"/>
          </a:xfrm>
          <a:prstGeom prst="rect">
            <a:avLst/>
          </a:prstGeom>
          <a:solidFill>
            <a:srgbClr val="FFFF00"/>
          </a:solidFill>
        </p:spPr>
      </p:pic>
      <p:sp>
        <p:nvSpPr>
          <p:cNvPr id="15" name="Rounded Rectangle 14"/>
          <p:cNvSpPr/>
          <p:nvPr/>
        </p:nvSpPr>
        <p:spPr>
          <a:xfrm>
            <a:off x="623454" y="293879"/>
            <a:ext cx="10737272" cy="838200"/>
          </a:xfrm>
          <a:prstGeom prst="round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40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মৌলিক উৎপাদকের </a:t>
            </a:r>
            <a:r>
              <a:rPr lang="bn-BD" sz="4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সাহায্যে</a:t>
            </a:r>
            <a:r>
              <a:rPr lang="bn-IN" sz="4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4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নিচের </a:t>
            </a:r>
            <a:r>
              <a:rPr lang="bn-BD" sz="40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সংখ্যা গুলোর </a:t>
            </a:r>
            <a:r>
              <a:rPr lang="bn-IN" sz="4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ল</a:t>
            </a:r>
            <a:r>
              <a:rPr lang="bn-BD" sz="4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সাগু </a:t>
            </a:r>
            <a:r>
              <a:rPr lang="bn-BD" sz="40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নির্ণয় করি</a:t>
            </a:r>
            <a:endParaRPr lang="en-US" sz="40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Right Arrow 15"/>
          <p:cNvSpPr/>
          <p:nvPr/>
        </p:nvSpPr>
        <p:spPr>
          <a:xfrm>
            <a:off x="1766807" y="1286360"/>
            <a:ext cx="2479730" cy="1611823"/>
          </a:xfrm>
          <a:prstGeom prst="rightArrow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গুণনীয়ক দল</a:t>
            </a:r>
            <a:endParaRPr lang="en-US" sz="36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9" name="Right Arrow 18"/>
          <p:cNvSpPr/>
          <p:nvPr/>
        </p:nvSpPr>
        <p:spPr>
          <a:xfrm>
            <a:off x="1733225" y="3019582"/>
            <a:ext cx="2497811" cy="161182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গু</a:t>
            </a:r>
            <a:r>
              <a:rPr lang="bn-IN" sz="3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ণিত</a:t>
            </a:r>
            <a:r>
              <a:rPr lang="bn-BD" sz="3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 </a:t>
            </a:r>
            <a:r>
              <a:rPr lang="bn-BD" sz="36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দল</a:t>
            </a:r>
            <a:endParaRPr lang="en-US" sz="36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0" name="Right Arrow 19"/>
          <p:cNvSpPr/>
          <p:nvPr/>
        </p:nvSpPr>
        <p:spPr>
          <a:xfrm>
            <a:off x="1746141" y="4690817"/>
            <a:ext cx="2484896" cy="1611823"/>
          </a:xfrm>
          <a:prstGeom prst="rightArrow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উৎপাদক</a:t>
            </a:r>
            <a:r>
              <a:rPr lang="bn-IN" sz="3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দল</a:t>
            </a:r>
            <a:endParaRPr lang="en-US" sz="2000" dirty="0"/>
          </a:p>
        </p:txBody>
      </p:sp>
      <p:sp>
        <p:nvSpPr>
          <p:cNvPr id="21" name="Oval 20"/>
          <p:cNvSpPr/>
          <p:nvPr/>
        </p:nvSpPr>
        <p:spPr>
          <a:xfrm>
            <a:off x="4355024" y="1363850"/>
            <a:ext cx="3177153" cy="1472339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১৮, ২৪</a:t>
            </a:r>
            <a:endParaRPr lang="en-US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2" name="Oval 21"/>
          <p:cNvSpPr/>
          <p:nvPr/>
        </p:nvSpPr>
        <p:spPr>
          <a:xfrm>
            <a:off x="4274950" y="2926596"/>
            <a:ext cx="3177153" cy="147233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১২, ৩০</a:t>
            </a:r>
          </a:p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3" name="Oval 22"/>
          <p:cNvSpPr/>
          <p:nvPr/>
        </p:nvSpPr>
        <p:spPr>
          <a:xfrm>
            <a:off x="4259451" y="4724399"/>
            <a:ext cx="3177153" cy="1472339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১৬, ২৪</a:t>
            </a:r>
            <a:endParaRPr lang="en-US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384084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"/>
                            </p:stCondLst>
                            <p:childTnLst>
                              <p:par>
                                <p:cTn id="50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1" animBg="1"/>
      <p:bldP spid="16" grpId="0" animBg="1"/>
      <p:bldP spid="19" grpId="0" animBg="1"/>
      <p:bldP spid="20" grpId="0" animBg="1"/>
      <p:bldP spid="21" grpId="0" animBg="1"/>
      <p:bldP spid="22" grpId="0" animBg="1"/>
      <p:bldP spid="2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833" b="24826"/>
          <a:stretch/>
        </p:blipFill>
        <p:spPr>
          <a:xfrm rot="16200000">
            <a:off x="2560403" y="-2662760"/>
            <a:ext cx="6849521" cy="12191998"/>
          </a:xfrm>
          <a:prstGeom prst="rect">
            <a:avLst/>
          </a:prstGeom>
          <a:solidFill>
            <a:srgbClr val="FFFF00"/>
          </a:solidFill>
        </p:spPr>
      </p:pic>
      <p:sp>
        <p:nvSpPr>
          <p:cNvPr id="3" name="Rectangle 2"/>
          <p:cNvSpPr/>
          <p:nvPr/>
        </p:nvSpPr>
        <p:spPr>
          <a:xfrm>
            <a:off x="4432516" y="337089"/>
            <a:ext cx="2665708" cy="1066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48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Bevel 3"/>
          <p:cNvSpPr/>
          <p:nvPr/>
        </p:nvSpPr>
        <p:spPr>
          <a:xfrm>
            <a:off x="3676939" y="3089430"/>
            <a:ext cx="3429000" cy="994475"/>
          </a:xfrm>
          <a:prstGeom prst="bevel">
            <a:avLst>
              <a:gd name="adj" fmla="val 4358"/>
            </a:avLst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6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ক)  </a:t>
            </a:r>
            <a:r>
              <a:rPr lang="bn-BD" sz="3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১</a:t>
            </a:r>
            <a:r>
              <a:rPr lang="bn-IN" sz="3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২</a:t>
            </a:r>
            <a:r>
              <a:rPr lang="bn-BD" sz="3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,</a:t>
            </a:r>
            <a:r>
              <a:rPr lang="bn-IN" sz="3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৮, ১০</a:t>
            </a:r>
            <a:endParaRPr lang="en-US" sz="36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Bevel 4"/>
          <p:cNvSpPr/>
          <p:nvPr/>
        </p:nvSpPr>
        <p:spPr>
          <a:xfrm>
            <a:off x="4437675" y="4005105"/>
            <a:ext cx="3429000" cy="978976"/>
          </a:xfrm>
          <a:prstGeom prst="bevel">
            <a:avLst>
              <a:gd name="adj" fmla="val 5236"/>
            </a:avLst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6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খ)  </a:t>
            </a:r>
            <a:r>
              <a:rPr lang="bn-IN" sz="3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৬, ৯, ১২</a:t>
            </a:r>
          </a:p>
        </p:txBody>
      </p:sp>
      <p:sp>
        <p:nvSpPr>
          <p:cNvPr id="6" name="Bevel 5"/>
          <p:cNvSpPr/>
          <p:nvPr/>
        </p:nvSpPr>
        <p:spPr>
          <a:xfrm>
            <a:off x="6355838" y="4870208"/>
            <a:ext cx="3429000" cy="969936"/>
          </a:xfrm>
          <a:prstGeom prst="bevel">
            <a:avLst>
              <a:gd name="adj" fmla="val 4510"/>
            </a:avLst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6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গ)  </a:t>
            </a:r>
            <a:r>
              <a:rPr lang="bn-IN" sz="3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১৬, </a:t>
            </a:r>
            <a:r>
              <a:rPr lang="bn-BD" sz="3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২৪</a:t>
            </a:r>
            <a:r>
              <a:rPr lang="bn-BD" sz="36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bn-IN" sz="3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১৫</a:t>
            </a:r>
            <a:endParaRPr lang="en-US" sz="36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Curved Down Ribbon 8"/>
          <p:cNvSpPr/>
          <p:nvPr/>
        </p:nvSpPr>
        <p:spPr>
          <a:xfrm rot="20693577">
            <a:off x="9919" y="1018606"/>
            <a:ext cx="5320144" cy="1163781"/>
          </a:xfrm>
          <a:prstGeom prst="ellipseRibbon">
            <a:avLst/>
          </a:prstGeom>
          <a:solidFill>
            <a:srgbClr val="92D050"/>
          </a:solidFill>
          <a:ln w="762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 rot="20676411">
            <a:off x="1362519" y="1239669"/>
            <a:ext cx="2665708" cy="1066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5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বাড়ির কাজ</a:t>
            </a:r>
            <a:endParaRPr lang="en-US" sz="48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3774036" y="2057364"/>
            <a:ext cx="3792070" cy="807528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 rot="21594234">
            <a:off x="4031262" y="2031327"/>
            <a:ext cx="3279452" cy="830997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bn-IN" sz="48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লসাগু নির্ণয় কর</a:t>
            </a:r>
            <a:endParaRPr lang="en-US" sz="4800" b="1" dirty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31098049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9" grpId="0" animBg="1"/>
      <p:bldP spid="8" grpId="0"/>
      <p:bldP spid="13" grpId="0" animBg="1"/>
      <p:bldP spid="1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667000" y="-2667000"/>
            <a:ext cx="6857999" cy="12192000"/>
          </a:xfrm>
          <a:prstGeom prst="rect">
            <a:avLst/>
          </a:prstGeom>
        </p:spPr>
      </p:pic>
      <p:sp>
        <p:nvSpPr>
          <p:cNvPr id="6" name="32-Point Star 5"/>
          <p:cNvSpPr/>
          <p:nvPr/>
        </p:nvSpPr>
        <p:spPr>
          <a:xfrm>
            <a:off x="6941407" y="1459642"/>
            <a:ext cx="2681416" cy="2607275"/>
          </a:xfrm>
          <a:prstGeom prst="star32">
            <a:avLst/>
          </a:prstGeom>
          <a:solidFill>
            <a:srgbClr val="FF0000"/>
          </a:solidFill>
          <a:ln>
            <a:noFill/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39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দ</a:t>
            </a:r>
          </a:p>
        </p:txBody>
      </p:sp>
      <p:sp>
        <p:nvSpPr>
          <p:cNvPr id="7" name="32-Point Star 6"/>
          <p:cNvSpPr/>
          <p:nvPr/>
        </p:nvSpPr>
        <p:spPr>
          <a:xfrm>
            <a:off x="4748471" y="1350532"/>
            <a:ext cx="2819400" cy="2667000"/>
          </a:xfrm>
          <a:prstGeom prst="star32">
            <a:avLst/>
          </a:prstGeom>
          <a:solidFill>
            <a:srgbClr val="0070C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3900" b="1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বা</a:t>
            </a:r>
            <a:endParaRPr lang="en-US" sz="23900" b="1" dirty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32-Point Star 7"/>
          <p:cNvSpPr/>
          <p:nvPr/>
        </p:nvSpPr>
        <p:spPr>
          <a:xfrm>
            <a:off x="2471652" y="1528763"/>
            <a:ext cx="2819400" cy="2667000"/>
          </a:xfrm>
          <a:prstGeom prst="star32">
            <a:avLst/>
          </a:prstGeom>
          <a:solidFill>
            <a:srgbClr val="FFC000"/>
          </a:solidFill>
          <a:ln>
            <a:noFill/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39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ন্য</a:t>
            </a:r>
            <a:endParaRPr lang="en-US" sz="239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32-Point Star 9"/>
          <p:cNvSpPr/>
          <p:nvPr/>
        </p:nvSpPr>
        <p:spPr>
          <a:xfrm>
            <a:off x="314881" y="1568150"/>
            <a:ext cx="2819400" cy="2667000"/>
          </a:xfrm>
          <a:prstGeom prst="star32">
            <a:avLst/>
          </a:prstGeom>
          <a:solidFill>
            <a:srgbClr val="7030A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199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ধ</a:t>
            </a:r>
            <a:endParaRPr lang="en-US" sz="19900" b="1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9" name="Picture 8" descr="Shanzy-640x480.jpg"/>
          <p:cNvPicPr>
            <a:picLocks noChangeAspect="1"/>
          </p:cNvPicPr>
          <p:nvPr/>
        </p:nvPicPr>
        <p:blipFill>
          <a:blip r:embed="rId3">
            <a:clrChange>
              <a:clrFrom>
                <a:srgbClr val="3B3B3B"/>
              </a:clrFrom>
              <a:clrTo>
                <a:srgbClr val="3B3B3B">
                  <a:alpha val="0"/>
                </a:srgbClr>
              </a:clrTo>
            </a:clrChange>
            <a:duotone>
              <a:prstClr val="black"/>
              <a:srgbClr val="7030A0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GlowEdges/>
                    </a14:imgEffect>
                    <a14:imgEffect>
                      <a14:saturation sat="0"/>
                    </a14:imgEffect>
                    <a14:imgEffect>
                      <a14:brightnessContrast bright="40000" contrast="20000"/>
                    </a14:imgEffect>
                  </a14:imgLayer>
                </a14:imgProps>
              </a:ext>
            </a:extLst>
          </a:blip>
          <a:srcRect r="50000"/>
          <a:stretch>
            <a:fillRect/>
          </a:stretch>
        </p:blipFill>
        <p:spPr>
          <a:xfrm>
            <a:off x="0" y="0"/>
            <a:ext cx="6019800" cy="6858000"/>
          </a:xfrm>
          <a:prstGeom prst="rect">
            <a:avLst/>
          </a:prstGeom>
        </p:spPr>
      </p:pic>
      <p:pic>
        <p:nvPicPr>
          <p:cNvPr id="12" name="Picture 11" descr="Shanzy-640x480.jpg"/>
          <p:cNvPicPr>
            <a:picLocks noChangeAspect="1"/>
          </p:cNvPicPr>
          <p:nvPr/>
        </p:nvPicPr>
        <p:blipFill>
          <a:blip r:embed="rId3">
            <a:clrChange>
              <a:clrFrom>
                <a:srgbClr val="3B3B3B"/>
              </a:clrFrom>
              <a:clrTo>
                <a:srgbClr val="3B3B3B">
                  <a:alpha val="0"/>
                </a:srgbClr>
              </a:clrTo>
            </a:clrChange>
            <a:duotone>
              <a:prstClr val="black"/>
              <a:srgbClr val="7030A0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GlowEdges/>
                    </a14:imgEffect>
                    <a14:imgEffect>
                      <a14:saturation sat="0"/>
                    </a14:imgEffect>
                    <a14:imgEffect>
                      <a14:brightnessContrast bright="40000" contrast="20000"/>
                    </a14:imgEffect>
                  </a14:imgLayer>
                </a14:imgProps>
              </a:ext>
            </a:extLst>
          </a:blip>
          <a:srcRect r="50000"/>
          <a:stretch>
            <a:fillRect/>
          </a:stretch>
        </p:blipFill>
        <p:spPr>
          <a:xfrm flipH="1">
            <a:off x="5981700" y="0"/>
            <a:ext cx="62103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90527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3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3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10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671239" y="-2662761"/>
            <a:ext cx="6849522" cy="12192000"/>
          </a:xfrm>
          <a:prstGeom prst="rect">
            <a:avLst/>
          </a:prstGeom>
        </p:spPr>
      </p:pic>
      <p:sp>
        <p:nvSpPr>
          <p:cNvPr id="3" name="Oval 2"/>
          <p:cNvSpPr/>
          <p:nvPr/>
        </p:nvSpPr>
        <p:spPr>
          <a:xfrm>
            <a:off x="3618281" y="295835"/>
            <a:ext cx="3733800" cy="1295400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54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উপস্থাপনায়</a:t>
            </a:r>
            <a:endParaRPr lang="en-US" sz="54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05" r="15715"/>
          <a:stretch/>
        </p:blipFill>
        <p:spPr>
          <a:xfrm rot="20632659">
            <a:off x="5767539" y="1379729"/>
            <a:ext cx="4229864" cy="3570448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537883" y="1384534"/>
            <a:ext cx="6031462" cy="2831544"/>
          </a:xfrm>
          <a:prstGeom prst="rect">
            <a:avLst/>
          </a:prstGeom>
          <a:noFill/>
          <a:ln w="57150">
            <a:solidFill>
              <a:schemeClr val="tx1"/>
            </a:solidFill>
          </a:ln>
          <a:scene3d>
            <a:camera prst="isometricOffAxis2Left"/>
            <a:lightRig rig="threePt" dir="t"/>
          </a:scene3d>
        </p:spPr>
        <p:txBody>
          <a:bodyPr wrap="square">
            <a:spAutoFit/>
          </a:bodyPr>
          <a:lstStyle/>
          <a:p>
            <a:r>
              <a:rPr lang="bn-IN" sz="5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লিটন কুমার সরকার</a:t>
            </a:r>
            <a:endParaRPr lang="en-US" sz="5400" b="1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4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সহকা</a:t>
            </a:r>
            <a:r>
              <a:rPr lang="bn-IN" sz="4400" dirty="0" smtClean="0">
                <a:latin typeface="NikoshBAN" pitchFamily="2" charset="0"/>
                <a:cs typeface="NikoshBAN" pitchFamily="2" charset="0"/>
              </a:rPr>
              <a:t>রী </a:t>
            </a:r>
            <a:r>
              <a:rPr lang="bn-BD" sz="4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শিক্ষক</a:t>
            </a:r>
            <a:r>
              <a:rPr lang="bn-IN" sz="4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bn-IN" sz="4400" dirty="0">
              <a:latin typeface="NikoshBAN" pitchFamily="2" charset="0"/>
              <a:cs typeface="NikoshBAN" pitchFamily="2" charset="0"/>
            </a:endParaRPr>
          </a:p>
          <a:p>
            <a:r>
              <a:rPr lang="bn-IN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ইসলামপুর</a:t>
            </a:r>
            <a:r>
              <a:rPr lang="bn-BD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সর</a:t>
            </a:r>
            <a:r>
              <a:rPr lang="bn-BD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কারি প্রাথমিক বিদ্যালয়</a:t>
            </a:r>
          </a:p>
          <a:p>
            <a:r>
              <a:rPr lang="bn-IN" sz="4000" dirty="0" smtClean="0">
                <a:latin typeface="NikoshBAN" pitchFamily="2" charset="0"/>
                <a:cs typeface="NikoshBAN" pitchFamily="2" charset="0"/>
              </a:rPr>
              <a:t>ধামরাই, ঢাকা</a:t>
            </a:r>
            <a:r>
              <a:rPr lang="bn-BD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40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450751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7364"/>
          <a:stretch/>
        </p:blipFill>
        <p:spPr>
          <a:xfrm rot="16200000">
            <a:off x="2660072" y="-2982395"/>
            <a:ext cx="6858002" cy="12178146"/>
          </a:xfrm>
          <a:prstGeom prst="rect">
            <a:avLst/>
          </a:prstGeom>
        </p:spPr>
      </p:pic>
      <p:sp>
        <p:nvSpPr>
          <p:cNvPr id="5" name="Plaque 4"/>
          <p:cNvSpPr/>
          <p:nvPr/>
        </p:nvSpPr>
        <p:spPr>
          <a:xfrm>
            <a:off x="3261472" y="238964"/>
            <a:ext cx="4843463" cy="1243013"/>
          </a:xfrm>
          <a:prstGeom prst="plaque">
            <a:avLst>
              <a:gd name="adj" fmla="val 21505"/>
            </a:avLst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5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 পরিচিতি</a:t>
            </a:r>
            <a:endParaRPr lang="en-US" sz="24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Folded Corner 5"/>
          <p:cNvSpPr/>
          <p:nvPr/>
        </p:nvSpPr>
        <p:spPr>
          <a:xfrm>
            <a:off x="1869140" y="1788458"/>
            <a:ext cx="8303559" cy="3884978"/>
          </a:xfrm>
          <a:prstGeom prst="foldedCorner">
            <a:avLst>
              <a:gd name="adj" fmla="val 35678"/>
            </a:avLst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bn-IN" sz="3600" b="1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endParaRPr lang="bn-IN" sz="36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bn-BD" sz="4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শ্রেণিঃ </a:t>
            </a:r>
            <a:r>
              <a:rPr lang="bn-IN" sz="4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 </a:t>
            </a:r>
            <a:r>
              <a:rPr lang="bn-BD" sz="4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৫ম </a:t>
            </a:r>
          </a:p>
          <a:p>
            <a:r>
              <a:rPr lang="bn-BD" sz="4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বিষয়ঃ </a:t>
            </a:r>
            <a:r>
              <a:rPr lang="bn-IN" sz="4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 </a:t>
            </a:r>
            <a:r>
              <a:rPr lang="bn-BD" sz="4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গণিত</a:t>
            </a:r>
          </a:p>
          <a:p>
            <a:r>
              <a:rPr lang="bn-IN" sz="4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পাঠঃ      গুণিতক ও গুণনীয়ক</a:t>
            </a:r>
          </a:p>
          <a:p>
            <a:r>
              <a:rPr lang="bn-IN" sz="4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পাঠ্যাংশঃমৌলিক উৎপাদকে প্রকাশ</a:t>
            </a:r>
          </a:p>
          <a:p>
            <a:r>
              <a:rPr lang="bn-BD" sz="4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সময়ঃ</a:t>
            </a:r>
            <a:r>
              <a:rPr lang="bn-IN" sz="4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  </a:t>
            </a:r>
            <a:r>
              <a:rPr lang="bn-BD" sz="4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৪</a:t>
            </a:r>
            <a:r>
              <a:rPr lang="bn-BD" sz="4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০ মিনিট।</a:t>
            </a:r>
            <a:endParaRPr lang="en-US" sz="48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32-Point Star 6"/>
          <p:cNvSpPr/>
          <p:nvPr/>
        </p:nvSpPr>
        <p:spPr>
          <a:xfrm rot="18871070">
            <a:off x="8467725" y="2057400"/>
            <a:ext cx="1600200" cy="1447800"/>
          </a:xfrm>
          <a:prstGeom prst="star32">
            <a:avLst/>
          </a:prstGeom>
          <a:solidFill>
            <a:srgbClr val="C00000"/>
          </a:solidFill>
          <a:ln w="38100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68922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9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9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667000" y="-2667000"/>
            <a:ext cx="6858000" cy="12192000"/>
          </a:xfrm>
          <a:prstGeom prst="rect">
            <a:avLst/>
          </a:prstGeom>
          <a:solidFill>
            <a:srgbClr val="FFFF00"/>
          </a:solidFill>
        </p:spPr>
      </p:pic>
      <p:sp>
        <p:nvSpPr>
          <p:cNvPr id="9" name="Horizontal Scroll 8"/>
          <p:cNvSpPr/>
          <p:nvPr/>
        </p:nvSpPr>
        <p:spPr>
          <a:xfrm>
            <a:off x="4296304" y="426719"/>
            <a:ext cx="2926080" cy="1436914"/>
          </a:xfrm>
          <a:prstGeom prst="horizontalScroll">
            <a:avLst/>
          </a:prstGeom>
          <a:solidFill>
            <a:schemeClr val="accent4">
              <a:lumMod val="20000"/>
              <a:lumOff val="80000"/>
            </a:schemeClr>
          </a:solidFill>
          <a:effectLst>
            <a:glow rad="101600">
              <a:schemeClr val="accent5">
                <a:satMod val="175000"/>
                <a:alpha val="40000"/>
              </a:schemeClr>
            </a:glow>
          </a:effectLst>
          <a:scene3d>
            <a:camera prst="isometricOffAxis1Right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5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শিখনফল</a:t>
            </a:r>
            <a:endParaRPr lang="en-US" sz="3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46416" y="2064389"/>
            <a:ext cx="7162342" cy="156966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bn-IN" sz="48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১৭.১.২ </a:t>
            </a:r>
            <a:r>
              <a:rPr lang="bn-IN" sz="48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মৌলিক উৎপাদকের সাহায্যে লসাগু নির্ণয় করতে পারবে</a:t>
            </a:r>
            <a:endParaRPr lang="en-US" sz="48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901653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2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3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667000" y="-2667000"/>
            <a:ext cx="6858000" cy="12192000"/>
          </a:xfrm>
          <a:prstGeom prst="rect">
            <a:avLst/>
          </a:prstGeom>
          <a:solidFill>
            <a:srgbClr val="FFFF00"/>
          </a:solidFill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Horizontal Scroll 7"/>
          <p:cNvSpPr/>
          <p:nvPr/>
        </p:nvSpPr>
        <p:spPr>
          <a:xfrm rot="20718504">
            <a:off x="2305620" y="2161746"/>
            <a:ext cx="4548731" cy="1436914"/>
          </a:xfrm>
          <a:prstGeom prst="horizontalScroll">
            <a:avLst/>
          </a:prstGeom>
          <a:solidFill>
            <a:schemeClr val="accent4">
              <a:lumMod val="20000"/>
              <a:lumOff val="80000"/>
            </a:schemeClr>
          </a:solidFill>
          <a:effectLst>
            <a:glow rad="101600">
              <a:schemeClr val="accent5">
                <a:satMod val="175000"/>
                <a:alpha val="40000"/>
              </a:schemeClr>
            </a:glow>
          </a:effectLst>
          <a:scene3d>
            <a:camera prst="isometricOffAxis1Right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এসো ভিডিও দেখি</a:t>
            </a:r>
            <a:endParaRPr lang="en-US" sz="32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181131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667000" y="-2667000"/>
            <a:ext cx="6858000" cy="12192000"/>
          </a:xfrm>
          <a:prstGeom prst="rect">
            <a:avLst/>
          </a:prstGeom>
          <a:solidFill>
            <a:srgbClr val="FFFF00"/>
          </a:solidFill>
        </p:spPr>
      </p:pic>
      <p:sp>
        <p:nvSpPr>
          <p:cNvPr id="9" name="Horizontal Scroll 8"/>
          <p:cNvSpPr/>
          <p:nvPr/>
        </p:nvSpPr>
        <p:spPr>
          <a:xfrm rot="20718504">
            <a:off x="1299285" y="822701"/>
            <a:ext cx="3421708" cy="1436914"/>
          </a:xfrm>
          <a:prstGeom prst="horizontalScroll">
            <a:avLst/>
          </a:prstGeom>
          <a:solidFill>
            <a:schemeClr val="accent4">
              <a:lumMod val="20000"/>
              <a:lumOff val="80000"/>
            </a:schemeClr>
          </a:solidFill>
          <a:effectLst>
            <a:glow rad="101600">
              <a:schemeClr val="accent5">
                <a:satMod val="175000"/>
                <a:alpha val="40000"/>
              </a:schemeClr>
            </a:glow>
          </a:effectLst>
          <a:scene3d>
            <a:camera prst="isometricOffAxis1Right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54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আজকের </a:t>
            </a:r>
            <a:r>
              <a:rPr lang="bn-IN" sz="54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endParaRPr lang="en-US" sz="32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Cloud 2"/>
          <p:cNvSpPr/>
          <p:nvPr/>
        </p:nvSpPr>
        <p:spPr>
          <a:xfrm rot="20664781">
            <a:off x="1124633" y="2018736"/>
            <a:ext cx="6714146" cy="2379672"/>
          </a:xfrm>
          <a:prstGeom prst="cloud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 rot="20330627">
            <a:off x="2441650" y="2288605"/>
            <a:ext cx="458105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মৌলিক উৎপাদকের সাহায্যে লসাগু নির্ণয়</a:t>
            </a:r>
            <a:endParaRPr lang="en-US" sz="4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306562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436" b="26787"/>
          <a:stretch/>
        </p:blipFill>
        <p:spPr>
          <a:xfrm rot="16200000">
            <a:off x="2617452" y="-2608974"/>
            <a:ext cx="6957097" cy="12192002"/>
          </a:xfrm>
          <a:prstGeom prst="rect">
            <a:avLst/>
          </a:prstGeom>
          <a:solidFill>
            <a:srgbClr val="FFFF00"/>
          </a:solidFill>
        </p:spPr>
      </p:pic>
      <p:sp>
        <p:nvSpPr>
          <p:cNvPr id="4" name="Rectangle 3"/>
          <p:cNvSpPr/>
          <p:nvPr/>
        </p:nvSpPr>
        <p:spPr>
          <a:xfrm>
            <a:off x="2988516" y="1871447"/>
            <a:ext cx="2042547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গুণনীয়কঃ </a:t>
            </a:r>
            <a:endParaRPr lang="bn-IN" sz="4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136775" y="2163856"/>
            <a:ext cx="6293223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b="1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কোনো সংখ্যাকে যে সকল সংখ্যা দ্বারা নিঃশেষে বিভাজ্য হয় সেই সংখ্যাগুলোকে ঐ সংখ্যার গুণনীয়ক বলে।</a:t>
            </a:r>
            <a:endParaRPr lang="en-US" sz="3600" b="1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Explosion 1 6"/>
          <p:cNvSpPr/>
          <p:nvPr/>
        </p:nvSpPr>
        <p:spPr>
          <a:xfrm rot="221657">
            <a:off x="3002987" y="173068"/>
            <a:ext cx="5473907" cy="1655914"/>
          </a:xfrm>
          <a:prstGeom prst="irregularSeal1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100"/>
          </a:p>
        </p:txBody>
      </p:sp>
      <p:sp>
        <p:nvSpPr>
          <p:cNvPr id="8" name="TextBox 7"/>
          <p:cNvSpPr txBox="1"/>
          <p:nvPr/>
        </p:nvSpPr>
        <p:spPr>
          <a:xfrm>
            <a:off x="4249271" y="578221"/>
            <a:ext cx="317350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800" b="1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পূর্বজ্ঞান যাচাই</a:t>
            </a:r>
            <a:endParaRPr lang="en-US" sz="4800" b="1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244885" y="3489569"/>
            <a:ext cx="1721946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গুণিতকঃ</a:t>
            </a:r>
            <a:endParaRPr lang="bn-IN" sz="4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066801" y="4279521"/>
            <a:ext cx="583154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b="1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কোনো সংখ্যাকে পূর্ণ সংখ্যা দিয়ে গুণ করলে যে সংখ্যাগুলো পাওয়া যায় সেই সংখ্যাগুলোকে ঐ সংখ্যার গুণিতক বলে।</a:t>
            </a:r>
            <a:endParaRPr lang="en-US" sz="3600" b="1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08481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500"/>
                            </p:stCondLst>
                            <p:childTnLst>
                              <p:par>
                                <p:cTn id="18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3500"/>
                            </p:stCondLst>
                            <p:childTnLst>
                              <p:par>
                                <p:cTn id="24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500"/>
                            </p:stCondLst>
                            <p:childTnLst>
                              <p:par>
                                <p:cTn id="28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7" grpId="0" animBg="1"/>
      <p:bldP spid="8" grpId="0"/>
      <p:bldP spid="9" grpId="0"/>
      <p:bldP spid="1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671239" y="-2662761"/>
            <a:ext cx="6849522" cy="12192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2241176" y="658906"/>
            <a:ext cx="4953000" cy="1066800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>
            <a:solidFill>
              <a:srgbClr val="FF7C80"/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6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ল</a:t>
            </a:r>
            <a:r>
              <a:rPr lang="bn-BD" sz="6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সাগু</a:t>
            </a:r>
            <a:r>
              <a:rPr lang="bn-IN" sz="6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6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এর </a:t>
            </a:r>
            <a:r>
              <a:rPr lang="bn-BD" sz="60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পূর্ণরূপ</a:t>
            </a:r>
            <a:endParaRPr lang="en-US" sz="60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689414" y="699633"/>
            <a:ext cx="75303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60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endParaRPr lang="en-US" sz="2400" b="1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070845" y="1936375"/>
            <a:ext cx="16002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60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লঘিষ্ঠ</a:t>
            </a:r>
            <a:endParaRPr lang="en-US" sz="6000" b="1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079377" y="699250"/>
            <a:ext cx="79337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60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</a:t>
            </a:r>
            <a:endParaRPr lang="en-US" sz="2400" b="1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576917" y="1909484"/>
            <a:ext cx="1911101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IN" sz="60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সাধারণ</a:t>
            </a:r>
            <a:endParaRPr lang="en-US" sz="2400" b="1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630705" y="685800"/>
            <a:ext cx="51098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60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গু</a:t>
            </a:r>
            <a:endParaRPr lang="en-US" sz="2400" b="1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432612" y="1869143"/>
            <a:ext cx="215153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60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গুণিতক</a:t>
            </a:r>
            <a:endParaRPr lang="en-US" sz="2400" b="1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416859" y="2796988"/>
            <a:ext cx="8521885" cy="923330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bn-IN" sz="5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লসাগু এর পূর্ণরূপ লঘিষ্ঠ সাধারণ গুণিতক</a:t>
            </a:r>
            <a:endParaRPr lang="en-US" sz="2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0002377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decel="50000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accel="50000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.4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decel="50000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/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accel="50000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2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4000"/>
                            </p:stCondLst>
                            <p:childTnLst>
                              <p:par>
                                <p:cTn id="27" presetID="25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2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decel="50000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accel="50000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.4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decel="50000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/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accel="50000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6000"/>
                            </p:stCondLst>
                            <p:childTnLst>
                              <p:par>
                                <p:cTn id="38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2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8000"/>
                            </p:stCondLst>
                            <p:childTnLst>
                              <p:par>
                                <p:cTn id="49" presetID="25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2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decel="50000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accel="50000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.4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2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decel="50000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/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accel="50000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0000"/>
                            </p:stCondLst>
                            <p:childTnLst>
                              <p:par>
                                <p:cTn id="60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2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12000"/>
                            </p:stCondLst>
                            <p:childTnLst>
                              <p:par>
                                <p:cTn id="71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16" grpId="0"/>
      <p:bldP spid="17" grpId="0"/>
      <p:bldP spid="18" grpId="0"/>
      <p:bldP spid="19" grpId="0"/>
      <p:bldP spid="2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696"/>
          <a:stretch/>
        </p:blipFill>
        <p:spPr>
          <a:xfrm rot="16200000">
            <a:off x="2671240" y="-2671239"/>
            <a:ext cx="6849522" cy="12192001"/>
          </a:xfrm>
          <a:prstGeom prst="rect">
            <a:avLst/>
          </a:prstGeom>
          <a:solidFill>
            <a:srgbClr val="FFFF00"/>
          </a:solidFill>
        </p:spPr>
      </p:pic>
      <p:sp>
        <p:nvSpPr>
          <p:cNvPr id="3" name="TextBox 2"/>
          <p:cNvSpPr txBox="1"/>
          <p:nvPr/>
        </p:nvSpPr>
        <p:spPr>
          <a:xfrm>
            <a:off x="3600450" y="1200150"/>
            <a:ext cx="2407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IN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Cloud 9"/>
          <p:cNvSpPr/>
          <p:nvPr/>
        </p:nvSpPr>
        <p:spPr>
          <a:xfrm>
            <a:off x="3331229" y="161365"/>
            <a:ext cx="7772400" cy="2689411"/>
          </a:xfrm>
          <a:prstGeom prst="cloud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accent3">
                <a:lumMod val="50000"/>
              </a:schemeClr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4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 rot="21424338">
            <a:off x="6528589" y="309017"/>
            <a:ext cx="25203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u="sng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মৌলিক সংখ্যা</a:t>
            </a:r>
            <a:endParaRPr lang="en-US" sz="2800" u="sng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 rot="21410249">
            <a:off x="4594840" y="886559"/>
            <a:ext cx="608661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কোনো সংখ্যার গুণনীয়ক যদি ১ এবং ঐ সংখ্যা ( শুধু ২টি) হয়, তাহলে সংখ্যাটিকে মৌলিক সংখ্যা বলে ।</a:t>
            </a:r>
            <a:endParaRPr lang="en-US" sz="2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Cloud 12"/>
          <p:cNvSpPr/>
          <p:nvPr/>
        </p:nvSpPr>
        <p:spPr>
          <a:xfrm rot="20802160">
            <a:off x="782854" y="2990717"/>
            <a:ext cx="7772400" cy="2647891"/>
          </a:xfrm>
          <a:prstGeom prst="cloud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3">
                <a:lumMod val="50000"/>
              </a:schemeClr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4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 rot="20713790">
            <a:off x="3101622" y="3382749"/>
            <a:ext cx="267046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u="sng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মৌলিক উৎপাদক</a:t>
            </a:r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 rot="20727378">
            <a:off x="1613927" y="3926027"/>
            <a:ext cx="652772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কোনো সংখ্যার গুণনীয়ক যদি মৌলিক সংখ্যা  হয়, তাহলে গুণনীয়ককে মৌলিক উৎপাদক বলে ।</a:t>
            </a:r>
            <a:endParaRPr lang="en-US" sz="2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5712684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5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1" animBg="1"/>
      <p:bldP spid="11" grpId="0"/>
      <p:bldP spid="12" grpId="0"/>
      <p:bldP spid="13" grpId="1" animBg="1"/>
      <p:bldP spid="14" grpId="0"/>
      <p:bldP spid="15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528</TotalTime>
  <Words>377</Words>
  <Application>Microsoft Office PowerPoint</Application>
  <PresentationFormat>Widescreen</PresentationFormat>
  <Paragraphs>93</Paragraphs>
  <Slides>17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3" baseType="lpstr">
      <vt:lpstr>Arial</vt:lpstr>
      <vt:lpstr>Calibri</vt:lpstr>
      <vt:lpstr>Calibri Light</vt:lpstr>
      <vt:lpstr>NikoshBAN</vt:lpstr>
      <vt:lpstr>Vrinda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User;litankumarsarker@gmail.com</dc:creator>
  <cp:lastModifiedBy>Windows User</cp:lastModifiedBy>
  <cp:revision>63</cp:revision>
  <dcterms:created xsi:type="dcterms:W3CDTF">2020-05-20T07:23:21Z</dcterms:created>
  <dcterms:modified xsi:type="dcterms:W3CDTF">2020-05-22T07:38:46Z</dcterms:modified>
</cp:coreProperties>
</file>