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5" r:id="rId1"/>
  </p:sldMasterIdLst>
  <p:sldIdLst>
    <p:sldId id="256" r:id="rId2"/>
    <p:sldId id="274" r:id="rId3"/>
    <p:sldId id="279" r:id="rId4"/>
    <p:sldId id="280" r:id="rId5"/>
    <p:sldId id="281" r:id="rId6"/>
    <p:sldId id="282" r:id="rId7"/>
    <p:sldId id="283" r:id="rId8"/>
    <p:sldId id="287" r:id="rId9"/>
    <p:sldId id="284" r:id="rId10"/>
    <p:sldId id="276" r:id="rId11"/>
    <p:sldId id="278" r:id="rId12"/>
    <p:sldId id="277" r:id="rId13"/>
    <p:sldId id="285" r:id="rId14"/>
    <p:sldId id="286" r:id="rId15"/>
    <p:sldId id="2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EL" initials="D" lastIdx="1" clrIdx="0">
    <p:extLst>
      <p:ext uri="{19B8F6BF-5375-455C-9EA6-DF929625EA0E}">
        <p15:presenceInfo xmlns:p15="http://schemas.microsoft.com/office/powerpoint/2012/main" xmlns="" userId="DOE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0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68" autoAdjust="0"/>
    <p:restoredTop sz="97158" autoAdjust="0"/>
  </p:normalViewPr>
  <p:slideViewPr>
    <p:cSldViewPr snapToGrid="0">
      <p:cViewPr varScale="1">
        <p:scale>
          <a:sx n="69" d="100"/>
          <a:sy n="69" d="100"/>
        </p:scale>
        <p:origin x="-120" y="-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F76BBB-26EC-4476-9CA4-50E9E42CDA46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B838A5-14FA-4AA8-B41C-36F6E43CB6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F76BBB-26EC-4476-9CA4-50E9E42CDA46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B838A5-14FA-4AA8-B41C-36F6E43CB6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533405"/>
            <a:ext cx="26416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F76BBB-26EC-4476-9CA4-50E9E42CDA46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B838A5-14FA-4AA8-B41C-36F6E43CB6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F76BBB-26EC-4476-9CA4-50E9E42CDA46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B838A5-14FA-4AA8-B41C-36F6E43CB6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558129" y="434163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F76BBB-26EC-4476-9CA4-50E9E42CDA46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B838A5-14FA-4AA8-B41C-36F6E43CB6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F76BBB-26EC-4476-9CA4-50E9E42CDA46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B838A5-14FA-4AA8-B41C-36F6E43CB6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F76BBB-26EC-4476-9CA4-50E9E42CDA46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B838A5-14FA-4AA8-B41C-36F6E43CB6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F76BBB-26EC-4476-9CA4-50E9E42CDA46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B838A5-14FA-4AA8-B41C-36F6E43CB6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F76BBB-26EC-4476-9CA4-50E9E42CDA46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B838A5-14FA-4AA8-B41C-36F6E43CB6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F76BBB-26EC-4476-9CA4-50E9E42CDA46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B838A5-14FA-4AA8-B41C-36F6E43CB6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8534401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F76BBB-26EC-4476-9CA4-50E9E42CDA46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B838A5-14FA-4AA8-B41C-36F6E43CB65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5035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9F76BBB-26EC-4476-9CA4-50E9E42CDA46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8083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31104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6B838A5-14FA-4AA8-B41C-36F6E43CB65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3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270" y="0"/>
            <a:ext cx="12311269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37183" y="1060174"/>
            <a:ext cx="698389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9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51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0330" y="410817"/>
            <a:ext cx="11370366" cy="4556263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দলগত কাজ </a:t>
            </a:r>
            <a:endParaRPr lang="bn-IN" sz="6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60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একমালিকানা ব্যবসায়ের</a:t>
            </a:r>
            <a:r>
              <a:rPr lang="bn-IN" sz="6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পাচঁটি বৈশিষ্ট্য লিখ।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3911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1782" y="618971"/>
            <a:ext cx="51400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28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স্বল্প মূলধন নিয়ে এ জাতীয় ব্যবসায় গঠন করা যায়। মালিক নিজেই এ মূলধন যোগান দেন।</a:t>
            </a:r>
            <a:endParaRPr lang="en-US" sz="28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1782" y="1622619"/>
            <a:ext cx="51400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28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একমালিকানা ব্যবসায় ক্ষুদ্র আকারের  হয়ে থাকে।</a:t>
            </a:r>
            <a:r>
              <a:rPr lang="en-US" sz="28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মূলধনের স্বল্পতা ও একজন ব্যক্তি </a:t>
            </a:r>
            <a:r>
              <a:rPr lang="bn-BD" sz="28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bn-IN" sz="28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28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এর মালিকানা ছোট হয়।</a:t>
            </a:r>
            <a:endParaRPr lang="en-US" sz="28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1782" y="2976152"/>
            <a:ext cx="516579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28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একমালিকানা ব্যবসায়ের সকল ঝুঁকি মালিককে এককভাবে বহন করতে হয়। </a:t>
            </a:r>
            <a:endParaRPr lang="en-US" sz="28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1782" y="5025928"/>
            <a:ext cx="49124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28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স্থায়িত্ব মালিকের ইচ্ছার উপর নির্ভরশীল।</a:t>
            </a:r>
            <a:r>
              <a:rPr lang="en-US" sz="28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ব্যবসায় চালু বা বন্ধ রাখা তার উপর নির্ভর করে।</a:t>
            </a:r>
            <a:endParaRPr lang="en-US" sz="28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1782" y="4076112"/>
            <a:ext cx="52817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28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লাভের সকল অংশ একা মালিক ভোগ করেন আবার লোকসানও এককভাবে বহন করতে হয়।</a:t>
            </a:r>
            <a:endParaRPr lang="en-US" sz="28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96509" y="456737"/>
            <a:ext cx="522564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28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এ জাতীয় ব্যবসায়ের গঠন বেশ সহজ। আইনগত ঝামেলা না থাকায় যে কেউ ইচ্ছা করলে ও উদ্যোগ নিলে এ ব্যবসায় শুরু করতে পারেন</a:t>
            </a:r>
            <a:endParaRPr lang="en-US" sz="28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96128" y="2000230"/>
            <a:ext cx="511879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28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একমালিকানা ব্যবসায়ের মালিক সবসময় একজন ব্যক্তি যিনি নিজ উদ্যোগে পুঁজির সংস্থান করেন,ব্যবসায় পরিচালনা করেন ও ঝুঁকি বহন </a:t>
            </a:r>
            <a:r>
              <a:rPr lang="bn-BD" sz="28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93643" y="4037827"/>
            <a:ext cx="505199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28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আইনের চোখে পৃথক কোনো সত্তা নেই। মালিক ও ব্যবসায় অভিন্ন।</a:t>
            </a:r>
            <a:endParaRPr lang="en-US" sz="28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96128" y="5071111"/>
            <a:ext cx="51489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28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সকল দায়-দায়িত্ব মালিকের,ফলে তার দায় অসীম। </a:t>
            </a:r>
            <a:endParaRPr lang="en-US" sz="28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291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1304" y="318052"/>
            <a:ext cx="11436625" cy="556759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 কাজ </a:t>
            </a:r>
          </a:p>
          <a:p>
            <a:pPr algn="ctr"/>
            <a:endParaRPr lang="bn-IN" sz="7200" dirty="0" smtClean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0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একমালিকানা ব্যবসায়ের সুবিধা ও অসুবিধাগুলো চিহ্নিত কর।</a:t>
            </a:r>
            <a:endParaRPr lang="en-US" sz="60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81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40696" y="236091"/>
            <a:ext cx="25179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5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87896" y="1332637"/>
            <a:ext cx="993913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n-IN" sz="4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1.</a:t>
            </a:r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একমালিকানা ব্যবসায় কী?</a:t>
            </a:r>
          </a:p>
          <a:p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2.</a:t>
            </a:r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একমালিকানা ব্যবসায়ের ৫ টি ক্ষেত্রের নাম বল।</a:t>
            </a:r>
          </a:p>
          <a:p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3.</a:t>
            </a:r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একমালিকানা ব্যবসায়ের ৩টি বৈশিষ্ট্য বল।</a:t>
            </a:r>
          </a:p>
          <a:p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4.</a:t>
            </a:r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একমালিকানা ব্যবসায়ের ২টি সুবিধা উল্লেখ কর।</a:t>
            </a:r>
          </a:p>
          <a:p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5.</a:t>
            </a:r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একমালিকানা ব্যবসায়ের ২ টি অসুবিধা উল্লেখ কর।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62861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44665" y="302351"/>
            <a:ext cx="279435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bn-BD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</a:p>
        </p:txBody>
      </p:sp>
      <p:sp>
        <p:nvSpPr>
          <p:cNvPr id="3" name="Rectangle 2"/>
          <p:cNvSpPr/>
          <p:nvPr/>
        </p:nvSpPr>
        <p:spPr>
          <a:xfrm>
            <a:off x="384313" y="2642009"/>
            <a:ext cx="1152939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bn-BD" sz="44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“একমালিকানা ব্যবসায় বাংলাদেশের অর্থনীতিতে বিশাল ভূমিকা পালন করছে”এর পক্ষে তোমার যুক্তি তুলে ধর।</a:t>
            </a:r>
            <a:endParaRPr lang="en-US" sz="44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360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4458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05809" y="1642304"/>
            <a:ext cx="5075582" cy="2412861"/>
          </a:xfrm>
        </p:spPr>
        <p:txBody>
          <a:bodyPr>
            <a:normAutofit/>
          </a:bodyPr>
          <a:lstStyle/>
          <a:p>
            <a:r>
              <a:rPr lang="bn-IN" sz="6600" dirty="0" smtClean="0">
                <a:solidFill>
                  <a:srgbClr val="0070C0"/>
                </a:solidFill>
                <a:latin typeface="NikoshLightBAN" pitchFamily="2" charset="0"/>
                <a:cs typeface="NikoshLightBAN" pitchFamily="2" charset="0"/>
              </a:rPr>
              <a:t>আল্লাহ হাফেজ</a:t>
            </a:r>
            <a:endParaRPr lang="en-US" sz="6600" dirty="0">
              <a:solidFill>
                <a:srgbClr val="0070C0"/>
              </a:solidFill>
              <a:latin typeface="NikoshLightBAN" pitchFamily="2" charset="0"/>
              <a:cs typeface="NikoshLight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871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214" y="1285747"/>
            <a:ext cx="2439003" cy="28788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89879" y="4499419"/>
            <a:ext cx="452720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>
                <a:latin typeface="NikoshBAN" pitchFamily="2" charset="0"/>
                <a:cs typeface="NikoshBAN" pitchFamily="2" charset="0"/>
              </a:rPr>
              <a:t>মোহাম্মদ মুশফেকুছ সালেহীন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  <a:p>
            <a:r>
              <a:rPr lang="bn-IN" b="1" dirty="0">
                <a:latin typeface="NikoshBAN" pitchFamily="2" charset="0"/>
                <a:cs typeface="NikoshBAN" pitchFamily="2" charset="0"/>
              </a:rPr>
              <a:t>সহকারী শিক্ষক </a:t>
            </a:r>
            <a:r>
              <a:rPr lang="bn-IN" sz="1400" b="1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1400" b="1" dirty="0" err="1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1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1400" b="1" dirty="0">
                <a:latin typeface="NikoshBAN" pitchFamily="2" charset="0"/>
                <a:cs typeface="NikoshBAN" pitchFamily="2" charset="0"/>
              </a:rPr>
              <a:t>)</a:t>
            </a:r>
            <a:endParaRPr lang="en-US" sz="1400" b="1" dirty="0">
              <a:latin typeface="NikoshBAN" pitchFamily="2" charset="0"/>
              <a:cs typeface="NikoshBAN" pitchFamily="2" charset="0"/>
            </a:endParaRPr>
          </a:p>
          <a:p>
            <a:r>
              <a:rPr lang="bn-IN" b="1" dirty="0">
                <a:latin typeface="NikoshBAN" pitchFamily="2" charset="0"/>
                <a:cs typeface="NikoshBAN" pitchFamily="2" charset="0"/>
              </a:rPr>
              <a:t>জামালপুর রেলওয়ে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উচচ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bn-IN" b="1" dirty="0">
                <a:latin typeface="NikoshBAN" pitchFamily="2" charset="0"/>
                <a:cs typeface="NikoshBAN" pitchFamily="2" charset="0"/>
              </a:rPr>
              <a:t>মোবাইল নং-০১৮৪২৬২৭৮৩৭</a:t>
            </a:r>
          </a:p>
          <a:p>
            <a:r>
              <a:rPr lang="en-US" dirty="0">
                <a:latin typeface="NikoshBAN" pitchFamily="2" charset="0"/>
                <a:cs typeface="NikoshBAN" pitchFamily="2" charset="0"/>
              </a:rPr>
              <a:t>E-mail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: salehinm</a:t>
            </a:r>
            <a:r>
              <a:rPr lang="en-US" b="1" dirty="0"/>
              <a:t>7@gmail.com</a:t>
            </a:r>
          </a:p>
          <a:p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51286" y="4121426"/>
            <a:ext cx="34696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শ্রেণি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 নবম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/>
            </a:r>
            <a:br>
              <a:rPr lang="bn-BD" sz="2400" dirty="0">
                <a:latin typeface="NikoshBAN" pitchFamily="2" charset="0"/>
                <a:cs typeface="NikoshBAN" pitchFamily="2" charset="0"/>
              </a:rPr>
            </a:br>
            <a:r>
              <a:rPr lang="bn-BD" sz="2400" dirty="0">
                <a:latin typeface="NikoshBAN" pitchFamily="2" charset="0"/>
                <a:cs typeface="NikoshBAN" pitchFamily="2" charset="0"/>
              </a:rPr>
              <a:t>বিষয়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ব্যবসায় উদ্যোগ</a:t>
            </a:r>
            <a:br>
              <a:rPr lang="bn-BD" sz="2400" b="1" dirty="0">
                <a:latin typeface="NikoshBAN" pitchFamily="2" charset="0"/>
                <a:cs typeface="NikoshBAN" pitchFamily="2" charset="0"/>
              </a:rPr>
            </a:br>
            <a:r>
              <a:rPr lang="bn-BD" sz="2400" dirty="0">
                <a:latin typeface="NikoshBAN" pitchFamily="2" charset="0"/>
                <a:cs typeface="NikoshBAN" pitchFamily="2" charset="0"/>
              </a:rPr>
              <a:t>চতুর্থ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অধ্যায়-</a:t>
            </a:r>
            <a:endParaRPr lang="bn-IN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মালিকানার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ভিত্তিতে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/>
            </a:r>
            <a:br>
              <a:rPr lang="bn-BD" sz="2400" dirty="0">
                <a:latin typeface="NikoshBAN" pitchFamily="2" charset="0"/>
                <a:cs typeface="NikoshBAN" pitchFamily="2" charset="0"/>
              </a:rPr>
            </a:br>
            <a:r>
              <a:rPr lang="bn-BD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600" y="1257803"/>
            <a:ext cx="2328582" cy="27522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44900" y="463826"/>
            <a:ext cx="29287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solidFill>
                  <a:schemeClr val="accent2"/>
                </a:solidFill>
                <a:latin typeface="NikoshLightBAN" pitchFamily="2" charset="0"/>
                <a:cs typeface="NikoshLightBAN" pitchFamily="2" charset="0"/>
              </a:rPr>
              <a:t>পরিচিতি</a:t>
            </a:r>
            <a:endParaRPr lang="en-US" sz="5400" b="1" dirty="0">
              <a:solidFill>
                <a:schemeClr val="accent2"/>
              </a:solidFill>
              <a:latin typeface="NikoshLightBAN" pitchFamily="2" charset="0"/>
              <a:cs typeface="NikoshLight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76071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194209"/>
              </p:ext>
            </p:extLst>
          </p:nvPr>
        </p:nvGraphicFramePr>
        <p:xfrm>
          <a:off x="2768600" y="620713"/>
          <a:ext cx="6440488" cy="543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8600" y="620713"/>
                        <a:ext cx="6440488" cy="543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83931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896" y="312660"/>
            <a:ext cx="6978849" cy="348209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Rectangle 2"/>
          <p:cNvSpPr/>
          <p:nvPr/>
        </p:nvSpPr>
        <p:spPr>
          <a:xfrm>
            <a:off x="871405" y="4214840"/>
            <a:ext cx="41346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উপরের চিত্রে কী দেখা যাচ্ছে?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9127" y="4871902"/>
            <a:ext cx="66022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এ ধরনের ব্যবসায় সাধারণত কতজন মালিক থাকে</a:t>
            </a:r>
            <a:endParaRPr lang="en-US" sz="3200" b="1" dirty="0"/>
          </a:p>
        </p:txBody>
      </p:sp>
      <p:sp>
        <p:nvSpPr>
          <p:cNvPr id="5" name="Rectangle 4"/>
          <p:cNvSpPr/>
          <p:nvPr/>
        </p:nvSpPr>
        <p:spPr>
          <a:xfrm>
            <a:off x="699127" y="5753492"/>
            <a:ext cx="72074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একজন দ্বারা পরিচালিত ব্যবসায়কে কী ধরনের ব্যবসায় বলা হয়?</a:t>
            </a:r>
            <a:endParaRPr lang="en-US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8498513" y="4238896"/>
            <a:ext cx="17844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ডিম বিক্রেতা</a:t>
            </a:r>
            <a:endParaRPr lang="en-US" sz="3200" b="1" dirty="0">
              <a:solidFill>
                <a:srgbClr val="00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983694" y="4915307"/>
            <a:ext cx="10791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828091" y="5796072"/>
            <a:ext cx="29097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একমালিকানা ব্যবসায়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53937059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60034" y="3053237"/>
            <a:ext cx="53406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একমালিকানা ব্যবসায়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19751" y="835350"/>
            <a:ext cx="34455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solidFill>
                  <a:srgbClr val="002060"/>
                </a:solidFill>
                <a:latin typeface="NikoshLightBAN" pitchFamily="2" charset="0"/>
                <a:cs typeface="NikoshLightBAN" pitchFamily="2" charset="0"/>
              </a:rPr>
              <a:t>আজকের পাঠ---</a:t>
            </a:r>
            <a:endParaRPr lang="en-US" sz="4800" b="1" dirty="0">
              <a:solidFill>
                <a:srgbClr val="002060"/>
              </a:solidFill>
              <a:latin typeface="NikoshLightBAN" pitchFamily="2" charset="0"/>
              <a:cs typeface="NikoshLight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01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4157" y="715617"/>
            <a:ext cx="10190921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bn-BD" sz="4400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 পাঠ শেষে </a:t>
            </a:r>
            <a:r>
              <a:rPr lang="bn-BD" sz="44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bn-IN" sz="44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----</a:t>
            </a:r>
            <a:endParaRPr lang="en-US" sz="4400" dirty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IN" sz="2800" dirty="0" smtClean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IN" sz="2800" dirty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IN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IN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একমালিকানা</a:t>
            </a:r>
            <a:r>
              <a:rPr lang="bn-IN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ব্যবসায় কাকে বলে</a:t>
            </a:r>
            <a:r>
              <a:rPr lang="bn-IN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 </a:t>
            </a:r>
            <a:r>
              <a:rPr lang="bn-IN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বলতে পারবে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32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IN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২।</a:t>
            </a:r>
            <a:r>
              <a:rPr lang="bn-BD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একমালিকানা</a:t>
            </a:r>
            <a:r>
              <a:rPr lang="bn-IN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ব্যবসায়ের ক্ষেত্রগুলো </a:t>
            </a:r>
            <a:r>
              <a:rPr lang="bn-IN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চিহ্নিত করতে পারবে</a:t>
            </a:r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32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3</a:t>
            </a:r>
            <a:r>
              <a:rPr lang="bn-IN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একমালিকানা</a:t>
            </a:r>
            <a:r>
              <a:rPr lang="bn-IN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ব্যবসায়ের </a:t>
            </a:r>
            <a:r>
              <a:rPr lang="bn-IN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বৈ</a:t>
            </a:r>
            <a:r>
              <a:rPr lang="bn-BD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শিষ্ট্যগু</a:t>
            </a:r>
            <a:r>
              <a:rPr lang="bn-IN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লো বর্ণনা করতে পারবে</a:t>
            </a:r>
            <a:r>
              <a:rPr lang="bn-BD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32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৪।</a:t>
            </a:r>
            <a:r>
              <a:rPr lang="bn-BD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একমালিকানা</a:t>
            </a:r>
            <a:r>
              <a:rPr lang="bn-IN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ব্যবসায়ের সুবিধা ও অসুবিধাগুলো উল্লেখ করতে পারবে।</a:t>
            </a:r>
            <a:endParaRPr lang="bn-IN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15580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91" y="188368"/>
            <a:ext cx="4969566" cy="24888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296" y="188368"/>
            <a:ext cx="5304311" cy="24888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7330230" y="2923114"/>
            <a:ext cx="26468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800" dirty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একমালিকানা ব্যবসায় </a:t>
            </a:r>
            <a:endParaRPr lang="en-US" sz="2800" dirty="0">
              <a:solidFill>
                <a:schemeClr val="accent3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19761" y="2885806"/>
            <a:ext cx="26468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800" dirty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একমালিকানা ব্যবসায় </a:t>
            </a:r>
            <a:endParaRPr lang="en-US" sz="2800" dirty="0">
              <a:solidFill>
                <a:schemeClr val="accent3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98052" y="3959952"/>
            <a:ext cx="50658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একমালিকানা ব্যবসায় কাকে বলে?</a:t>
            </a:r>
            <a:endParaRPr lang="en-US" sz="3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5861" y="4664118"/>
            <a:ext cx="1077401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3200" dirty="0">
                <a:latin typeface="NikoshBAN" pitchFamily="2" charset="0"/>
                <a:cs typeface="NikoshBAN" pitchFamily="2" charset="0"/>
              </a:rPr>
              <a:t>একক মালিকানার ভিত্তিতে যে ব্যবসায় পরিচালিত হয় তাকে এক মালিকানা ব্যবসায় বলা হয়।</a:t>
            </a:r>
          </a:p>
        </p:txBody>
      </p:sp>
    </p:spTree>
    <p:extLst>
      <p:ext uri="{BB962C8B-B14F-4D97-AF65-F5344CB8AC3E}">
        <p14:creationId xmlns:p14="http://schemas.microsoft.com/office/powerpoint/2010/main" val="129985484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3567555" cy="30126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344" y="-1"/>
            <a:ext cx="4487088" cy="30126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434" y="-1"/>
            <a:ext cx="4083697" cy="30126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2621"/>
            <a:ext cx="3575344" cy="38453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555" y="3012620"/>
            <a:ext cx="4502667" cy="37947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011" y="3012620"/>
            <a:ext cx="4037367" cy="379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781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11291" y="63812"/>
            <a:ext cx="5206875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bn-BD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/>
                </a:solidFill>
                <a:effectLst/>
                <a:latin typeface="NikoshBAN" pitchFamily="2" charset="0"/>
                <a:cs typeface="NikoshBAN" pitchFamily="2" charset="0"/>
              </a:rPr>
              <a:t>একমালিকানা ব্যবসায়ের বৈশিষ্ট্য</a:t>
            </a:r>
            <a:endParaRPr lang="en-US" sz="4000" dirty="0">
              <a:solidFill>
                <a:schemeClr val="accent2"/>
              </a:solidFill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7078" y="1368071"/>
            <a:ext cx="111980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32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একমালিকানা ব্যবসায়ের মালিক সবসময় একজন ব্যক্তি যিনি নিজ উদ্যোগে পুঁজির সংস্থান করেন,ব্যবসায় পরিচালনা করেন ও ঝুঁকি বহন </a:t>
            </a:r>
            <a:r>
              <a:rPr lang="bn-BD" sz="32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bn-IN" sz="32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6835" y="2450115"/>
            <a:ext cx="111583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32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এ জাতীয় ব্যবসায়ের গঠন বেশ সহজ। আইনগত ঝামেলা না থাকায় যে কেউ ইচ্ছা করলে ও উদ্যোগ নিলে এ ব্যবসায় শুরু করতে </a:t>
            </a:r>
            <a:r>
              <a:rPr lang="bn-BD" sz="32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পারেন</a:t>
            </a:r>
            <a:r>
              <a:rPr lang="bn-IN" sz="32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3457" y="3750751"/>
            <a:ext cx="111517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32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স্বল্প মূলধন নিয়ে এ জাতীয় ব্যবসায় গঠন করা যায়। মালিক নিজেই এ মূলধন যোগান দেন অথবা ব্যাংক থেকে ঋণ নেন।</a:t>
            </a:r>
            <a:endParaRPr lang="en-US" sz="32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7078" y="4967956"/>
            <a:ext cx="91174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solidFill>
                  <a:srgbClr val="1D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স্বল্প পরিসরে এ ব্যবসায় পরিচালনা করা যায়।</a:t>
            </a:r>
            <a:endParaRPr lang="en-US" sz="3200" dirty="0">
              <a:solidFill>
                <a:srgbClr val="1D035D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855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1266</TotalTime>
  <Words>414</Words>
  <Application>Microsoft Office PowerPoint</Application>
  <PresentationFormat>Custom</PresentationFormat>
  <Paragraphs>63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Aspect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PC</cp:lastModifiedBy>
  <cp:revision>135</cp:revision>
  <dcterms:created xsi:type="dcterms:W3CDTF">2013-10-22T14:27:28Z</dcterms:created>
  <dcterms:modified xsi:type="dcterms:W3CDTF">2020-05-21T22:36:57Z</dcterms:modified>
</cp:coreProperties>
</file>