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7" r:id="rId3"/>
    <p:sldId id="269" r:id="rId4"/>
    <p:sldId id="276" r:id="rId5"/>
    <p:sldId id="275" r:id="rId6"/>
    <p:sldId id="270" r:id="rId7"/>
    <p:sldId id="264" r:id="rId8"/>
    <p:sldId id="256" r:id="rId9"/>
    <p:sldId id="257" r:id="rId10"/>
    <p:sldId id="258" r:id="rId11"/>
    <p:sldId id="261" r:id="rId12"/>
    <p:sldId id="259" r:id="rId13"/>
    <p:sldId id="260" r:id="rId14"/>
    <p:sldId id="262" r:id="rId15"/>
    <p:sldId id="272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073E8-8D38-462C-808D-524864FA1DE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23898-EDCB-4D17-8792-A85A1AC6FB4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মূলধন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বাজেটিং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এর </a:t>
          </a: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57EAFBB-C3C9-4BC6-88CE-276B123C6A81}" type="parTrans" cxnId="{7BD708EA-CD73-41A6-9B9E-2A967EE552B3}">
      <dgm:prSet/>
      <dgm:spPr/>
      <dgm:t>
        <a:bodyPr/>
        <a:lstStyle/>
        <a:p>
          <a:endParaRPr lang="en-US"/>
        </a:p>
      </dgm:t>
    </dgm:pt>
    <dgm:pt modelId="{51AB22D8-C4A4-4DB6-9F08-F2431D592201}" type="sibTrans" cxnId="{7BD708EA-CD73-41A6-9B9E-2A967EE552B3}">
      <dgm:prSet/>
      <dgm:spPr/>
      <dgm:t>
        <a:bodyPr/>
        <a:lstStyle/>
        <a:p>
          <a:endParaRPr lang="en-US"/>
        </a:p>
      </dgm:t>
    </dgm:pt>
    <dgm:pt modelId="{44F4DB1F-1056-4797-9F55-3FA4EE8B3284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১।গড় মূনফার হার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77D31D0-657B-4EBF-9597-96B7593BE3C1}" type="parTrans" cxnId="{3C2960D5-DD5B-4EC5-90D0-F099C939A026}">
      <dgm:prSet custT="1"/>
      <dgm:spPr/>
      <dgm:t>
        <a:bodyPr/>
        <a:lstStyle/>
        <a:p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85025D7C-6D7F-4D0A-BFF1-94E367531C0F}" type="sibTrans" cxnId="{3C2960D5-DD5B-4EC5-90D0-F099C939A026}">
      <dgm:prSet/>
      <dgm:spPr/>
      <dgm:t>
        <a:bodyPr/>
        <a:lstStyle/>
        <a:p>
          <a:endParaRPr lang="en-US"/>
        </a:p>
      </dgm:t>
    </dgm:pt>
    <dgm:pt modelId="{986FC70F-F55E-41F4-8201-D61E11915F1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 prstMaterial="plastic"/>
        </a:bodyPr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২।পে-ব্যক</a:t>
          </a: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2DA24CF-E562-400B-98DC-9D19C0DB3077}" type="parTrans" cxnId="{DF4361E7-16D6-49CB-A142-D9B839084AB1}">
      <dgm:prSet custT="1"/>
      <dgm:spPr/>
      <dgm:t>
        <a:bodyPr/>
        <a:lstStyle/>
        <a:p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1EBED436-EB02-48F7-97C7-9C22971A78F1}" type="sibTrans" cxnId="{DF4361E7-16D6-49CB-A142-D9B839084AB1}">
      <dgm:prSet/>
      <dgm:spPr/>
      <dgm:t>
        <a:bodyPr/>
        <a:lstStyle/>
        <a:p>
          <a:endParaRPr lang="en-US"/>
        </a:p>
      </dgm:t>
    </dgm:pt>
    <dgm:pt modelId="{5EB717A1-6F57-4EA5-8024-7AD8E0E61B7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৩।নিট বর্ত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bn-BD" sz="2000" dirty="0" smtClean="0">
              <a:latin typeface="NikoshBAN" pitchFamily="2" charset="0"/>
              <a:cs typeface="NikoshBAN" pitchFamily="2" charset="0"/>
            </a:rPr>
            <a:t> মুল্য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পদ্ধতি</a:t>
          </a:r>
        </a:p>
      </dgm:t>
    </dgm:pt>
    <dgm:pt modelId="{44419837-DEEF-47CD-ABE3-A0724C5F6332}" type="parTrans" cxnId="{04672FD1-01A1-48C5-A566-0FEDBBBC6FCC}">
      <dgm:prSet custT="1"/>
      <dgm:spPr/>
      <dgm:t>
        <a:bodyPr/>
        <a:lstStyle/>
        <a:p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C532A261-7DC5-463E-B22B-C74146588B8D}" type="sibTrans" cxnId="{04672FD1-01A1-48C5-A566-0FEDBBBC6FCC}">
      <dgm:prSet/>
      <dgm:spPr/>
      <dgm:t>
        <a:bodyPr/>
        <a:lstStyle/>
        <a:p>
          <a:endParaRPr lang="en-US"/>
        </a:p>
      </dgm:t>
    </dgm:pt>
    <dgm:pt modelId="{6A275DD0-D5E1-41DD-A03A-2A1646ED8886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৪।অভ্যন্ত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রীন</a:t>
          </a:r>
          <a:endParaRPr lang="bn-BD" sz="2400" dirty="0" smtClean="0">
            <a:latin typeface="NikoshBAN" pitchFamily="2" charset="0"/>
            <a:cs typeface="NikoshBAN" pitchFamily="2" charset="0"/>
          </a:endParaRPr>
        </a:p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মূনফা হার পদ্ধতি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9550CDC-1B6E-4D10-A4B5-9BFD3C2B2375}" type="parTrans" cxnId="{AE1020E2-EE51-4F99-B49F-D3231B154978}">
      <dgm:prSet custT="1"/>
      <dgm:spPr/>
      <dgm:t>
        <a:bodyPr/>
        <a:lstStyle/>
        <a:p>
          <a:endParaRPr lang="en-US" sz="1050">
            <a:latin typeface="NikoshBAN" pitchFamily="2" charset="0"/>
            <a:cs typeface="NikoshBAN" pitchFamily="2" charset="0"/>
          </a:endParaRPr>
        </a:p>
      </dgm:t>
    </dgm:pt>
    <dgm:pt modelId="{A8384683-F587-43ED-9815-9D2B6FC18354}" type="sibTrans" cxnId="{AE1020E2-EE51-4F99-B49F-D3231B154978}">
      <dgm:prSet/>
      <dgm:spPr/>
      <dgm:t>
        <a:bodyPr/>
        <a:lstStyle/>
        <a:p>
          <a:endParaRPr lang="en-US"/>
        </a:p>
      </dgm:t>
    </dgm:pt>
    <dgm:pt modelId="{0540B11D-E637-4205-B6C4-5E9B3B986050}" type="pres">
      <dgm:prSet presAssocID="{624073E8-8D38-462C-808D-524864FA1D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DAA66-37B2-477E-A863-543F89E4D98E}" type="pres">
      <dgm:prSet presAssocID="{D7F23898-EDCB-4D17-8792-A85A1AC6FB48}" presName="centerShape" presStyleLbl="node0" presStyleIdx="0" presStyleCnt="1" custScaleX="138986" custScaleY="127602" custLinFactNeighborX="2263" custLinFactNeighborY="-380"/>
      <dgm:spPr/>
      <dgm:t>
        <a:bodyPr/>
        <a:lstStyle/>
        <a:p>
          <a:endParaRPr lang="en-US"/>
        </a:p>
      </dgm:t>
    </dgm:pt>
    <dgm:pt modelId="{314CC69F-AC17-4951-BEC7-A473B959F07E}" type="pres">
      <dgm:prSet presAssocID="{A77D31D0-657B-4EBF-9597-96B7593BE3C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4473990-6634-4905-A839-E5BAF71F05F9}" type="pres">
      <dgm:prSet presAssocID="{A77D31D0-657B-4EBF-9597-96B7593BE3C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BBB2BAC-2CB6-43BD-9B71-75939BD63C42}" type="pres">
      <dgm:prSet presAssocID="{44F4DB1F-1056-4797-9F55-3FA4EE8B32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1BC1-17F1-496F-9683-FB54B0DCF759}" type="pres">
      <dgm:prSet presAssocID="{F2DA24CF-E562-400B-98DC-9D19C0DB307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13D92D3-E951-4666-BDD9-7D37186731A6}" type="pres">
      <dgm:prSet presAssocID="{F2DA24CF-E562-400B-98DC-9D19C0DB307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030A2BD-0483-4FCE-B0C0-DD29E3ADC5A8}" type="pres">
      <dgm:prSet presAssocID="{986FC70F-F55E-41F4-8201-D61E11915F17}" presName="node" presStyleLbl="node1" presStyleIdx="1" presStyleCnt="4" custScaleX="139831" custRadScaleRad="119932" custRadScaleInc="-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CDDE-7159-4D16-B753-2F636537A9DB}" type="pres">
      <dgm:prSet presAssocID="{44419837-DEEF-47CD-ABE3-A0724C5F633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13B2FDD-9E3F-4FBC-A3A6-A80656C8A5E8}" type="pres">
      <dgm:prSet presAssocID="{44419837-DEEF-47CD-ABE3-A0724C5F633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AD9D33-106A-4F39-A430-E9949E8AF172}" type="pres">
      <dgm:prSet presAssocID="{5EB717A1-6F57-4EA5-8024-7AD8E0E61B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3DDB3-F410-4642-9BCC-B800E2801658}" type="pres">
      <dgm:prSet presAssocID="{A9550CDC-1B6E-4D10-A4B5-9BFD3C2B237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2DB9FFA-B6BD-4F78-A80E-1C5D62E43E68}" type="pres">
      <dgm:prSet presAssocID="{A9550CDC-1B6E-4D10-A4B5-9BFD3C2B237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FB807A7-E9BD-4B75-A633-14FFE13F3568}" type="pres">
      <dgm:prSet presAssocID="{6A275DD0-D5E1-41DD-A03A-2A1646ED8886}" presName="node" presStyleLbl="node1" presStyleIdx="3" presStyleCnt="4" custScaleX="130245" custRadScaleRad="112667" custRadScaleInc="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93414-2E92-43E1-BEB1-07C38BE4431D}" type="presOf" srcId="{44419837-DEEF-47CD-ABE3-A0724C5F6332}" destId="{32F5CDDE-7159-4D16-B753-2F636537A9DB}" srcOrd="0" destOrd="0" presId="urn:microsoft.com/office/officeart/2005/8/layout/radial5"/>
    <dgm:cxn modelId="{F56EDC1D-B693-49BE-B757-5E42CDEF9E7D}" type="presOf" srcId="{624073E8-8D38-462C-808D-524864FA1DE6}" destId="{0540B11D-E637-4205-B6C4-5E9B3B986050}" srcOrd="0" destOrd="0" presId="urn:microsoft.com/office/officeart/2005/8/layout/radial5"/>
    <dgm:cxn modelId="{40A76B95-83DD-4B47-8BCC-F670B9AC0882}" type="presOf" srcId="{F2DA24CF-E562-400B-98DC-9D19C0DB3077}" destId="{42B11BC1-17F1-496F-9683-FB54B0DCF759}" srcOrd="0" destOrd="0" presId="urn:microsoft.com/office/officeart/2005/8/layout/radial5"/>
    <dgm:cxn modelId="{3C2960D5-DD5B-4EC5-90D0-F099C939A026}" srcId="{D7F23898-EDCB-4D17-8792-A85A1AC6FB48}" destId="{44F4DB1F-1056-4797-9F55-3FA4EE8B3284}" srcOrd="0" destOrd="0" parTransId="{A77D31D0-657B-4EBF-9597-96B7593BE3C1}" sibTransId="{85025D7C-6D7F-4D0A-BFF1-94E367531C0F}"/>
    <dgm:cxn modelId="{7BD708EA-CD73-41A6-9B9E-2A967EE552B3}" srcId="{624073E8-8D38-462C-808D-524864FA1DE6}" destId="{D7F23898-EDCB-4D17-8792-A85A1AC6FB48}" srcOrd="0" destOrd="0" parTransId="{457EAFBB-C3C9-4BC6-88CE-276B123C6A81}" sibTransId="{51AB22D8-C4A4-4DB6-9F08-F2431D592201}"/>
    <dgm:cxn modelId="{A5506F9C-F99F-49F7-B001-8A3DDBF0681C}" type="presOf" srcId="{5EB717A1-6F57-4EA5-8024-7AD8E0E61B7D}" destId="{FCAD9D33-106A-4F39-A430-E9949E8AF172}" srcOrd="0" destOrd="0" presId="urn:microsoft.com/office/officeart/2005/8/layout/radial5"/>
    <dgm:cxn modelId="{3DB1FBD4-645F-4A95-AB92-9083398B9A63}" type="presOf" srcId="{A77D31D0-657B-4EBF-9597-96B7593BE3C1}" destId="{314CC69F-AC17-4951-BEC7-A473B959F07E}" srcOrd="0" destOrd="0" presId="urn:microsoft.com/office/officeart/2005/8/layout/radial5"/>
    <dgm:cxn modelId="{C4B84831-8EF9-4749-B6E5-B27C19BA6553}" type="presOf" srcId="{986FC70F-F55E-41F4-8201-D61E11915F17}" destId="{6030A2BD-0483-4FCE-B0C0-DD29E3ADC5A8}" srcOrd="0" destOrd="0" presId="urn:microsoft.com/office/officeart/2005/8/layout/radial5"/>
    <dgm:cxn modelId="{540BAB56-265F-4778-9341-43F56506024E}" type="presOf" srcId="{D7F23898-EDCB-4D17-8792-A85A1AC6FB48}" destId="{D0DDAA66-37B2-477E-A863-543F89E4D98E}" srcOrd="0" destOrd="0" presId="urn:microsoft.com/office/officeart/2005/8/layout/radial5"/>
    <dgm:cxn modelId="{04672FD1-01A1-48C5-A566-0FEDBBBC6FCC}" srcId="{D7F23898-EDCB-4D17-8792-A85A1AC6FB48}" destId="{5EB717A1-6F57-4EA5-8024-7AD8E0E61B7D}" srcOrd="2" destOrd="0" parTransId="{44419837-DEEF-47CD-ABE3-A0724C5F6332}" sibTransId="{C532A261-7DC5-463E-B22B-C74146588B8D}"/>
    <dgm:cxn modelId="{76AFCEA3-8315-4819-A63C-AFDCFE19C98F}" type="presOf" srcId="{A77D31D0-657B-4EBF-9597-96B7593BE3C1}" destId="{B4473990-6634-4905-A839-E5BAF71F05F9}" srcOrd="1" destOrd="0" presId="urn:microsoft.com/office/officeart/2005/8/layout/radial5"/>
    <dgm:cxn modelId="{DF4361E7-16D6-49CB-A142-D9B839084AB1}" srcId="{D7F23898-EDCB-4D17-8792-A85A1AC6FB48}" destId="{986FC70F-F55E-41F4-8201-D61E11915F17}" srcOrd="1" destOrd="0" parTransId="{F2DA24CF-E562-400B-98DC-9D19C0DB3077}" sibTransId="{1EBED436-EB02-48F7-97C7-9C22971A78F1}"/>
    <dgm:cxn modelId="{7121A9F0-4498-496A-813B-6FE9F474BBE5}" type="presOf" srcId="{44F4DB1F-1056-4797-9F55-3FA4EE8B3284}" destId="{4BBB2BAC-2CB6-43BD-9B71-75939BD63C42}" srcOrd="0" destOrd="0" presId="urn:microsoft.com/office/officeart/2005/8/layout/radial5"/>
    <dgm:cxn modelId="{2B5BA0CC-864F-4EDD-87E4-CA7685CD4E4C}" type="presOf" srcId="{44419837-DEEF-47CD-ABE3-A0724C5F6332}" destId="{313B2FDD-9E3F-4FBC-A3A6-A80656C8A5E8}" srcOrd="1" destOrd="0" presId="urn:microsoft.com/office/officeart/2005/8/layout/radial5"/>
    <dgm:cxn modelId="{9EBDEC9A-54AF-4A6B-A9AF-953FF8942DF0}" type="presOf" srcId="{A9550CDC-1B6E-4D10-A4B5-9BFD3C2B2375}" destId="{4943DDB3-F410-4642-9BCC-B800E2801658}" srcOrd="0" destOrd="0" presId="urn:microsoft.com/office/officeart/2005/8/layout/radial5"/>
    <dgm:cxn modelId="{AE1020E2-EE51-4F99-B49F-D3231B154978}" srcId="{D7F23898-EDCB-4D17-8792-A85A1AC6FB48}" destId="{6A275DD0-D5E1-41DD-A03A-2A1646ED8886}" srcOrd="3" destOrd="0" parTransId="{A9550CDC-1B6E-4D10-A4B5-9BFD3C2B2375}" sibTransId="{A8384683-F587-43ED-9815-9D2B6FC18354}"/>
    <dgm:cxn modelId="{95BD58DF-E509-4CAE-97CB-C25DC074DDD8}" type="presOf" srcId="{6A275DD0-D5E1-41DD-A03A-2A1646ED8886}" destId="{EFB807A7-E9BD-4B75-A633-14FFE13F3568}" srcOrd="0" destOrd="0" presId="urn:microsoft.com/office/officeart/2005/8/layout/radial5"/>
    <dgm:cxn modelId="{CD7FE554-12D0-40B7-A93A-CFF02496CF7C}" type="presOf" srcId="{F2DA24CF-E562-400B-98DC-9D19C0DB3077}" destId="{213D92D3-E951-4666-BDD9-7D37186731A6}" srcOrd="1" destOrd="0" presId="urn:microsoft.com/office/officeart/2005/8/layout/radial5"/>
    <dgm:cxn modelId="{583A9959-3308-4AE8-A381-25F3B19F72CE}" type="presOf" srcId="{A9550CDC-1B6E-4D10-A4B5-9BFD3C2B2375}" destId="{82DB9FFA-B6BD-4F78-A80E-1C5D62E43E68}" srcOrd="1" destOrd="0" presId="urn:microsoft.com/office/officeart/2005/8/layout/radial5"/>
    <dgm:cxn modelId="{BE56947E-9D51-4700-A3E8-461E3C47A360}" type="presParOf" srcId="{0540B11D-E637-4205-B6C4-5E9B3B986050}" destId="{D0DDAA66-37B2-477E-A863-543F89E4D98E}" srcOrd="0" destOrd="0" presId="urn:microsoft.com/office/officeart/2005/8/layout/radial5"/>
    <dgm:cxn modelId="{BCC37773-E653-461F-BF99-B7207A54CA36}" type="presParOf" srcId="{0540B11D-E637-4205-B6C4-5E9B3B986050}" destId="{314CC69F-AC17-4951-BEC7-A473B959F07E}" srcOrd="1" destOrd="0" presId="urn:microsoft.com/office/officeart/2005/8/layout/radial5"/>
    <dgm:cxn modelId="{C1BCF7AC-7407-4EC4-9C12-4C29569665DC}" type="presParOf" srcId="{314CC69F-AC17-4951-BEC7-A473B959F07E}" destId="{B4473990-6634-4905-A839-E5BAF71F05F9}" srcOrd="0" destOrd="0" presId="urn:microsoft.com/office/officeart/2005/8/layout/radial5"/>
    <dgm:cxn modelId="{DF5272F0-6C4E-46B7-9D16-AA0A32299ED5}" type="presParOf" srcId="{0540B11D-E637-4205-B6C4-5E9B3B986050}" destId="{4BBB2BAC-2CB6-43BD-9B71-75939BD63C42}" srcOrd="2" destOrd="0" presId="urn:microsoft.com/office/officeart/2005/8/layout/radial5"/>
    <dgm:cxn modelId="{3BC70590-5411-4F7E-8239-59919A2CFE5E}" type="presParOf" srcId="{0540B11D-E637-4205-B6C4-5E9B3B986050}" destId="{42B11BC1-17F1-496F-9683-FB54B0DCF759}" srcOrd="3" destOrd="0" presId="urn:microsoft.com/office/officeart/2005/8/layout/radial5"/>
    <dgm:cxn modelId="{15FE6CB5-7C66-464B-8039-D1D435213979}" type="presParOf" srcId="{42B11BC1-17F1-496F-9683-FB54B0DCF759}" destId="{213D92D3-E951-4666-BDD9-7D37186731A6}" srcOrd="0" destOrd="0" presId="urn:microsoft.com/office/officeart/2005/8/layout/radial5"/>
    <dgm:cxn modelId="{0407A100-AC33-4C02-B003-32A8A5BA2635}" type="presParOf" srcId="{0540B11D-E637-4205-B6C4-5E9B3B986050}" destId="{6030A2BD-0483-4FCE-B0C0-DD29E3ADC5A8}" srcOrd="4" destOrd="0" presId="urn:microsoft.com/office/officeart/2005/8/layout/radial5"/>
    <dgm:cxn modelId="{3C506485-AAE3-4FC0-8C9E-3C3A4EB49157}" type="presParOf" srcId="{0540B11D-E637-4205-B6C4-5E9B3B986050}" destId="{32F5CDDE-7159-4D16-B753-2F636537A9DB}" srcOrd="5" destOrd="0" presId="urn:microsoft.com/office/officeart/2005/8/layout/radial5"/>
    <dgm:cxn modelId="{03923DEB-DA2B-47FC-8513-EB9679012486}" type="presParOf" srcId="{32F5CDDE-7159-4D16-B753-2F636537A9DB}" destId="{313B2FDD-9E3F-4FBC-A3A6-A80656C8A5E8}" srcOrd="0" destOrd="0" presId="urn:microsoft.com/office/officeart/2005/8/layout/radial5"/>
    <dgm:cxn modelId="{D9B7B9BC-EA15-44D7-AFC4-C120E1AE4136}" type="presParOf" srcId="{0540B11D-E637-4205-B6C4-5E9B3B986050}" destId="{FCAD9D33-106A-4F39-A430-E9949E8AF172}" srcOrd="6" destOrd="0" presId="urn:microsoft.com/office/officeart/2005/8/layout/radial5"/>
    <dgm:cxn modelId="{EF55ACE7-5855-480D-BC6F-E25A89D00F57}" type="presParOf" srcId="{0540B11D-E637-4205-B6C4-5E9B3B986050}" destId="{4943DDB3-F410-4642-9BCC-B800E2801658}" srcOrd="7" destOrd="0" presId="urn:microsoft.com/office/officeart/2005/8/layout/radial5"/>
    <dgm:cxn modelId="{75A576D1-6FD9-4BD2-A428-62FC8D96AB45}" type="presParOf" srcId="{4943DDB3-F410-4642-9BCC-B800E2801658}" destId="{82DB9FFA-B6BD-4F78-A80E-1C5D62E43E68}" srcOrd="0" destOrd="0" presId="urn:microsoft.com/office/officeart/2005/8/layout/radial5"/>
    <dgm:cxn modelId="{FAD15453-EEFD-407C-A059-DE97FA84703F}" type="presParOf" srcId="{0540B11D-E637-4205-B6C4-5E9B3B986050}" destId="{EFB807A7-E9BD-4B75-A633-14FFE13F356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DAA66-37B2-477E-A863-543F89E4D98E}">
      <dsp:nvSpPr>
        <dsp:cNvPr id="0" name=""/>
        <dsp:cNvSpPr/>
      </dsp:nvSpPr>
      <dsp:spPr>
        <a:xfrm>
          <a:off x="3040637" y="1908120"/>
          <a:ext cx="2115871" cy="194256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মূলধন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বাজেটিং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এর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350499" y="2192602"/>
        <a:ext cx="1496147" cy="1373601"/>
      </dsp:txXfrm>
    </dsp:sp>
    <dsp:sp modelId="{314CC69F-AC17-4951-BEC7-A473B959F07E}">
      <dsp:nvSpPr>
        <dsp:cNvPr id="0" name=""/>
        <dsp:cNvSpPr/>
      </dsp:nvSpPr>
      <dsp:spPr>
        <a:xfrm rot="16043325">
          <a:off x="3943913" y="1463857"/>
          <a:ext cx="203809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 rot="10800000">
        <a:off x="3975877" y="1597918"/>
        <a:ext cx="142666" cy="310561"/>
      </dsp:txXfrm>
    </dsp:sp>
    <dsp:sp modelId="{4BBB2BAC-2CB6-43BD-9B71-75939BD63C42}">
      <dsp:nvSpPr>
        <dsp:cNvPr id="0" name=""/>
        <dsp:cNvSpPr/>
      </dsp:nvSpPr>
      <dsp:spPr>
        <a:xfrm>
          <a:off x="3240935" y="3251"/>
          <a:ext cx="1522362" cy="152236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১।গড় মূনফার হার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463880" y="226196"/>
        <a:ext cx="1076472" cy="1076472"/>
      </dsp:txXfrm>
    </dsp:sp>
    <dsp:sp modelId="{42B11BC1-17F1-496F-9683-FB54B0DCF759}">
      <dsp:nvSpPr>
        <dsp:cNvPr id="0" name=""/>
        <dsp:cNvSpPr/>
      </dsp:nvSpPr>
      <dsp:spPr>
        <a:xfrm rot="21488">
          <a:off x="5230678" y="2628236"/>
          <a:ext cx="178749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>
        <a:off x="5230679" y="2731589"/>
        <a:ext cx="125124" cy="310561"/>
      </dsp:txXfrm>
    </dsp:sp>
    <dsp:sp modelId="{6030A2BD-0483-4FCE-B0C0-DD29E3ADC5A8}">
      <dsp:nvSpPr>
        <dsp:cNvPr id="0" name=""/>
        <dsp:cNvSpPr/>
      </dsp:nvSpPr>
      <dsp:spPr>
        <a:xfrm>
          <a:off x="5493699" y="2133595"/>
          <a:ext cx="2128735" cy="15223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threePt" dir="t"/>
          </a:scene3d>
          <a:sp3d prstMaterial="plastic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২।পে-ব্যক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805445" y="2356540"/>
        <a:ext cx="1505243" cy="1076472"/>
      </dsp:txXfrm>
    </dsp:sp>
    <dsp:sp modelId="{32F5CDDE-7159-4D16-B753-2F636537A9DB}">
      <dsp:nvSpPr>
        <dsp:cNvPr id="0" name=""/>
        <dsp:cNvSpPr/>
      </dsp:nvSpPr>
      <dsp:spPr>
        <a:xfrm rot="5554315">
          <a:off x="3935426" y="3793057"/>
          <a:ext cx="220962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 rot="10800000">
        <a:off x="3970058" y="3863467"/>
        <a:ext cx="154673" cy="310561"/>
      </dsp:txXfrm>
    </dsp:sp>
    <dsp:sp modelId="{FCAD9D33-106A-4F39-A430-E9949E8AF172}">
      <dsp:nvSpPr>
        <dsp:cNvPr id="0" name=""/>
        <dsp:cNvSpPr/>
      </dsp:nvSpPr>
      <dsp:spPr>
        <a:xfrm>
          <a:off x="3240935" y="4265585"/>
          <a:ext cx="1522362" cy="152236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৩।নিট বর্ত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 মুল্য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পদ্ধতি</a:t>
          </a:r>
        </a:p>
      </dsp:txBody>
      <dsp:txXfrm>
        <a:off x="3463880" y="4488530"/>
        <a:ext cx="1076472" cy="1076472"/>
      </dsp:txXfrm>
    </dsp:sp>
    <dsp:sp modelId="{4943DDB3-F410-4642-9BCC-B800E2801658}">
      <dsp:nvSpPr>
        <dsp:cNvPr id="0" name=""/>
        <dsp:cNvSpPr/>
      </dsp:nvSpPr>
      <dsp:spPr>
        <a:xfrm rot="10778823">
          <a:off x="2704435" y="2628457"/>
          <a:ext cx="237602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latin typeface="NikoshBAN" pitchFamily="2" charset="0"/>
            <a:cs typeface="NikoshBAN" pitchFamily="2" charset="0"/>
          </a:endParaRPr>
        </a:p>
      </dsp:txBody>
      <dsp:txXfrm rot="10800000">
        <a:off x="2775715" y="2731758"/>
        <a:ext cx="166321" cy="310561"/>
      </dsp:txXfrm>
    </dsp:sp>
    <dsp:sp modelId="{EFB807A7-E9BD-4B75-A633-14FFE13F3568}">
      <dsp:nvSpPr>
        <dsp:cNvPr id="0" name=""/>
        <dsp:cNvSpPr/>
      </dsp:nvSpPr>
      <dsp:spPr>
        <a:xfrm>
          <a:off x="609594" y="2133607"/>
          <a:ext cx="1982801" cy="1522362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৪।অভ্যন্ত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রীন</a:t>
          </a:r>
          <a:endParaRPr lang="bn-BD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মূনফা হার পদ্ধতি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899968" y="2356552"/>
        <a:ext cx="1402053" cy="1076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0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43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1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1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0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1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E84F-A0DB-4C95-8514-19AA0DE3F61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nishankar25071970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NUL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32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1447800"/>
            <a:ext cx="8229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দলিয় কাজ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##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৪বছরের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১০লক্ষ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ভাবছেন।যা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২লক্ষ,৫লক্ষ,৩লক্ষ ও৭লক্ষ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টাকা।যার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২০%ও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টাকা,কর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৩০%এবং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২০,০০০টাকা।প্রতিষ্ঠান্টির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মুনফার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হার২০%।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উদ্দীপকটি পড়...।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844" y="3657600"/>
            <a:ext cx="8356256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**বিজোড় ক্রমিক নং ধারী শিক্ষার্থীরা –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উপরোক্ত তথ্যহতে জনাব সুমনের বিনিয়োগকৃত প্রকল্পের নগদপ্রবাহেরপরিমান নির্নয় কর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331" y="4876800"/>
            <a:ext cx="8077200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**জোড়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ক্রমিক নং ধারী শিক্ষার্থীরা –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উপরোক্ত তথ্য হতে জনাব সুমনের বিনিয়োগ কৃত প্রকল্পের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নিট মুনফা/ক্ষতি যথা ক্রমে ১ম বছর(৬০,০০০) টাকা,২য়বছর১,২৬,০০০টাকা,৩য়বছর১৪,০০০টাকাও৪র্থ বছর ২,৩৮,০০০টাকা ধরে  জনাব সুমনের বিনিয়োগ করা যথার্থ হবে কিনা পরামর্শ দাও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4844" y="228600"/>
            <a:ext cx="8356256" cy="838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নগদ আন্ত প্রবাহঃনিট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মুনফার সাথে অবচয় যোগ করলে  যে অর্থ পাওয়া যায়  তাকে নগদ আন্তঃপ্রবাহ বলে।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নীতিঃ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মুনফার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গ্রহনযোগ্য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7162800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১।মূলধন বাজেটিং কি?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২।মূলধন বাজেটিং এর গুরুত্ব কিকি?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৩।নিট মুনফার সূত্র টি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7314" y="134034"/>
            <a:ext cx="6096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সমাধানঃ (দলীয় কাজ) জনাব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সুমনের বিনিয়োগ কৃত প্রকল্পের নগদ প্রবাহের পরিমান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নির্নয়-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55318"/>
              </p:ext>
            </p:extLst>
          </p:nvPr>
        </p:nvGraphicFramePr>
        <p:xfrm>
          <a:off x="533400" y="1066800"/>
          <a:ext cx="8077202" cy="524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1371600"/>
                <a:gridCol w="1295400"/>
                <a:gridCol w="1524000"/>
                <a:gridCol w="1371601"/>
              </a:tblGrid>
              <a:tr h="400266">
                <a:tc rowSpan="2"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বিবরন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টাকার পরিমান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  <a:tr h="695635">
                <a:tc rowSpan="8"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(-)চলতি খরচ(বিক্রয়ের২০%)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(-)স্থায়ী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খরচ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(-) অবচয়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কর যোগ্য মূনফা/ক্ষতি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(-)কর ৩০%</a:t>
                      </a:r>
                    </a:p>
                    <a:p>
                      <a:pPr algn="ctr"/>
                      <a:r>
                        <a:rPr lang="bn-BD" b="1" baseline="0" dirty="0" smtClean="0">
                          <a:latin typeface="NikoshBAN" pitchFamily="2" charset="0"/>
                          <a:cs typeface="NikoshBAN" pitchFamily="2" charset="0"/>
                        </a:rPr>
                        <a:t>নিট মুনফা/ক্ষতি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(+)অবচয় </a:t>
                      </a:r>
                    </a:p>
                    <a:p>
                      <a:pPr algn="ctr"/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নগদ প্রবাহ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৭,০০,০০০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(১,৪০,০০০)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5635">
                <a:tc vMerge="1">
                  <a:txBody>
                    <a:bodyPr/>
                    <a:lstStyle/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২,৪০,০০০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 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7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----------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(৫৪,০০০)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৩,৪০,০০০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(১,০২,০০০)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6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৬০,০০০)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১,২৬,০০০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১৪,০০০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২,৩৮,০০০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3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১,৪৬,০০০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৩৪,০০০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২,৫৮,০০০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5790">
                <a:tc vMerge="1">
                  <a:txBody>
                    <a:bodyPr/>
                    <a:lstStyle/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4124" y="354053"/>
            <a:ext cx="7467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#সমাধানঃ(দলীয় কাজ)জনাব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সুমনের বিনিয়োগ করা যথার্থ হবে কিনা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পরামর্শঃ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3378" y="914400"/>
                <a:ext cx="8153400" cy="7224606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উদ্দীপকের প্রকল্পের গড় মূনফার হার নির্নয়ঃপ্রশ্নে প্রদত্ত,</a:t>
                </a:r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নিট মুনফা/ক্ষতি যথা ক্রমে ১ম বছর(৬০,০০০) টাকা,২য়বছর১,২৬,০০০টাকা,৩য়বছর১৪,০০০টাকাও৪র্থ বছর ২,৩৮,০০০টাকা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গ</m:t>
                      </m:r>
                      <m:r>
                        <a:rPr lang="en-US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ড়</m:t>
                      </m:r>
                      <m:r>
                        <a:rPr lang="en-US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নিট</m:t>
                      </m:r>
                      <m:r>
                        <a:rPr lang="bn-BD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মূনফা</m:t>
                      </m:r>
                      <m:r>
                        <a:rPr lang="en-US" sz="1600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মোট</m:t>
                          </m:r>
                          <m:r>
                            <a:rPr lang="bn-BD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নিট</m:t>
                          </m:r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মূনফা</m:t>
                          </m:r>
                        </m:num>
                        <m:den>
                          <m:r>
                            <a:rPr lang="bn-BD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বছরের</m:t>
                          </m:r>
                          <m:r>
                            <a:rPr lang="bn-BD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16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সংখা</m:t>
                          </m:r>
                        </m:den>
                      </m:f>
                    </m:oMath>
                  </m:oMathPara>
                </a14:m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৬০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১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২৬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১৪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২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৩৮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০০০</m:t>
                        </m:r>
                      </m:num>
                      <m:den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৪</m:t>
                        </m:r>
                        <m:r>
                          <a:rPr lang="bn-BD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= ৭৯,৫০০ টাকা।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গড় বিনিয়োগ=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প্রাথমিক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ভগ্নাবশেষ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BD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০০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num>
                      <m:den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sz="2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    =৫,০০,০০০টাকা।</a:t>
                </a: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আমরা জানি</a:t>
                </a:r>
                <a:r>
                  <a:rPr lang="bn-BD" sz="1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/>
                      </a:rPr>
                      <m:t>গড়</m:t>
                    </m:r>
                    <m:r>
                      <a:rPr lang="en-US" sz="1600" b="1" i="1">
                        <a:latin typeface="Cambria Math"/>
                      </a:rPr>
                      <m:t> </m:t>
                    </m:r>
                    <m:r>
                      <a:rPr lang="en-US" sz="1600" b="1" i="1">
                        <a:latin typeface="Cambria Math"/>
                      </a:rPr>
                      <m:t>মূনফার</m:t>
                    </m:r>
                    <m:r>
                      <a:rPr lang="en-US" sz="1600" b="1" i="1">
                        <a:latin typeface="Cambria Math"/>
                      </a:rPr>
                      <m:t> </m:t>
                    </m:r>
                    <m:r>
                      <a:rPr lang="en-US" sz="1600" b="1" i="1">
                        <a:latin typeface="Cambria Math"/>
                      </a:rPr>
                      <m:t>হার</m:t>
                    </m:r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latin typeface="Cambria Math"/>
                          </a:rPr>
                          <m:t>গড়</m:t>
                        </m:r>
                        <m:r>
                          <a:rPr lang="en-US" sz="1600" b="1" i="1">
                            <a:latin typeface="Cambria Math"/>
                          </a:rPr>
                          <m:t> </m:t>
                        </m:r>
                        <m:r>
                          <a:rPr lang="en-US" sz="1600" b="1" i="1">
                            <a:latin typeface="Cambria Math"/>
                          </a:rPr>
                          <m:t>নিট</m:t>
                        </m:r>
                        <m:r>
                          <a:rPr lang="en-US" sz="1600" b="1" i="1">
                            <a:latin typeface="Cambria Math"/>
                          </a:rPr>
                          <m:t> </m:t>
                        </m:r>
                        <m:r>
                          <a:rPr lang="en-US" sz="1600" b="1" i="1">
                            <a:latin typeface="Cambria Math"/>
                          </a:rPr>
                          <m:t>মূনফা</m:t>
                        </m:r>
                      </m:num>
                      <m:den>
                        <m:r>
                          <a:rPr lang="en-US" sz="1600" b="1" i="1">
                            <a:latin typeface="Cambria Math"/>
                          </a:rPr>
                          <m:t>গড়</m:t>
                        </m:r>
                        <m:r>
                          <a:rPr lang="en-US" sz="1600" b="1" i="1">
                            <a:latin typeface="Cambria Math"/>
                          </a:rPr>
                          <m:t> </m:t>
                        </m:r>
                        <m:r>
                          <a:rPr lang="en-US" sz="1600" b="1" i="1"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1600" b="1" dirty="0">
                    <a:latin typeface="NikoshBAN" pitchFamily="2" charset="0"/>
                    <a:cs typeface="NikoshBAN" pitchFamily="2" charset="0"/>
                  </a:rPr>
                  <a:t>১০০ </a:t>
                </a:r>
                <a:endParaRPr lang="bn-BD" sz="1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৭৯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৫০০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০০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১০০</a:t>
                </a:r>
              </a:p>
              <a:p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                         =১৫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৯০%</a:t>
                </a:r>
              </a:p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লক্ষ্ণীয় যে, উদ্দীপকের প্রকল্পটীর গড় মুনফার হার ১৫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৯০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% যা প্রতিষ্ঠান টির আদর্শ গড় মুনফার হার ২০% অপেক্ষা কম ।এমতাবস্থায়বলাযায়,উক্ত প্রকল্পে জনাব সুমনের বিনিয়োগ যথার্থ হবেনা।</a:t>
                </a:r>
                <a:endParaRPr lang="bn-BD" sz="24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bn-BD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78" y="914400"/>
                <a:ext cx="8153400" cy="72246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7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9248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…।</a:t>
            </a: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র‍্যাংগস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লিঃএর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৩বছর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৭,০০,০০০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রুপঃ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44754"/>
              </p:ext>
            </p:extLst>
          </p:nvPr>
        </p:nvGraphicFramePr>
        <p:xfrm>
          <a:off x="304800" y="2514600"/>
          <a:ext cx="8305800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56"/>
                <a:gridCol w="1047208"/>
                <a:gridCol w="1115496"/>
                <a:gridCol w="1029689"/>
                <a:gridCol w="1029689"/>
                <a:gridCol w="1033622"/>
                <a:gridCol w="1104770"/>
                <a:gridCol w="1104770"/>
              </a:tblGrid>
              <a:tr h="685800">
                <a:tc rowSpan="2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প্রকল্প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প্রাক্কআলিত   বিক্রয়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(টাকায়)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চলতিখরচ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স্থায়ী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খরচ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করের হার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অবচয়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১ম-বছর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২য়-বছর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৩য়-বছর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71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দোয়েল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৩,৪০,০০০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৩,৭০,০০০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৪,৯০,০০০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বিক্রয়ের 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২৫%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১,০০,০০০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৩০%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৫৫,০০০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0718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শাকিল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৩,১০,০০০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৩,৯০,০০০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৪,৫০,০০০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বিক্রয়ের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২০%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১,২০,০০০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৩০%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37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910515" cy="792162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6997700" cy="2895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Bevel 2"/>
          <p:cNvSpPr/>
          <p:nvPr/>
        </p:nvSpPr>
        <p:spPr>
          <a:xfrm>
            <a:off x="914400" y="4267200"/>
            <a:ext cx="7086600" cy="24384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 পরোক্ত উদ্দীপকের আলোকে 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প্রকল্প দোয়েলের  গড় মূনফার হার নির্নয় কর।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র‍্যংগস লিঃ এর বিনিয়োগের জন্য কোন প্রকল্পটি গ্রহন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যোগ্য বলে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তুমি মনে কর ? যুক্তি দাও ।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225a08498672e292bfc012a96697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0648"/>
            <a:ext cx="7344816" cy="47525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31640" y="5157192"/>
            <a:ext cx="59766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1" name="Bevel 10"/>
          <p:cNvSpPr/>
          <p:nvPr/>
        </p:nvSpPr>
        <p:spPr>
          <a:xfrm>
            <a:off x="533400" y="381000"/>
            <a:ext cx="8001000" cy="1042416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0320" h="190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648200" y="1600200"/>
            <a:ext cx="4114800" cy="4495800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0320" h="190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মনিশংকর হালদার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সিনিয়</a:t>
            </a:r>
            <a:r>
              <a:rPr lang="en-US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হালিম ফাউন্ডেশন মডেল হাই স্কুল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১৮৮ পশ্চিম কাফরুল,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তালতলা,ঢাকা ১২০৭।</a:t>
            </a:r>
          </a:p>
          <a:p>
            <a:r>
              <a:rPr lang="bn-BD" sz="2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  <a:hlinkClick r:id="rId3"/>
              </a:rPr>
              <a:t>manishankar25071970@gmail.com</a:t>
            </a:r>
            <a:endParaRPr lang="bn-BD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mobile no:01725277581</a:t>
            </a:r>
            <a:endParaRPr lang="en-US" sz="2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495300" y="1611086"/>
            <a:ext cx="4038600" cy="4495800"/>
          </a:xfrm>
          <a:prstGeom prst="bevel">
            <a:avLst/>
          </a:prstGeom>
          <a:solidFill>
            <a:srgbClr val="92D0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0320" h="1905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163536"/>
            <a:ext cx="2971800" cy="3390900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94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  <p:sndAc>
          <p:stSnd>
            <p:snd r:embed="rId2" name="camera.wav"/>
          </p:stSnd>
        </p:sndAc>
      </p:transition>
    </mc:Choice>
    <mc:Fallback xmlns="">
      <p:transition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963847"/>
            <a:ext cx="5920680" cy="249299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/দশম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ওব্যাংকিং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মূলধন বাজেটিং )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২মে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,২০২০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৫০মি 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87624" y="620688"/>
            <a:ext cx="5544616" cy="158417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62" y="2963847"/>
            <a:ext cx="1828800" cy="26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1143000"/>
            <a:ext cx="7086600" cy="4943475"/>
          </a:xfrm>
          <a:prstGeom prst="rect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97692" y="228600"/>
            <a:ext cx="655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0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 কের 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2286000"/>
            <a:ext cx="5715000" cy="236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৫ম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বাজেটিংও গড় মূনফার 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524000"/>
            <a:ext cx="6096000" cy="286232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মূলধন বাজেটিং সম্পর্কে জানতে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মূলধন বাজেটিংয়ের  গুরুত্ত সম্পর্কে  জানতে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বাজেটিংয়ের  পদ্ধতি সম্পর্কে জানতে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গড় মূনফার হার পদ্ধতিতে মুলধন বাজেটিং এর সমস্যা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146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0064" y="152400"/>
            <a:ext cx="8382936" cy="21866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ঃ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প্রক্রিয়া।এ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প্রক্রিয়ায়র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যেমনঃজমি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কোঠা,যন্ত্র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পাতি,আসবাবপত্র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প্রতিস্থাপন,ব্যবসায়ের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সম্প্রসারন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যেমনঃনতুন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স্থাপন,উ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ৎ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প্রক্কালন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লাভজনকতা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তদনুসারে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2696" y="2423273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মূলধন বাজেটিং এর গুরুত্ত্ব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356154" y="329506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54" y="3624339"/>
            <a:ext cx="3048000" cy="2743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১।মুনফা সংক্রান্ত।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২।বিনিয়োগের বিসশাল  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আকার।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ঝুঁকির ভিত্তি...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51930" y="2339072"/>
            <a:ext cx="3048000" cy="11590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 বাজেটিং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প্রয়োগ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773656" y="3379737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7672" y="3796459"/>
            <a:ext cx="3276600" cy="27702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স্থায়ী সম্পত্তি ক্রয় 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ব্যাবসায়ের উৎপাদন খমতা বৃদ্ধি কল্পে সম্প্রসারন।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পন্য বৈচিত্রায়ণ।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প্রতি স্থাপন  ওআ ধুনিকায়ন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540230" y="403654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5468850" y="4419600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68850" y="5276335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437630" y="5778843"/>
            <a:ext cx="2286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3262828"/>
              </p:ext>
            </p:extLst>
          </p:nvPr>
        </p:nvGraphicFramePr>
        <p:xfrm>
          <a:off x="304800" y="3810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DDAA66-37B2-477E-A863-543F89E4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0DDAA66-37B2-477E-A863-543F89E4D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4CC69F-AC17-4951-BEC7-A473B959F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314CC69F-AC17-4951-BEC7-A473B959F0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B2BAC-2CB6-43BD-9B71-75939BD63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4BBB2BAC-2CB6-43BD-9B71-75939BD63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B11BC1-17F1-496F-9683-FB54B0DCF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42B11BC1-17F1-496F-9683-FB54B0DCF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30A2BD-0483-4FCE-B0C0-DD29E3ADC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030A2BD-0483-4FCE-B0C0-DD29E3ADC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F5CDDE-7159-4D16-B753-2F636537A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2F5CDDE-7159-4D16-B753-2F636537A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D9D33-106A-4F39-A430-E9949E8AF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FCAD9D33-106A-4F39-A430-E9949E8AF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3DDB3-F410-4642-9BCC-B800E2801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943DDB3-F410-4642-9BCC-B800E2801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B807A7-E9BD-4B75-A633-14FFE13F3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EFB807A7-E9BD-4B75-A633-14FFE13F3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35443" y="914400"/>
                <a:ext cx="6400800" cy="1219200"/>
              </a:xfrm>
              <a:prstGeom prst="rect">
                <a:avLst/>
              </a:prstGeom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</a:rPr>
                      <m:t>সূত্রঃ</m:t>
                    </m:r>
                    <m:r>
                      <a:rPr lang="bn-BD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গড়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মূনফার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হার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গড়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নিট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মূনফা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গড়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১০০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443" y="914400"/>
                <a:ext cx="6400800" cy="121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24000" y="2536721"/>
            <a:ext cx="6312243" cy="1637804"/>
          </a:xfrm>
          <a:prstGeom prst="roundRect">
            <a:avLst>
              <a:gd name="adj" fmla="val 120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মোট মূণোফা =বিক্রয়-চলতি ব্যয়-স্থায়ী খরচ-অবচয়।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নিটমূনফা=মোট মূনফা-কর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নিট মূনফা=বিক্রয়-চলতি ব্যয়-স্থায়ী খরচ-অবচয়-কর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24000" y="4419600"/>
                <a:ext cx="6312243" cy="130363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গড় নিট মুনফা=নিট মূনফা গুলো যোগ,কোন বছরে খতি হলে বিয়োগ করে বছরের  সংখা দ্বারা ভাগ করতে হবে।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গড়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নিট</m:t>
                      </m:r>
                      <m:r>
                        <a:rPr lang="bn-BD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মূনফা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মোট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নিট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মূনফা</m:t>
                          </m:r>
                        </m:num>
                        <m:den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বছরের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সংখা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419600"/>
                <a:ext cx="6312243" cy="130363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524000" y="5943600"/>
                <a:ext cx="6312244" cy="78053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গড়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বিনিয়োগ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বিনিয়োগ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ভগ্নাবশেষ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মূল্য</m:t>
                          </m:r>
                        </m:num>
                        <m:den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943600"/>
                <a:ext cx="6312244" cy="780535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23991"/>
              </p:ext>
            </p:extLst>
          </p:nvPr>
        </p:nvGraphicFramePr>
        <p:xfrm>
          <a:off x="3902610" y="228600"/>
          <a:ext cx="12049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6" imgW="1205280" imgH="440280" progId="Package">
                  <p:embed/>
                </p:oleObj>
              </mc:Choice>
              <mc:Fallback>
                <p:oleObj name="Packager Shell Object" showAsIcon="1" r:id="rId6" imgW="12052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2610" y="228600"/>
                        <a:ext cx="12049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2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</TotalTime>
  <Words>818</Words>
  <Application>Microsoft Office PowerPoint</Application>
  <PresentationFormat>On-screen Show (4:3)</PresentationFormat>
  <Paragraphs>181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1_Office Theme</vt:lpstr>
      <vt:lpstr>Packager Shell Object</vt:lpstr>
      <vt:lpstr>আজকের ক্লাশে সকল কে স্বাগতম</vt:lpstr>
      <vt:lpstr>PowerPoint Presentation</vt:lpstr>
      <vt:lpstr>PowerPoint Presentation</vt:lpstr>
      <vt:lpstr>PowerPoint Presentation</vt:lpstr>
      <vt:lpstr>আজ 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School</cp:lastModifiedBy>
  <cp:revision>95</cp:revision>
  <dcterms:created xsi:type="dcterms:W3CDTF">2020-04-09T12:15:06Z</dcterms:created>
  <dcterms:modified xsi:type="dcterms:W3CDTF">2020-05-23T15:43:09Z</dcterms:modified>
</cp:coreProperties>
</file>