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71" r:id="rId4"/>
    <p:sldId id="272" r:id="rId5"/>
    <p:sldId id="262" r:id="rId6"/>
    <p:sldId id="256" r:id="rId7"/>
    <p:sldId id="257" r:id="rId8"/>
    <p:sldId id="268" r:id="rId9"/>
    <p:sldId id="258" r:id="rId10"/>
    <p:sldId id="259" r:id="rId11"/>
    <p:sldId id="260" r:id="rId12"/>
    <p:sldId id="261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04868-79E2-43C2-9D8F-DE422A545BFB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</dgm:pt>
    <dgm:pt modelId="{C620D553-2AE8-4682-8ACC-9F8635359DF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আজকের ক্লাশে সকলকে</a:t>
          </a:r>
        </a:p>
        <a:p>
          <a:pPr algn="ctr"/>
          <a:r>
            <a:rPr lang="bn-BD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‘স্বাগতম’</a:t>
          </a:r>
          <a:endParaRPr lang="en-US" sz="32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1A5BF07F-E932-40BB-B602-54D3E7496112}" type="parTrans" cxnId="{72BC99A4-1C4C-456F-B2BA-CBF8F6C3BD3B}">
      <dgm:prSet/>
      <dgm:spPr/>
      <dgm:t>
        <a:bodyPr/>
        <a:lstStyle/>
        <a:p>
          <a:endParaRPr lang="en-US"/>
        </a:p>
      </dgm:t>
    </dgm:pt>
    <dgm:pt modelId="{49C400D5-6964-45E2-9A22-3F5435ECF876}" type="sibTrans" cxnId="{72BC99A4-1C4C-456F-B2BA-CBF8F6C3BD3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algn="l"/>
          <a:endParaRPr lang="en-US"/>
        </a:p>
      </dgm:t>
    </dgm:pt>
    <dgm:pt modelId="{5BDB4687-0551-4542-B4C9-A2B1604DED82}" type="pres">
      <dgm:prSet presAssocID="{78E04868-79E2-43C2-9D8F-DE422A545BFB}" presName="Name0" presStyleCnt="0">
        <dgm:presLayoutVars>
          <dgm:chMax val="8"/>
          <dgm:chPref val="8"/>
          <dgm:dir/>
        </dgm:presLayoutVars>
      </dgm:prSet>
      <dgm:spPr/>
    </dgm:pt>
    <dgm:pt modelId="{3BF88B54-5CA7-4007-B42B-21CBA3DB8F33}" type="pres">
      <dgm:prSet presAssocID="{C620D553-2AE8-4682-8ACC-9F8635359DF9}" presName="parent_text_1" presStyleLbl="revTx" presStyleIdx="0" presStyleCnt="1" custLinFactNeighborX="30974" custLinFactNeighborY="-2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4FAE9-F90B-45EE-8DDF-009F2D6F4BE6}" type="pres">
      <dgm:prSet presAssocID="{C620D553-2AE8-4682-8ACC-9F8635359DF9}" presName="image_accent_1" presStyleCnt="0"/>
      <dgm:spPr/>
    </dgm:pt>
    <dgm:pt modelId="{E390692E-BD61-4227-B380-1E202C5F740A}" type="pres">
      <dgm:prSet presAssocID="{C620D553-2AE8-4682-8ACC-9F8635359DF9}" presName="imageAccentRepeatNode" presStyleLbl="alignNode1" presStyleIdx="0" presStyleCnt="2"/>
      <dgm:spPr/>
    </dgm:pt>
    <dgm:pt modelId="{E968C928-3B63-48FF-8327-47CCCF92A3A7}" type="pres">
      <dgm:prSet presAssocID="{C620D553-2AE8-4682-8ACC-9F8635359DF9}" presName="accent_1" presStyleLbl="alignNode1" presStyleIdx="1" presStyleCnt="2"/>
      <dgm:spPr/>
    </dgm:pt>
    <dgm:pt modelId="{CD1C7470-2025-492F-937D-1600D9790FA2}" type="pres">
      <dgm:prSet presAssocID="{49C400D5-6964-45E2-9A22-3F5435ECF876}" presName="image_1" presStyleCnt="0"/>
      <dgm:spPr/>
    </dgm:pt>
    <dgm:pt modelId="{A3480630-197C-4F03-BF2C-36017FFBFB07}" type="pres">
      <dgm:prSet presAssocID="{49C400D5-6964-45E2-9A22-3F5435ECF876}" presName="imageRepeatNode" presStyleLbl="fgImgPlace1" presStyleIdx="0" presStyleCnt="1" custLinFactNeighborX="6048" custLinFactNeighborY="-2117"/>
      <dgm:spPr/>
      <dgm:t>
        <a:bodyPr/>
        <a:lstStyle/>
        <a:p>
          <a:endParaRPr lang="en-US"/>
        </a:p>
      </dgm:t>
    </dgm:pt>
  </dgm:ptLst>
  <dgm:cxnLst>
    <dgm:cxn modelId="{C28FA230-5E64-4202-BF98-65EB06517553}" type="presOf" srcId="{49C400D5-6964-45E2-9A22-3F5435ECF876}" destId="{A3480630-197C-4F03-BF2C-36017FFBFB07}" srcOrd="0" destOrd="0" presId="urn:microsoft.com/office/officeart/2008/layout/BubblePictureList"/>
    <dgm:cxn modelId="{EBB628AC-8F88-4E00-9406-4FB86C855941}" type="presOf" srcId="{78E04868-79E2-43C2-9D8F-DE422A545BFB}" destId="{5BDB4687-0551-4542-B4C9-A2B1604DED82}" srcOrd="0" destOrd="0" presId="urn:microsoft.com/office/officeart/2008/layout/BubblePictureList"/>
    <dgm:cxn modelId="{54EC45F8-A69C-4A79-B482-C6D425717DFA}" type="presOf" srcId="{C620D553-2AE8-4682-8ACC-9F8635359DF9}" destId="{3BF88B54-5CA7-4007-B42B-21CBA3DB8F33}" srcOrd="0" destOrd="0" presId="urn:microsoft.com/office/officeart/2008/layout/BubblePictureList"/>
    <dgm:cxn modelId="{72BC99A4-1C4C-456F-B2BA-CBF8F6C3BD3B}" srcId="{78E04868-79E2-43C2-9D8F-DE422A545BFB}" destId="{C620D553-2AE8-4682-8ACC-9F8635359DF9}" srcOrd="0" destOrd="0" parTransId="{1A5BF07F-E932-40BB-B602-54D3E7496112}" sibTransId="{49C400D5-6964-45E2-9A22-3F5435ECF876}"/>
    <dgm:cxn modelId="{03ADC9E0-388D-4C13-80B8-85C751F54A5A}" type="presParOf" srcId="{5BDB4687-0551-4542-B4C9-A2B1604DED82}" destId="{3BF88B54-5CA7-4007-B42B-21CBA3DB8F33}" srcOrd="0" destOrd="0" presId="urn:microsoft.com/office/officeart/2008/layout/BubblePictureList"/>
    <dgm:cxn modelId="{0F43FB32-BE9C-4752-AA92-66E06B856CF8}" type="presParOf" srcId="{5BDB4687-0551-4542-B4C9-A2B1604DED82}" destId="{7644FAE9-F90B-45EE-8DDF-009F2D6F4BE6}" srcOrd="1" destOrd="0" presId="urn:microsoft.com/office/officeart/2008/layout/BubblePictureList"/>
    <dgm:cxn modelId="{1244DF7E-0176-4DC9-B3F1-9CBFEF185AC5}" type="presParOf" srcId="{7644FAE9-F90B-45EE-8DDF-009F2D6F4BE6}" destId="{E390692E-BD61-4227-B380-1E202C5F740A}" srcOrd="0" destOrd="0" presId="urn:microsoft.com/office/officeart/2008/layout/BubblePictureList"/>
    <dgm:cxn modelId="{DECCF965-4910-448F-A91E-10D53C966892}" type="presParOf" srcId="{5BDB4687-0551-4542-B4C9-A2B1604DED82}" destId="{E968C928-3B63-48FF-8327-47CCCF92A3A7}" srcOrd="2" destOrd="0" presId="urn:microsoft.com/office/officeart/2008/layout/BubblePictureList"/>
    <dgm:cxn modelId="{7C4C56C9-61F6-4886-B51E-83BD36EE1118}" type="presParOf" srcId="{5BDB4687-0551-4542-B4C9-A2B1604DED82}" destId="{CD1C7470-2025-492F-937D-1600D9790FA2}" srcOrd="3" destOrd="0" presId="urn:microsoft.com/office/officeart/2008/layout/BubblePictureList"/>
    <dgm:cxn modelId="{5E5C1A1E-7C28-420A-911F-037D249BDBBB}" type="presParOf" srcId="{CD1C7470-2025-492F-937D-1600D9790FA2}" destId="{A3480630-197C-4F03-BF2C-36017FFBFB07}" srcOrd="0" destOrd="0" presId="urn:microsoft.com/office/officeart/2008/layout/BubblePictureList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0692E-BD61-4227-B380-1E202C5F740A}">
      <dsp:nvSpPr>
        <dsp:cNvPr id="0" name=""/>
        <dsp:cNvSpPr/>
      </dsp:nvSpPr>
      <dsp:spPr>
        <a:xfrm>
          <a:off x="3280409" y="1397617"/>
          <a:ext cx="3316224" cy="3316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8C928-3B63-48FF-8327-47CCCF92A3A7}">
      <dsp:nvSpPr>
        <dsp:cNvPr id="0" name=""/>
        <dsp:cNvSpPr/>
      </dsp:nvSpPr>
      <dsp:spPr>
        <a:xfrm>
          <a:off x="6636258" y="992628"/>
          <a:ext cx="983741" cy="98404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80630-197C-4F03-BF2C-36017FFBFB07}">
      <dsp:nvSpPr>
        <dsp:cNvPr id="0" name=""/>
        <dsp:cNvSpPr/>
      </dsp:nvSpPr>
      <dsp:spPr>
        <a:xfrm>
          <a:off x="3581406" y="1460513"/>
          <a:ext cx="3061716" cy="30614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88B54-5CA7-4007-B42B-21CBA3DB8F33}">
      <dsp:nvSpPr>
        <dsp:cNvPr id="0" name=""/>
        <dsp:cNvSpPr/>
      </dsp:nvSpPr>
      <dsp:spPr>
        <a:xfrm>
          <a:off x="1523993" y="317498"/>
          <a:ext cx="4920234" cy="984044"/>
        </a:xfrm>
        <a:prstGeom prst="rect">
          <a:avLst/>
        </a:prstGeom>
        <a:gradFill rotWithShape="1">
          <a:gsLst>
            <a:gs pos="0">
              <a:schemeClr val="accent2">
                <a:tint val="1000"/>
                <a:satMod val="100000"/>
              </a:schemeClr>
            </a:gs>
            <a:gs pos="68000">
              <a:schemeClr val="accent2">
                <a:tint val="77000"/>
                <a:satMod val="100000"/>
              </a:schemeClr>
            </a:gs>
            <a:gs pos="81000">
              <a:schemeClr val="accent2">
                <a:tint val="79000"/>
                <a:satMod val="100000"/>
              </a:schemeClr>
            </a:gs>
            <a:gs pos="86000">
              <a:schemeClr val="accent2">
                <a:tint val="73000"/>
                <a:satMod val="100000"/>
              </a:schemeClr>
            </a:gs>
            <a:gs pos="100000">
              <a:schemeClr val="accent2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আজকের ক্লাশে সকলকে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‘স্বাগতম’</a:t>
          </a:r>
          <a:endParaRPr lang="en-US" sz="32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1523993" y="317498"/>
        <a:ext cx="4920234" cy="984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3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13" name="camera.wav"/>
          </p:stSnd>
        </p:sndAc>
      </p:transition>
    </mc:Choice>
    <mc:Fallback xmlns="">
      <p:transition>
        <p:fade/>
        <p:sndAc>
          <p:stSnd>
            <p:snd r:embed="rId14" name="camera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nishankar25071970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5414079"/>
              </p:ext>
            </p:extLst>
          </p:nvPr>
        </p:nvGraphicFramePr>
        <p:xfrm>
          <a:off x="762000" y="901700"/>
          <a:ext cx="76200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56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90692E-BD61-4227-B380-1E202C5F7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E390692E-BD61-4227-B380-1E202C5F7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68C928-3B63-48FF-8327-47CCCF92A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E968C928-3B63-48FF-8327-47CCCF92A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F88B54-5CA7-4007-B42B-21CBA3DB8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3BF88B54-5CA7-4007-B42B-21CBA3DB8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80630-197C-4F03-BF2C-36017FFBF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A3480630-197C-4F03-BF2C-36017FFBF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3400"/>
            <a:ext cx="8001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জোড় ক্রমিক  নং শিক্ষার্থীরা, উদ্দীপকে বর্নিত প্রকল্পটির গড় মূনফার হার নির্নয়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করা ঠিক আছে কিনা মিলিয়ে দেখ ।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676400"/>
                <a:ext cx="8001000" cy="4675895"/>
              </a:xfrm>
              <a:prstGeom prst="rect">
                <a:avLst/>
              </a:prstGeom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গড় মুনফার হার নির্নয়ঃ</a:t>
                </a:r>
              </a:p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এখানে,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গড় নিট মূণফা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১২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১৪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১৮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২৬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৩৪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  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BD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	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০৪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=২০,৮০০টাকা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গড় বিনিয়োগ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প্রাথমিক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বিনিয়োগ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ভগ্নাব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শেষ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মূলয়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২০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=৬০,০০০টাকা 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আমরা জানি,গড় মূণফার হার=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গড়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নিট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মূণফা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গড়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বিনিয়োগ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×১০০ 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২০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৮০০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৬০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×১০০  =৩৪.৬৭% 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সু তরাং গড় মুনফার হার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৩৪.৬৭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%।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6400"/>
                <a:ext cx="8001000" cy="4675895"/>
              </a:xfrm>
              <a:prstGeom prst="rect">
                <a:avLst/>
              </a:prstGeom>
              <a:blipFill rotWithShape="1">
                <a:blip r:embed="rId3"/>
                <a:stretch>
                  <a:fillRect l="-987" t="-778" b="-1816"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27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7315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বিজোর ক্রমিক নং শিক্ষার্থীরা ,উদ্দীপকে উল্লিখিত পে-ব্যাক সময়ের ভিত্তিতে মি শাহিনের  বিনিয়োগ সিদ্ধান্ত সুপারিশ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করা ঠিক আছে কিনা মিলিয়ে দেখ।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153482"/>
              </p:ext>
            </p:extLst>
          </p:nvPr>
        </p:nvGraphicFramePr>
        <p:xfrm>
          <a:off x="304800" y="2438400"/>
          <a:ext cx="8001000" cy="226731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09800"/>
                <a:gridCol w="1219200"/>
                <a:gridCol w="1219200"/>
                <a:gridCol w="1143000"/>
                <a:gridCol w="1143000"/>
                <a:gridCol w="1066800"/>
              </a:tblGrid>
              <a:tr h="280160">
                <a:tc rowSpan="2"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  টাকার পরিমান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বছর-৫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0281">
                <a:tc rowSpan="4"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নিট মূণোফা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(+)অবচয়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আন্তঃপ্রবাহ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২৪,০০০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১৪,০০০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২৪,০০০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১৮,০০০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২৪,০০০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২৬,০০০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২৪,০০০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৩৪,০০০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২৪,০০০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৩৬,০০০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৩৮,০০০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৪২,০০০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৫৮,০০০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371600"/>
            <a:ext cx="61722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পে-ব্যাক সময় নির্নয়ঃ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নগদ আন্তঃপ্রবাহ নির্নয়ঃ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5017532"/>
                <a:ext cx="7864765" cy="170046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এখানে,বার্ষিক অবচয়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প্রাথমিক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বিনিয়গ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ভগ্নাবশেষ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মূল্য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আয়ূষ্কাল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	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	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২০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=২৪,০০০টাকা ।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017532"/>
                <a:ext cx="7864765" cy="17004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8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4574"/>
            <a:ext cx="81534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উপরের সারনিতে নির্নীতনগদ প্রবাহ ব্যবহার করে পে-ব্যাক সময় হবে নিম্ন রুপঃ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07737"/>
              </p:ext>
            </p:extLst>
          </p:nvPr>
        </p:nvGraphicFramePr>
        <p:xfrm>
          <a:off x="838200" y="914400"/>
          <a:ext cx="6781801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2362200"/>
                <a:gridCol w="2819400"/>
              </a:tblGrid>
              <a:tr h="314150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r>
                        <a:rPr lang="bn-BD" sz="2000" b="1" baseline="0" dirty="0" smtClean="0">
                          <a:ln>
                            <a:solidFill>
                              <a:srgbClr val="00206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  আন্তঃ</a:t>
                      </a:r>
                      <a:r>
                        <a:rPr lang="bn-BD" sz="2000" b="1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প্রবাহ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2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ক্রমযোজিত নগদ প্রবাহ 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-১,২০,০০০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 -১,২০,০০০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৩৬,০০০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-৮৪,০০০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৩৮,০০০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-৪৬,০০০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৪২,০০০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-৪০০০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৪৬,০০০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৫৮,০০০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১,০৪,০০০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4191000"/>
                <a:ext cx="8153400" cy="252203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সুতরাং পে-ব্যাক্সময়=৩বছর+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৫০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বছর। =( ৩+০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০৮)=৩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০৮ বছর ।</a:t>
                </a:r>
              </a:p>
              <a:p>
                <a:endParaRPr lang="bn-BD" sz="240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smtClean="0">
                    <a:latin typeface="NikoshBAN" pitchFamily="2" charset="0"/>
                    <a:cs typeface="NikoshBAN" pitchFamily="2" charset="0"/>
                  </a:rPr>
                  <a:t>লক্ষ্ণীয়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যে,উদ্দীপকের প্রকল্পটিনির্নিত পে-ব্যাক সময় ৩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০৮ বছর যা কোম্পানির ব্যবস্থা পনা কর্তিপক্ষ কর্তিক নির্ধারিত সর্বোচ্চ পে-ব্যাক সময় ৩ বছর হতে বেশি।এমতয়াবস্থায় বলা যায়, মি শাহিনের উক্ত প্রকল্পে বিনিয়োগ করা উচিত হবে না।  </a:t>
                </a: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91000"/>
                <a:ext cx="8153400" cy="2522037"/>
              </a:xfrm>
              <a:prstGeom prst="rect">
                <a:avLst/>
              </a:prstGeom>
              <a:blipFill rotWithShape="1">
                <a:blip r:embed="rId3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7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15400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উদ্দীপক দুইটি পর......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তৌহিদ  বিনিয়োগ কৃত টাকা ৩ বছরে মধ্যে তুলে আনার আশায় ,একটি  প্রকল্পে ১৫লক্ষ টাকা  বিনিয়োগ  করতে চায় ।এ ক্ষেত্রে  প্রাক্কলিত বিক্রয় ধরা হয় যথা ক্রমে ৮লক্ষ,১২লক্ষ,১৬লক্ষ টাকা।স্থায়ী ব্যয় ১লক্ষ টাকা এবং চলতি ব্যয় বিক্রয়ের ৩০%।কর হার ৩০%।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জনাব কিশোর ৬বছরের জন্য ৭,০০,০০০টাকা বিনিয়োগ করতে চান।এজন্য তিনি ‘শান্তা’ ও ‘সম্পা’নামক দুইটি প্রকল্প বিশ্লষোণ করেন।প্রকল্প থেকে আগামী ৬বছরে সম্ভাব্য নগদ আন্তঃপ্রবাহের পরিমান নিম্ন রুপঃ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00671"/>
              </p:ext>
            </p:extLst>
          </p:nvPr>
        </p:nvGraphicFramePr>
        <p:xfrm>
          <a:off x="340914" y="4265699"/>
          <a:ext cx="8385971" cy="233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"/>
                <a:gridCol w="1143000"/>
                <a:gridCol w="1143000"/>
                <a:gridCol w="1143000"/>
                <a:gridCol w="1295400"/>
                <a:gridCol w="1219200"/>
                <a:gridCol w="1451772"/>
              </a:tblGrid>
              <a:tr h="544984">
                <a:tc row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প্রকল্প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বছর-১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বছর-২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বছর-৩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বছর-৪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বছর-৫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বছর-৬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4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</a:p>
                    <a:p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</a:p>
                    <a:p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</a:p>
                    <a:p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</a:p>
                    <a:p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</a:p>
                    <a:p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শান্তা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২,৩০,০০০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২,০০,০০০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১,৯০,০০০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১,৫০,০০০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১,৩০,০০০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সম্পা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২,৫০,০০০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১,৬০,০০০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২,১০,০০০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২,৩০,০০০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২,০০,০০০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১,৮০,০০০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7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477000" cy="762000"/>
          </a:xfr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85" y="990600"/>
            <a:ext cx="6997700" cy="2514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Rounded Rectangle 2"/>
          <p:cNvSpPr/>
          <p:nvPr/>
        </p:nvSpPr>
        <p:spPr>
          <a:xfrm>
            <a:off x="228600" y="3733800"/>
            <a:ext cx="8686800" cy="2590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উদ্দীপক-১হতে,জনাব তৌহিদের  প্রকল্প হতে গড় নিট মুনফার হার নির্নয় কর।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পে-ব্যাক সময়ের ভিত্তিতে জনাব তৌহিদের  কী বিনিয়োগ  প্রকল্পটি গ্রহন করা উচিত?বিশ্লেষন কর।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উদ্দীপক ২হতে ,শান্তা প্রকল্পের  পে-ব্যাক সময় নির্নণয় কর। (উঃ৩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৪৭ বছর)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জনাব কিশোরের বিনিয়োগের জন্য কোন প্রক্লপ্টি গ্রহন যোগ্য ?যুক্তি দাও। (উঃ৩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৩৫বছর) সম্পা প্রকল্প গ্রহন যোগ্য।   </a:t>
            </a:r>
          </a:p>
        </p:txBody>
      </p:sp>
    </p:spTree>
    <p:extLst>
      <p:ext uri="{BB962C8B-B14F-4D97-AF65-F5344CB8AC3E}">
        <p14:creationId xmlns:p14="http://schemas.microsoft.com/office/powerpoint/2010/main" val="21077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f225a08498672e292bfc012a96697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60648"/>
            <a:ext cx="7344816" cy="47525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31640" y="5157192"/>
            <a:ext cx="59766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Bevel 10"/>
          <p:cNvSpPr/>
          <p:nvPr/>
        </p:nvSpPr>
        <p:spPr>
          <a:xfrm>
            <a:off x="533400" y="381000"/>
            <a:ext cx="8001000" cy="1042416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4648200" y="1600200"/>
            <a:ext cx="4114800" cy="4495800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মনিশংকর হালদার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হালিম ফাউন্ডেশন মডেল হাই স্কুল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১৮৮ পশ্চিম কাফরুল,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তালতলা,ঢাকা ১২০৭।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bn-BD" dirty="0">
                <a:latin typeface="NikoshBAN" pitchFamily="2" charset="0"/>
                <a:cs typeface="NikoshBAN" pitchFamily="2" charset="0"/>
                <a:hlinkClick r:id="rId3"/>
              </a:rPr>
              <a:t>manishankar25071970@gmail.com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mobile no:01725277581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495300" y="1611086"/>
            <a:ext cx="4038600" cy="4495800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95499"/>
            <a:ext cx="2971800" cy="350520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919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963847"/>
            <a:ext cx="5920680" cy="249299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/দশম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ওব্যাংকিং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IN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 মূলধন বাজেটিং )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,২০২০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৫০মি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187624" y="620688"/>
            <a:ext cx="5544616" cy="1584176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62" y="2963847"/>
            <a:ext cx="1828800" cy="26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" y="1143000"/>
            <a:ext cx="7086600" cy="4943475"/>
          </a:xfrm>
          <a:prstGeom prst="rect">
            <a:avLst/>
          </a:prstGeom>
          <a:ln w="762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097692" y="228600"/>
            <a:ext cx="6553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4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620000" cy="289560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algn="l">
              <a:buFont typeface="+mj-lt"/>
              <a:buAutoNum type="arabicParenR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পে-ব্যাক সময় কি বলতে প্রবে। </a:t>
            </a:r>
          </a:p>
          <a:p>
            <a:pPr marL="514350" indent="-514350" algn="l">
              <a:buFont typeface="+mj-lt"/>
              <a:buAutoNum type="arabicParenR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পে-ব্যাক সময় নির্নয় করতে পারবে।</a:t>
            </a:r>
          </a:p>
          <a:p>
            <a:pPr marL="514350" indent="-514350" algn="l">
              <a:buFont typeface="+mj-lt"/>
              <a:buAutoNum type="arabicParenR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পে-ব্যাক সময়এর সূত্র বলতে পারবে।</a:t>
            </a:r>
          </a:p>
          <a:p>
            <a:pPr marL="514350" indent="-514350" algn="l">
              <a:buFont typeface="+mj-lt"/>
              <a:buAutoNum type="arabicParenR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 বা একাধিক প্রকল্পের মধ্যে কোনপ্রকল্পটি গ্রহন যোগ্য তা মুল্যায়ন করতে পারবে। </a:t>
            </a:r>
          </a:p>
          <a:p>
            <a:pPr marL="514350" indent="-514350" algn="l">
              <a:buFont typeface="+mj-lt"/>
              <a:buAutoNum type="arabicParenR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l">
              <a:buFont typeface="+mj-lt"/>
              <a:buAutoNum type="arabicParenR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2" name="camera.wav"/>
          </p:stSnd>
        </p:sndAc>
      </p:transition>
    </mc:Choice>
    <mc:Fallback xmlns="">
      <p:transition spd="slow">
        <p:diamond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304800"/>
            <a:ext cx="8991600" cy="617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পে-ব্যাক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পে-ব্যাক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সময় পদ্ধতি একটি সহজ ও জনপ্রিয় পদ্ধতি।ব্যবসায়  বা প্রকল্পে বিনিয়োগ কৃত টাকা কত দিনে ফেরত আসবে তা পে-ব্যাক সময় পদ্ধতি নির্দেশ করে।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ব্যবসায় বা প্রকল্পেহতে আগত আন্তঃ প্রবাহ অনেক সময় নাও হতে পারে ।সে ক্ষেত্রে ক্রমযোজিত  নগদ আন্তঃ প্রবাহ ব্যাবহার করে পে -ব্যাক সময় নির্নয় করা হয়।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সিদ্ধান্ত নীতিঃ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প্রকল্পে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প্রকল্পের পে-ব্যাক সময় যত কম সে প্রকল্পটি ততগ্রহনযোগ্য। আবার, একটি প্রকল্পের ক্ষেত্রে পে-ব্যাক সময় প্রকল্পের মোট আয়ূষ্কাল থেকে কম হলে প্রকল্পটি গ্রহন যোগ্য বলে বিবেচিত হবে।   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152400"/>
                <a:ext cx="8077200" cy="6522748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সূত্রঃ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১। পে -ব্যাক সময়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বিনিয়োগ</m:t>
                        </m:r>
                      </m:num>
                      <m:den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বার্ষিক</m:t>
                        </m:r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নগদ</m:t>
                        </m:r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আন্তঃপ্রবাহ</m:t>
                        </m:r>
                      </m:den>
                    </m:f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  [</m:t>
                    </m:r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নগদ</m:t>
                    </m:r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আন্তঃপ্রবাহ</m:t>
                    </m:r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প্রত্যেক</m:t>
                    </m:r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বছর</m:t>
                    </m:r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সমান</m:t>
                    </m:r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000" b="0" i="0" smtClean="0">
                        <a:latin typeface="Cambria Math"/>
                        <a:cs typeface="NikoshBAN" pitchFamily="2" charset="0"/>
                      </a:rPr>
                      <m:t>হলে।</m:t>
                    </m:r>
                    <m:r>
                      <a:rPr lang="en-US" sz="2000" b="0" i="0" smtClean="0">
                        <a:latin typeface="Cambria Math"/>
                        <a:cs typeface="NikoshBAN" pitchFamily="2" charset="0"/>
                      </a:rPr>
                      <m:t>]</m:t>
                    </m:r>
                  </m:oMath>
                </a14:m>
                <a:endParaRPr lang="bn-BD" sz="2000" b="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2000" b="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bn-BD" sz="2000" b="0" dirty="0" smtClean="0">
                    <a:latin typeface="NikoshBAN" pitchFamily="2" charset="0"/>
                    <a:cs typeface="NikoshBAN" pitchFamily="2" charset="0"/>
                  </a:rPr>
                  <a:t>২। পে –ব্যাক সময় =A+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𝑁𝐶𝑂</m:t>
                        </m:r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num>
                      <m:den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bn-BD" sz="2000" b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[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নগদ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আন্তঃপ্রবাহ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প্রত্যেক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বছর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অসমান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।]</a:t>
                </a:r>
              </a:p>
              <a:p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A=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বছর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[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বছর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ক্রমযোজিত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নগদ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আন্তঃপ্রবাহ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বিনিয়োগের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নিকট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।] </a:t>
                </a:r>
              </a:p>
              <a:p>
                <a:endParaRPr lang="bn-BD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NCO=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বিনিয়োগের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পরিমান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/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বহিঃপ্রবাহ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2400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0" dirty="0" smtClean="0">
                    <a:latin typeface="NikoshBAN" pitchFamily="2" charset="0"/>
                    <a:cs typeface="NikoshBAN" pitchFamily="2" charset="0"/>
                  </a:rPr>
                  <a:t>C=A </a:t>
                </a:r>
                <a:r>
                  <a:rPr lang="en-US" sz="2400" b="0" dirty="0" err="1" smtClean="0">
                    <a:latin typeface="NikoshBAN" pitchFamily="2" charset="0"/>
                    <a:cs typeface="NikoshBAN" pitchFamily="2" charset="0"/>
                  </a:rPr>
                  <a:t>বছরের</a:t>
                </a:r>
                <a:r>
                  <a:rPr lang="en-US" sz="2400" b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0" dirty="0" err="1" smtClean="0">
                    <a:latin typeface="NikoshBAN" pitchFamily="2" charset="0"/>
                    <a:cs typeface="NikoshBAN" pitchFamily="2" charset="0"/>
                  </a:rPr>
                  <a:t>ক্রমযোজিত</a:t>
                </a:r>
                <a:r>
                  <a:rPr lang="en-US" sz="2400" b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0" dirty="0" err="1" smtClean="0">
                    <a:latin typeface="NikoshBAN" pitchFamily="2" charset="0"/>
                    <a:cs typeface="NikoshBAN" pitchFamily="2" charset="0"/>
                  </a:rPr>
                  <a:t>নগদ</a:t>
                </a:r>
                <a:r>
                  <a:rPr lang="en-US" sz="2400" b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0" dirty="0" err="1" smtClean="0">
                    <a:latin typeface="NikoshBAN" pitchFamily="2" charset="0"/>
                    <a:cs typeface="NikoshBAN" pitchFamily="2" charset="0"/>
                  </a:rPr>
                  <a:t>আন্তঃপ্রবাহ</a:t>
                </a:r>
                <a:r>
                  <a:rPr lang="en-US" sz="2400" b="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endParaRPr lang="bn-BD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D=A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বছরের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পরবর্তী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বছরের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নগদ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আন্ত-প্রবাহ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endParaRPr lang="bn-BD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বার্ষিক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অবচয়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প্রাথমিক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বিনিয়োগ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ভগ্নাবশেষ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মূল্য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আয়ুষ্কাল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2400" b="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"/>
                <a:ext cx="8077200" cy="65227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90600" y="762000"/>
            <a:ext cx="7162800" cy="54102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634341"/>
            <a:ext cx="57912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পে-ব্যাক সময় কি?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পে-ব্যাক নির্নয়ের সূত্র টি কি?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বার্ষিক অবচয় নির্নয়ের সূত্র টি কি?</a:t>
            </a:r>
          </a:p>
          <a:p>
            <a:pPr marL="285750" indent="-285750">
              <a:buFont typeface="Wingdings" pitchFamily="2" charset="2"/>
              <a:buChar char="q"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28600" y="229124"/>
            <a:ext cx="8610600" cy="319987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bn-BD" sz="2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দলিয় কাজ </a:t>
            </a:r>
          </a:p>
          <a:p>
            <a:pPr lvl="1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##মি শাহিন বনলতা কোম্পানির একজন আর্থিক ব্যাবস্থাপক ।তিনি উক্ত কোম্পানির  একটি প্রকল্পে বিনিয়োগ করার চিন্তা ভাবনা করেনছেন ।প্রকল্পটির প্রাথমিক বিনিয়োগ ১,২০,০০০টাকা।আয়ুষ্কাল ৫বছর।</a:t>
            </a:r>
          </a:p>
          <a:p>
            <a:pPr lvl="1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প্রকল্পটি থেকে পরবর্তী পাঁচ বছর যথা ক্রমে ১২,০০০, ১৪,০০০,১৮,০০০,২৬,০০০ ও ৩৪,০০০ টাকা নিট  মুনফা প্রাক্কলন করা হয় ।প্রতিষ্ঠানটির ব্যাবস্থাপনা কর্তৃ পক্ষ প্রকল্প মুল্যায়নে সর্বোচ্চ  পে-ব্যাক সময়  ৩বছর নির্ধারন করেন।</a:t>
            </a:r>
          </a:p>
          <a:p>
            <a:pPr lvl="1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উদ্দীপকটি পড় ......। </a:t>
            </a:r>
          </a:p>
          <a:p>
            <a:pPr lvl="1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4038600"/>
            <a:ext cx="8229600" cy="2209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 ক্রমিক  নং শিক্ষার্থীরা, উদ্দীপকে বর্নিত প্রকল্পটির গড় মূনফার হার নির্নয় কর।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বিজোর ক্রমিক নং শিক্ষার্থীরা ,উদ্দীপকে উল্লিখিত পে-ব্যাক সময়ের ভিত্তিতে মি শাহিনের  বিনিয়োগ সিদ্ধান্ত সুপারিশ কর।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538</TotalTime>
  <Words>775</Words>
  <Application>Microsoft Office PowerPoint</Application>
  <PresentationFormat>On-screen Show (4:3)</PresentationFormat>
  <Paragraphs>163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School</cp:lastModifiedBy>
  <cp:revision>83</cp:revision>
  <dcterms:created xsi:type="dcterms:W3CDTF">2020-04-09T12:15:06Z</dcterms:created>
  <dcterms:modified xsi:type="dcterms:W3CDTF">2020-05-23T15:44:00Z</dcterms:modified>
</cp:coreProperties>
</file>