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68" r:id="rId12"/>
    <p:sldId id="267" r:id="rId13"/>
    <p:sldId id="269" r:id="rId14"/>
    <p:sldId id="270" r:id="rId15"/>
    <p:sldId id="271" r:id="rId16"/>
    <p:sldId id="276" r:id="rId17"/>
    <p:sldId id="272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image" Target="../media/image31.gif"/><Relationship Id="rId7" Type="http://schemas.openxmlformats.org/officeDocument/2006/relationships/image" Target="../media/image3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9.gif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gif"/><Relationship Id="rId7" Type="http://schemas.openxmlformats.org/officeDocument/2006/relationships/image" Target="../media/image7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69.gif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52.jpeg"/><Relationship Id="rId5" Type="http://schemas.openxmlformats.org/officeDocument/2006/relationships/image" Target="../media/image81.jpeg"/><Relationship Id="rId10" Type="http://schemas.openxmlformats.org/officeDocument/2006/relationships/image" Target="../media/image46.jpeg"/><Relationship Id="rId4" Type="http://schemas.openxmlformats.org/officeDocument/2006/relationships/image" Target="../media/image80.png"/><Relationship Id="rId9" Type="http://schemas.openxmlformats.org/officeDocument/2006/relationships/image" Target="../media/image8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gif"/><Relationship Id="rId3" Type="http://schemas.openxmlformats.org/officeDocument/2006/relationships/image" Target="../media/image30.gif"/><Relationship Id="rId7" Type="http://schemas.openxmlformats.org/officeDocument/2006/relationships/image" Target="../media/image8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5.gif"/><Relationship Id="rId10" Type="http://schemas.openxmlformats.org/officeDocument/2006/relationships/image" Target="../media/image90.gif"/><Relationship Id="rId4" Type="http://schemas.openxmlformats.org/officeDocument/2006/relationships/image" Target="../media/image86.gif"/><Relationship Id="rId9" Type="http://schemas.openxmlformats.org/officeDocument/2006/relationships/image" Target="../media/image8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gif"/><Relationship Id="rId18" Type="http://schemas.openxmlformats.org/officeDocument/2006/relationships/image" Target="../media/image4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17" Type="http://schemas.openxmlformats.org/officeDocument/2006/relationships/image" Target="../media/image43.jpeg"/><Relationship Id="rId2" Type="http://schemas.openxmlformats.org/officeDocument/2006/relationships/image" Target="../media/image28.gif"/><Relationship Id="rId16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0.gif"/><Relationship Id="rId9" Type="http://schemas.openxmlformats.org/officeDocument/2006/relationships/image" Target="../media/image35.gif"/><Relationship Id="rId14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gif"/><Relationship Id="rId12" Type="http://schemas.openxmlformats.org/officeDocument/2006/relationships/image" Target="../media/image61.jpeg"/><Relationship Id="rId17" Type="http://schemas.openxmlformats.org/officeDocument/2006/relationships/image" Target="../media/image27.jpeg"/><Relationship Id="rId2" Type="http://schemas.openxmlformats.org/officeDocument/2006/relationships/image" Target="../media/image46.jpeg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11" Type="http://schemas.openxmlformats.org/officeDocument/2006/relationships/image" Target="../media/image60.jpeg"/><Relationship Id="rId5" Type="http://schemas.openxmlformats.org/officeDocument/2006/relationships/image" Target="../media/image54.gif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gif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9660" y="351831"/>
            <a:ext cx="8229600" cy="6048969"/>
            <a:chOff x="459660" y="351831"/>
            <a:chExt cx="8229600" cy="6048969"/>
          </a:xfrm>
        </p:grpSpPr>
        <p:pic>
          <p:nvPicPr>
            <p:cNvPr id="6" name="Picture 5" descr="image_341_104007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244" y="351831"/>
              <a:ext cx="3810000" cy="459105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59660" y="5029200"/>
              <a:ext cx="8229600" cy="1371600"/>
            </a:xfrm>
            <a:prstGeom prst="roundRect">
              <a:avLst/>
            </a:prstGeom>
            <a:gradFill flip="none" rotWithShape="1">
              <a:gsLst>
                <a:gs pos="0">
                  <a:srgbClr val="666633">
                    <a:shade val="30000"/>
                    <a:satMod val="115000"/>
                  </a:srgbClr>
                </a:gs>
                <a:gs pos="50000">
                  <a:srgbClr val="666633">
                    <a:shade val="67500"/>
                    <a:satMod val="115000"/>
                  </a:srgbClr>
                </a:gs>
                <a:gs pos="100000">
                  <a:srgbClr val="666633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72576" y="5363496"/>
              <a:ext cx="3124200" cy="685800"/>
            </a:xfrm>
            <a:prstGeom prst="roundRect">
              <a:avLst/>
            </a:prstGeom>
            <a:solidFill>
              <a:srgbClr val="F60000"/>
            </a:solidFill>
            <a:ln>
              <a:solidFill>
                <a:srgbClr val="000099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16613" y="1342232"/>
            <a:ext cx="6357831" cy="1200329"/>
            <a:chOff x="367548" y="1085671"/>
            <a:chExt cx="5779847" cy="1452399"/>
          </a:xfrm>
        </p:grpSpPr>
        <p:sp>
          <p:nvSpPr>
            <p:cNvPr id="2" name="TextBox 1"/>
            <p:cNvSpPr txBox="1"/>
            <p:nvPr/>
          </p:nvSpPr>
          <p:spPr>
            <a:xfrm>
              <a:off x="367548" y="1085671"/>
              <a:ext cx="5779847" cy="145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A=</a:t>
              </a:r>
              <a:r>
                <a:rPr lang="bn-BD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          </a:t>
              </a:r>
              <a:r>
                <a:rPr lang="en-US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}</a:t>
              </a:r>
              <a:endParaRPr lang="en-US" sz="7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81200" y="1295400"/>
              <a:ext cx="1009036" cy="7013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4148" y="1311031"/>
              <a:ext cx="649652" cy="5939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38600" y="1311031"/>
              <a:ext cx="593969" cy="5939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48200" y="1147762"/>
              <a:ext cx="733425" cy="68103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727319" y="2713832"/>
            <a:ext cx="6332183" cy="1200329"/>
            <a:chOff x="-416680" y="990600"/>
            <a:chExt cx="5756529" cy="1452399"/>
          </a:xfrm>
        </p:grpSpPr>
        <p:sp>
          <p:nvSpPr>
            <p:cNvPr id="9" name="TextBox 8"/>
            <p:cNvSpPr txBox="1"/>
            <p:nvPr/>
          </p:nvSpPr>
          <p:spPr>
            <a:xfrm>
              <a:off x="-416680" y="990600"/>
              <a:ext cx="5756529" cy="1452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B=</a:t>
              </a:r>
              <a:r>
                <a:rPr lang="bn-BD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</a:t>
              </a:r>
              <a:r>
                <a:rPr lang="en-US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72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   }</a:t>
              </a:r>
              <a:endParaRPr lang="en-US" sz="7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31024" y="1312300"/>
              <a:ext cx="884698" cy="5914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52010" y="1143000"/>
              <a:ext cx="540966" cy="8114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3000" y="1248209"/>
              <a:ext cx="1009036" cy="7013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38600" y="1311031"/>
              <a:ext cx="593969" cy="593969"/>
            </a:xfrm>
            <a:prstGeom prst="rect">
              <a:avLst/>
            </a:prstGeom>
          </p:spPr>
        </p:pic>
      </p:grp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533400" y="4639270"/>
            <a:ext cx="10287000" cy="923330"/>
          </a:xfrm>
          <a:prstGeom prst="rect">
            <a:avLst/>
          </a:prstGeom>
          <a:blipFill rotWithShape="1">
            <a:blip r:embed="rId9"/>
            <a:stretch>
              <a:fillRect t="-15789" b="-41447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524000"/>
            <a:ext cx="1109940" cy="57959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895600"/>
            <a:ext cx="1109940" cy="5795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524000"/>
            <a:ext cx="714617" cy="4908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7434" y="1524000"/>
            <a:ext cx="653366" cy="4908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834" y="2971800"/>
            <a:ext cx="653366" cy="49088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233" y="1371600"/>
            <a:ext cx="806767" cy="56284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232" y="2971800"/>
            <a:ext cx="973168" cy="4887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737" y="2910783"/>
            <a:ext cx="595063" cy="670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3" name="TextBox 52"/>
          <p:cNvSpPr txBox="1"/>
          <p:nvPr/>
        </p:nvSpPr>
        <p:spPr>
          <a:xfrm>
            <a:off x="3336364" y="577885"/>
            <a:ext cx="2456033" cy="3815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সেট প্রক্রিয়া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9006" y="5616714"/>
            <a:ext cx="7071994" cy="9541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দুই 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ততোধিক সেটের সকল উপাদান নিয়ে গঠিত সেটকে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সংযোগ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সেট বলে।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1600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267200" y="2819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10200" y="2971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00800" y="3048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4724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62600" y="4724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48400" y="4800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934200" y="4800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4800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48400" y="1524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002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3594 0.4865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0809 0.503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32 L 0.19827 0.2731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155 L 0.16528 0.2865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1989 L 0.06216 0.4602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4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9417E-6 L 0.07274 0.257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0.01989 L 0.23819 0.495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23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1989 L 0.13819 0.2839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>
          <a:xfrm>
            <a:off x="1389378" y="990600"/>
            <a:ext cx="5521063" cy="1200329"/>
            <a:chOff x="-304800" y="990600"/>
            <a:chExt cx="5521063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-304800" y="990600"/>
              <a:ext cx="552106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A=</a:t>
              </a:r>
              <a:r>
                <a:rPr lang="bn-BD" sz="66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</a:t>
              </a:r>
              <a:r>
                <a:rPr lang="en-US" sz="66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7200" b="1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60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}</a:t>
              </a:r>
              <a:endParaRPr lang="en-US" sz="66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0" y="1143000"/>
              <a:ext cx="264966" cy="6136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17752" y="1219200"/>
              <a:ext cx="405689" cy="4817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43200" y="1066800"/>
              <a:ext cx="718703" cy="7187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56176" y="1061794"/>
              <a:ext cx="506224" cy="767006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371600" y="2244804"/>
            <a:ext cx="5804795" cy="1107996"/>
            <a:chOff x="-609600" y="1025604"/>
            <a:chExt cx="5804795" cy="1107996"/>
          </a:xfrm>
        </p:grpSpPr>
        <p:sp>
          <p:nvSpPr>
            <p:cNvPr id="10" name="TextBox 9"/>
            <p:cNvSpPr txBox="1"/>
            <p:nvPr/>
          </p:nvSpPr>
          <p:spPr>
            <a:xfrm>
              <a:off x="-609600" y="1025604"/>
              <a:ext cx="580479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B=</a:t>
              </a:r>
              <a:r>
                <a:rPr lang="bn-BD" sz="60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</a:t>
              </a:r>
              <a:r>
                <a:rPr lang="en-US" sz="60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6600" b="1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6000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}</a:t>
              </a:r>
              <a:endParaRPr lang="en-US" sz="60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2683" y="1219200"/>
              <a:ext cx="783717" cy="70304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28800" y="1295400"/>
              <a:ext cx="368808" cy="4379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8400" y="1295400"/>
              <a:ext cx="461010" cy="4149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0400" y="1143000"/>
              <a:ext cx="264966" cy="613604"/>
            </a:xfrm>
            <a:prstGeom prst="rect">
              <a:avLst/>
            </a:prstGeom>
          </p:spPr>
        </p:pic>
      </p:grp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5748" y="3981271"/>
            <a:ext cx="6902852" cy="1200329"/>
          </a:xfrm>
          <a:prstGeom prst="rect">
            <a:avLst/>
          </a:prstGeom>
          <a:blipFill rotWithShape="1">
            <a:blip r:embed="rId9"/>
            <a:stretch>
              <a:fillRect l="-3530" t="-19289" r="-3619" b="-41117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711" y="1219200"/>
            <a:ext cx="405689" cy="4817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5311" y="2490044"/>
            <a:ext cx="405689" cy="4817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178" y="1101223"/>
            <a:ext cx="291463" cy="6749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2331520"/>
            <a:ext cx="291463" cy="6749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183964" y="525350"/>
            <a:ext cx="2456033" cy="3468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সেট প্রক্রিয়া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81406" y="5464314"/>
            <a:ext cx="7071994" cy="107721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দুই 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ততোধিক সেটের সাধারণ উপাদান নিয়ে গঠিত সেটকে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ছেদ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সেট বলে।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1219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1219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1295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2362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2514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29000" y="2362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4267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09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6945 0.453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226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20556 0.2685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29045 0.445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2229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5903 0.266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381000"/>
            <a:ext cx="4433455" cy="138545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81200"/>
            <a:ext cx="7204364" cy="18288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{4,5,6 ,7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},B={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5,6 ,7,8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}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হলে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838200" y="3968770"/>
                <a:ext cx="7172614" cy="830997"/>
              </a:xfrm>
              <a:prstGeom prst="rect">
                <a:avLst/>
              </a:prstGeom>
              <a:ln w="5715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4800" dirty="0" smtClean="0">
                    <a:solidFill>
                      <a:prstClr val="black"/>
                    </a:solidFill>
                    <a:latin typeface="Shonar Bangla" pitchFamily="34" charset="0"/>
                    <a:cs typeface="Shonar Bangla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∪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𝐵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এবং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𝐴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∩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𝐵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 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নির্ণয়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কর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।</m:t>
                    </m:r>
                    <m:r>
                      <a:rPr lang="bn-BD" sz="4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Shonar Bangla" pitchFamily="34" charset="0"/>
                      </a:rPr>
                      <m:t> 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68770"/>
                <a:ext cx="7172614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8966" b="-36552"/>
                </a:stretch>
              </a:blipFill>
              <a:ln w="57150"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3800" y="533400"/>
            <a:ext cx="483120" cy="797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609600"/>
            <a:ext cx="792514" cy="9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66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533400"/>
            <a:ext cx="2888987" cy="2068061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013" y="522739"/>
            <a:ext cx="2888987" cy="2068061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Group 43"/>
          <p:cNvGrpSpPr/>
          <p:nvPr/>
        </p:nvGrpSpPr>
        <p:grpSpPr>
          <a:xfrm>
            <a:off x="5867400" y="533400"/>
            <a:ext cx="2888987" cy="2068061"/>
            <a:chOff x="5874013" y="522739"/>
            <a:chExt cx="2888987" cy="206806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74013" y="522739"/>
              <a:ext cx="2888987" cy="2068061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731633"/>
              <a:ext cx="915865" cy="9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36866"/>
              <a:ext cx="915865" cy="9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969" y="1116757"/>
              <a:ext cx="692725" cy="71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1918" y="824163"/>
              <a:ext cx="852237" cy="852237"/>
            </a:xfrm>
            <a:prstGeom prst="rect">
              <a:avLst/>
            </a:prstGeom>
          </p:spPr>
        </p:pic>
      </p:grpSp>
      <p:grpSp>
        <p:nvGrpSpPr>
          <p:cNvPr id="3" name="Group 36"/>
          <p:cNvGrpSpPr/>
          <p:nvPr/>
        </p:nvGrpSpPr>
        <p:grpSpPr>
          <a:xfrm>
            <a:off x="463813" y="533400"/>
            <a:ext cx="2888987" cy="2068061"/>
            <a:chOff x="457200" y="533400"/>
            <a:chExt cx="2888987" cy="206806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533400"/>
              <a:ext cx="2888987" cy="2068061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791444"/>
              <a:ext cx="915865" cy="961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904" y="1143000"/>
              <a:ext cx="692725" cy="710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903" y="633964"/>
              <a:ext cx="701386" cy="802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56" y="762000"/>
              <a:ext cx="862144" cy="949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38563" y="685800"/>
              <a:ext cx="852237" cy="852237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6187" y="533400"/>
            <a:ext cx="2521213" cy="2068061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91444"/>
            <a:ext cx="915865" cy="96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904" y="1143000"/>
            <a:ext cx="692725" cy="71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903" y="633964"/>
            <a:ext cx="701386" cy="80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5" y="805178"/>
            <a:ext cx="783767" cy="8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563" y="685800"/>
            <a:ext cx="852237" cy="852237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6866"/>
            <a:ext cx="915865" cy="96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969" y="1116757"/>
            <a:ext cx="692725" cy="71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918" y="824163"/>
            <a:ext cx="852237" cy="8522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125933"/>
            <a:ext cx="3048000" cy="2274867"/>
          </a:xfrm>
          <a:prstGeom prst="rect">
            <a:avLst/>
          </a:prstGeom>
          <a:ln w="190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114800"/>
            <a:ext cx="3048000" cy="2274867"/>
          </a:xfrm>
          <a:prstGeom prst="rect">
            <a:avLst/>
          </a:prstGeom>
          <a:ln w="190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0" r="6428"/>
          <a:stretch/>
        </p:blipFill>
        <p:spPr>
          <a:xfrm>
            <a:off x="3657600" y="4202133"/>
            <a:ext cx="1828800" cy="2198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0294"/>
            <a:ext cx="862144" cy="9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52928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1576">
            <a:off x="1618159" y="4266738"/>
            <a:ext cx="771525" cy="88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2139" y="4548939"/>
            <a:ext cx="937461" cy="937461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58711"/>
            <a:ext cx="761998" cy="78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2548" y="4419600"/>
            <a:ext cx="1007452" cy="10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294"/>
            <a:ext cx="862144" cy="9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9"/>
          <p:cNvGrpSpPr/>
          <p:nvPr/>
        </p:nvGrpSpPr>
        <p:grpSpPr>
          <a:xfrm>
            <a:off x="457200" y="4114800"/>
            <a:ext cx="3048000" cy="2274867"/>
            <a:chOff x="457200" y="4125933"/>
            <a:chExt cx="3048000" cy="227486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4125933"/>
              <a:ext cx="3048000" cy="2274867"/>
            </a:xfrm>
            <a:prstGeom prst="rect">
              <a:avLst/>
            </a:prstGeom>
            <a:ln w="19050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460294"/>
              <a:ext cx="862144" cy="949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352928"/>
              <a:ext cx="1007452" cy="105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771576">
              <a:off x="1618159" y="4266738"/>
              <a:ext cx="771525" cy="88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758711"/>
              <a:ext cx="761998" cy="78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55"/>
          <p:cNvGrpSpPr/>
          <p:nvPr/>
        </p:nvGrpSpPr>
        <p:grpSpPr>
          <a:xfrm>
            <a:off x="5638800" y="4114800"/>
            <a:ext cx="3048000" cy="2274867"/>
            <a:chOff x="5638800" y="4114800"/>
            <a:chExt cx="3048000" cy="2274867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38800" y="4114800"/>
              <a:ext cx="3048000" cy="2274867"/>
            </a:xfrm>
            <a:prstGeom prst="rect">
              <a:avLst/>
            </a:prstGeom>
            <a:ln w="19050"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92139" y="4548939"/>
              <a:ext cx="937461" cy="937461"/>
            </a:xfrm>
            <a:prstGeom prst="rect">
              <a:avLst/>
            </a:prstGeom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548" y="4419600"/>
              <a:ext cx="1007452" cy="1057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460294"/>
              <a:ext cx="862144" cy="949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13"/>
          <p:cNvGrpSpPr/>
          <p:nvPr/>
        </p:nvGrpSpPr>
        <p:grpSpPr>
          <a:xfrm>
            <a:off x="5486400" y="2760379"/>
            <a:ext cx="3185160" cy="1298448"/>
            <a:chOff x="2667000" y="2906877"/>
            <a:chExt cx="3185160" cy="1428293"/>
          </a:xfrm>
        </p:grpSpPr>
        <p:sp>
          <p:nvSpPr>
            <p:cNvPr id="15" name="Oval Callout 14"/>
            <p:cNvSpPr/>
            <p:nvPr/>
          </p:nvSpPr>
          <p:spPr>
            <a:xfrm>
              <a:off x="2667000" y="2906877"/>
              <a:ext cx="3185160" cy="1428293"/>
            </a:xfrm>
            <a:prstGeom prst="wedgeEllipseCallout">
              <a:avLst>
                <a:gd name="adj1" fmla="val -74710"/>
                <a:gd name="adj2" fmla="val -105833"/>
              </a:avLst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5481" y="3215075"/>
              <a:ext cx="3095719" cy="846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400" b="1" dirty="0" smtClean="0">
                  <a:blipFill>
                    <a:blip r:embed="rId10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সংযোগ</a:t>
              </a:r>
              <a:r>
                <a:rPr lang="en-US" sz="4400" b="1" dirty="0" smtClean="0">
                  <a:blipFill>
                    <a:blip r:embed="rId10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blipFill>
                    <a:blip r:embed="rId10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সেট</a:t>
              </a:r>
              <a:r>
                <a:rPr lang="en-US" sz="4400" b="1" dirty="0" smtClean="0">
                  <a:blipFill>
                    <a:blip r:embed="rId10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4400" b="1" dirty="0" smtClean="0">
                  <a:blipFill>
                    <a:blip r:embed="rId10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  <a:sym typeface="Symbol"/>
                </a:rPr>
                <a:t></a:t>
              </a:r>
              <a:r>
                <a:rPr lang="en-US" sz="4000" b="1" dirty="0" smtClean="0">
                  <a:blipFill>
                    <a:blip r:embed="rId10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  <a:sym typeface="Symbol"/>
                </a:rPr>
                <a:t>)</a:t>
              </a:r>
              <a:endParaRPr lang="en-US" sz="4400" b="1" dirty="0">
                <a:blipFill>
                  <a:blip r:embed="rId10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27"/>
          <p:cNvGrpSpPr/>
          <p:nvPr/>
        </p:nvGrpSpPr>
        <p:grpSpPr>
          <a:xfrm>
            <a:off x="513180" y="2759706"/>
            <a:ext cx="3012239" cy="1313265"/>
            <a:chOff x="4191000" y="2971800"/>
            <a:chExt cx="2057400" cy="612648"/>
          </a:xfrm>
        </p:grpSpPr>
        <p:sp>
          <p:nvSpPr>
            <p:cNvPr id="29" name="Oval Callout 28"/>
            <p:cNvSpPr/>
            <p:nvPr/>
          </p:nvSpPr>
          <p:spPr>
            <a:xfrm>
              <a:off x="4191000" y="2971800"/>
              <a:ext cx="2057400" cy="612648"/>
            </a:xfrm>
            <a:prstGeom prst="wedgeEllipseCallout">
              <a:avLst>
                <a:gd name="adj1" fmla="val 69577"/>
                <a:gd name="adj2" fmla="val 137648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04811" y="3010903"/>
              <a:ext cx="1993982" cy="430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5400" b="1" dirty="0" smtClean="0">
                  <a:blipFill>
                    <a:blip r:embed="rId11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ছেদ</a:t>
              </a:r>
              <a:r>
                <a:rPr lang="bn-BD" sz="5400" b="1" dirty="0" smtClean="0">
                  <a:blipFill>
                    <a:blip r:embed="rId11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সেট</a:t>
              </a:r>
              <a:r>
                <a:rPr lang="en-US" sz="5400" b="1" dirty="0" smtClean="0">
                  <a:blipFill>
                    <a:blip r:embed="rId11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5400" b="1" dirty="0" smtClean="0">
                  <a:blipFill>
                    <a:blip r:embed="rId11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  <a:sym typeface="Symbol"/>
                </a:rPr>
                <a:t>)</a:t>
              </a:r>
              <a:endParaRPr lang="en-US" sz="5400" b="1" dirty="0">
                <a:blipFill>
                  <a:blip r:embed="rId11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783767" cy="8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339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1572 L 0.07552 -0.04416 C 0.09149 -0.05779 0.1151 -0.06519 0.13976 -0.06519 C 0.16805 -0.06519 0.19062 -0.05779 0.2066 -0.04416 L 0.28246 0.01572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404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56 L 0.07952 -0.05732 C 0.09618 -0.07212 0.12118 -0.08021 0.14722 -0.08021 C 0.17691 -0.08021 0.2007 -0.07212 0.21736 -0.05732 L 0.29722 0.00856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-443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16 L 0.07152 -0.02658 C 0.08663 -0.03097 0.10902 -0.03328 0.13229 -0.03328 C 0.1592 -0.03328 0.18038 -0.03097 0.19548 -0.02658 L 0.26736 -0.00716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-131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763 L 0.06476 -0.04207 C 0.0783 -0.04993 0.09861 -0.05409 0.1198 -0.05409 C 0.14393 -0.05409 0.1632 -0.04993 0.17674 -0.04207 L 0.24167 -0.00763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3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8571E-6 L -0.35 -0.003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8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5973E-6 L -0.44289 0.003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8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3264E-6 L -0.29167 0.029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4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25474E-6 L -0.18177 0.017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97" y="87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791 L 0.08594 -0.03028 C 0.10417 -0.04554 0.13125 -0.05409 0.1592 -0.05409 C 0.1915 -0.05409 0.21719 -0.04554 0.23542 -0.03028 L 0.3217 0.03791 " pathEditMode="relative" rAng="0" ptsTypes="FffFF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76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2663E-6 L 0.09618 -0.08576 C 0.11649 -0.10448 0.1467 -0.11349 0.17847 -0.11349 C 0.21441 -0.11349 0.24322 -0.10448 0.26354 -0.08576 L 0.36128 -4.82663E-6 " pathEditMode="relative" rAng="0" ptsTypes="FffFF">
                                      <p:cBhvr>
                                        <p:cTn id="1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568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3338E-7 L -0.05469 -0.0675 C -0.06614 -0.08322 -0.08351 -0.09223 -0.10139 -0.09223 C -0.12205 -0.09223 -0.13837 -0.08322 -0.14983 -0.0675 L -0.20503 6.3338E-7 " pathEditMode="relative" rAng="-10800000" ptsTypes="FffFF">
                                      <p:cBhvr>
                                        <p:cTn id="1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46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9209E-6 L 0.2033 0.0880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439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5423E-6 L -0.28646 0.0783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3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228600" y="1066800"/>
            <a:ext cx="5307863" cy="1527464"/>
            <a:chOff x="-719294" y="509005"/>
            <a:chExt cx="5838648" cy="1527464"/>
          </a:xfrm>
        </p:grpSpPr>
        <p:sp>
          <p:nvSpPr>
            <p:cNvPr id="11" name="TextBox 10"/>
            <p:cNvSpPr txBox="1"/>
            <p:nvPr/>
          </p:nvSpPr>
          <p:spPr>
            <a:xfrm>
              <a:off x="-719294" y="678338"/>
              <a:ext cx="583864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P=</a:t>
              </a:r>
              <a:r>
                <a:rPr lang="bn-BD" sz="7200" b="1" dirty="0" smtClean="0">
                  <a:blipFill>
                    <a:blip r:embed="rId2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              }</a:t>
              </a:r>
              <a:endParaRPr lang="en-US" sz="72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9466" y="585205"/>
              <a:ext cx="1724025" cy="11525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382045" y="509005"/>
              <a:ext cx="923809" cy="9888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55525" y="737605"/>
              <a:ext cx="970983" cy="1298864"/>
            </a:xfrm>
            <a:prstGeom prst="rect">
              <a:avLst/>
            </a:prstGeom>
          </p:spPr>
        </p:pic>
      </p:grpSp>
      <p:sp>
        <p:nvSpPr>
          <p:cNvPr id="24" name="Oval Callout 23"/>
          <p:cNvSpPr/>
          <p:nvPr/>
        </p:nvSpPr>
        <p:spPr>
          <a:xfrm>
            <a:off x="7686723" y="1066800"/>
            <a:ext cx="1457277" cy="1137434"/>
          </a:xfrm>
          <a:prstGeom prst="wedgeEllipseCallout">
            <a:avLst>
              <a:gd name="adj1" fmla="val -117486"/>
              <a:gd name="adj2" fmla="val 1631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24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391400" y="3886200"/>
            <a:ext cx="1457277" cy="1137434"/>
          </a:xfrm>
          <a:prstGeom prst="wedgeEllipseCallout">
            <a:avLst>
              <a:gd name="adj1" fmla="val -110286"/>
              <a:gd name="adj2" fmla="val 16317"/>
            </a:avLst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24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সীম সেট</a:t>
            </a:r>
            <a:endParaRPr lang="en-US" sz="24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5200" y="381000"/>
            <a:ext cx="2456033" cy="4196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2400" b="1" u="sng" dirty="0" smtClean="0">
                <a:latin typeface="NikoshBAN" pitchFamily="2" charset="0"/>
                <a:cs typeface="NikoshBAN" pitchFamily="2" charset="0"/>
              </a:rPr>
              <a:t>সেট প্রক্রিয়া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895600"/>
            <a:ext cx="6669295" cy="95410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যে সেটের উপাদান সংখ্যা গণনা করে নির্ধারণ করা যায়,তাকে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সসীম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সেট বলে।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800" y="5780782"/>
            <a:ext cx="7305360" cy="107721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যে সেটের উপাদান সংখ্যা গণনা করে নির্ধারণ করা যায় না,তাকে </a:t>
            </a:r>
            <a:r>
              <a:rPr lang="bn-BD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সেট বলে।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45"/>
          <p:cNvGrpSpPr/>
          <p:nvPr/>
        </p:nvGrpSpPr>
        <p:grpSpPr>
          <a:xfrm>
            <a:off x="5715000" y="1143000"/>
            <a:ext cx="1278806" cy="1884416"/>
            <a:chOff x="5667927" y="2936003"/>
            <a:chExt cx="3123063" cy="370555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7927" y="2936003"/>
              <a:ext cx="3123063" cy="2554110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8" name="TextBox 47"/>
            <p:cNvSpPr txBox="1"/>
            <p:nvPr/>
          </p:nvSpPr>
          <p:spPr>
            <a:xfrm>
              <a:off x="6085323" y="4825905"/>
              <a:ext cx="2237239" cy="1815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b="1" dirty="0" smtClean="0">
                  <a:ln w="12700" cmpd="sng">
                    <a:solidFill>
                      <a:srgbClr val="0000FF"/>
                    </a:solidFill>
                    <a:prstDash val="solid"/>
                  </a:ln>
                  <a:solidFill>
                    <a:srgbClr val="FFFF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NikoshBAN" pitchFamily="2" charset="0"/>
                  <a:cs typeface="NikoshBAN" pitchFamily="2" charset="0"/>
                </a:rPr>
                <a:t>জাতীয় ফুটবল দল </a:t>
              </a:r>
              <a:endParaRPr lang="en-US" b="1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3124200" y="4114800"/>
            <a:ext cx="3810000" cy="1575846"/>
            <a:chOff x="3124200" y="5116597"/>
            <a:chExt cx="2892618" cy="1423446"/>
          </a:xfrm>
        </p:grpSpPr>
        <p:grpSp>
          <p:nvGrpSpPr>
            <p:cNvPr id="9" name="Group 93"/>
            <p:cNvGrpSpPr/>
            <p:nvPr/>
          </p:nvGrpSpPr>
          <p:grpSpPr>
            <a:xfrm>
              <a:off x="3124200" y="5116597"/>
              <a:ext cx="2892618" cy="1360403"/>
              <a:chOff x="3352800" y="1138026"/>
              <a:chExt cx="5124450" cy="4269527"/>
            </a:xfrm>
          </p:grpSpPr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352800" y="1143000"/>
                <a:ext cx="5124450" cy="4200525"/>
              </a:xfrm>
              <a:prstGeom prst="ellipse">
                <a:avLst/>
              </a:prstGeom>
              <a:ln w="28575" cap="rnd">
                <a:solidFill>
                  <a:srgbClr val="FFFF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543800" y="2362200"/>
                <a:ext cx="679990" cy="67999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60087" y="3521850"/>
                <a:ext cx="123825" cy="114300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315200" y="2743200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934200" y="1937208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00062" y="1595226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05211" y="1309411"/>
                <a:ext cx="747989" cy="747989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24212" y="1403429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7023043" flipH="1">
                <a:off x="4393318" y="3531985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29200" y="1138026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01412" y="3280926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52800" y="3347826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239000" y="3276600"/>
                <a:ext cx="822788" cy="82278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99807" y="2043404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191000" y="4405162"/>
                <a:ext cx="618173" cy="618173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67387" y="2996148"/>
                <a:ext cx="561975" cy="561975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94533" y="2209800"/>
                <a:ext cx="679990" cy="67999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52800" y="2657476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01412" y="2764369"/>
                <a:ext cx="747989" cy="747989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934200" y="3886200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64513" y="1967189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6400800" y="3352801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29400" y="4419600"/>
                <a:ext cx="618173" cy="618173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31413" y="4767892"/>
                <a:ext cx="510886" cy="51088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18179" y="4411979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88338" y="3914192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20114" y="3000860"/>
                <a:ext cx="618173" cy="618173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500" y="3243262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47474" y="2562549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93318" y="2277964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13753" y="1783454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902275" y="4343400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9637" y="3579000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43400" y="3200400"/>
                <a:ext cx="679990" cy="679990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486400" y="3733800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807479" y="1813713"/>
                <a:ext cx="679990" cy="679990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307424" y="2727232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95531" y="2125576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5240016" flipH="1">
                <a:off x="4677075" y="2609308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35" name="Picture 13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7051468" flipH="1">
                <a:off x="4606931" y="3685845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7370596" flipH="1">
                <a:off x="5566541" y="1512205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6011550" y="2432567"/>
                <a:ext cx="995574" cy="995574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6944880" flipH="1">
                <a:off x="3845612" y="1771006"/>
                <a:ext cx="995574" cy="995574"/>
              </a:xfrm>
              <a:prstGeom prst="rect">
                <a:avLst/>
              </a:prstGeom>
            </p:spPr>
          </p:pic>
        </p:grpSp>
        <p:sp>
          <p:nvSpPr>
            <p:cNvPr id="95" name="TextBox 94"/>
            <p:cNvSpPr txBox="1"/>
            <p:nvPr/>
          </p:nvSpPr>
          <p:spPr>
            <a:xfrm>
              <a:off x="3392302" y="6016823"/>
              <a:ext cx="2322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আকাশের তারাগুলির সেট।</a:t>
              </a:r>
              <a:endParaRPr lang="en-US" sz="1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971800" y="1676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10000" y="1676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777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5"/>
          <p:cNvGrpSpPr/>
          <p:nvPr/>
        </p:nvGrpSpPr>
        <p:grpSpPr>
          <a:xfrm>
            <a:off x="304800" y="2819400"/>
            <a:ext cx="8337549" cy="2246535"/>
            <a:chOff x="327974" y="2273789"/>
            <a:chExt cx="8554205" cy="1048026"/>
          </a:xfrm>
        </p:grpSpPr>
        <p:sp>
          <p:nvSpPr>
            <p:cNvPr id="54" name="Rectangle 53"/>
            <p:cNvSpPr/>
            <p:nvPr/>
          </p:nvSpPr>
          <p:spPr>
            <a:xfrm>
              <a:off x="327974" y="2273789"/>
              <a:ext cx="8554205" cy="52881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4,5,6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}  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{</a:t>
              </a:r>
              <a:r>
                <a:rPr lang="bn-BD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5,6,7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}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সেট দুইটির সংযোগ সেট কোন্‌টি ?</a:t>
              </a:r>
              <a:endPara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7974" y="3030981"/>
              <a:ext cx="1828800" cy="272802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ক।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2800" dirty="0" smtClean="0">
                  <a:latin typeface="Times New Roman" pitchFamily="18" charset="0"/>
                  <a:cs typeface="Times New Roman" pitchFamily="18" charset="0"/>
                </a:rPr>
                <a:t>4,5,6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}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82477" y="3030982"/>
              <a:ext cx="1905000" cy="272802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খ।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3200" dirty="0" smtClean="0">
                  <a:latin typeface="Times New Roman" pitchFamily="18" charset="0"/>
                  <a:cs typeface="Times New Roman" pitchFamily="18" charset="0"/>
                </a:rPr>
                <a:t>5,6,7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}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15159" y="3031368"/>
              <a:ext cx="2113123" cy="272802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গ।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2800" dirty="0" smtClean="0">
                  <a:latin typeface="Times New Roman" pitchFamily="18" charset="0"/>
                  <a:cs typeface="Times New Roman" pitchFamily="18" charset="0"/>
                </a:rPr>
                <a:t>4,6,7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}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75702" y="3020297"/>
              <a:ext cx="2306477" cy="301518"/>
            </a:xfrm>
            <a:prstGeom prst="rect">
              <a:avLst/>
            </a:prstGeom>
            <a:solidFill>
              <a:srgbClr val="FFC000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ঘ।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3200" dirty="0" smtClean="0">
                  <a:latin typeface="Times New Roman" pitchFamily="18" charset="0"/>
                  <a:cs typeface="Times New Roman" pitchFamily="18" charset="0"/>
                </a:rPr>
                <a:t>4,5,6,7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}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6460965" y="4648200"/>
            <a:ext cx="426575" cy="426575"/>
          </a:xfrm>
          <a:prstGeom prst="ellipse">
            <a:avLst/>
          </a:prstGeom>
          <a:solidFill>
            <a:srgbClr val="7030A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26"/>
          <p:cNvGrpSpPr/>
          <p:nvPr/>
        </p:nvGrpSpPr>
        <p:grpSpPr>
          <a:xfrm>
            <a:off x="381000" y="2743200"/>
            <a:ext cx="8366399" cy="2268798"/>
            <a:chOff x="416722" y="873014"/>
            <a:chExt cx="8366399" cy="1207733"/>
          </a:xfrm>
        </p:grpSpPr>
        <p:sp>
          <p:nvSpPr>
            <p:cNvPr id="28" name="Rectangle 2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7201" y="873014"/>
              <a:ext cx="8321400" cy="685800"/>
            </a:xfrm>
            <a:prstGeom prst="rect">
              <a:avLst/>
            </a:prstGeom>
            <a:blipFill rotWithShape="1">
              <a:blip r:embed="rId2"/>
              <a:stretch>
                <a:fillRect t="-2186" r="-218" b="-11475"/>
              </a:stretch>
            </a:blipFill>
            <a:ln w="57150">
              <a:solidFill>
                <a:srgbClr val="FF0000"/>
              </a:solidFill>
            </a:ln>
          </p:spPr>
          <p:txBody>
            <a:bodyPr/>
            <a:lstStyle/>
            <a:p>
              <a:pPr algn="ctr"/>
              <a:r>
                <a:rPr lang="en-US" sz="2000" dirty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 </a:t>
              </a:r>
              <a:r>
                <a:rPr lang="bn-BD" sz="2000" dirty="0" smtClean="0">
                  <a:solidFill>
                    <a:schemeClr val="accent4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6722" y="1772970"/>
              <a:ext cx="2117999" cy="245755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ক।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  <a:r>
                <a:rPr lang="bn-BD" sz="2400" dirty="0" smtClean="0">
                  <a:latin typeface="Times New Roman" pitchFamily="18" charset="0"/>
                  <a:cs typeface="Times New Roman" pitchFamily="18" charset="0"/>
                </a:rPr>
                <a:t>10,13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}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2002" y="1772970"/>
              <a:ext cx="2377802" cy="245755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খ।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2000" dirty="0" smtClean="0">
                  <a:latin typeface="Times New Roman" pitchFamily="18" charset="0"/>
                  <a:cs typeface="Times New Roman" pitchFamily="18" charset="0"/>
                </a:rPr>
                <a:t>910,13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}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21001" y="1772970"/>
              <a:ext cx="1905000" cy="245755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5715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গ। 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2400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}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102201" y="1772970"/>
                  <a:ext cx="1680920" cy="30777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>
                  <a:solidFill>
                    <a:srgbClr val="FF00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400" dirty="0">
                      <a:ea typeface="Cambria Math"/>
                    </a:rPr>
                    <a:t>ঘ।</a:t>
                  </a:r>
                  <a:r>
                    <a:rPr lang="bn-BD" sz="2400" dirty="0" smtClean="0">
                      <a:ea typeface="Cambria Math"/>
                    </a:rPr>
                    <a:t/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2201" y="1772970"/>
                  <a:ext cx="1680920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778"/>
                  </a:stretch>
                </a:blipFill>
                <a:ln w="571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  <a:latin typeface="NikoshBAN" pitchFamily="2" charset="0"/>
                      <a:cs typeface="NikoshBAN" pitchFamily="2" charset="0"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Oval 32"/>
          <p:cNvSpPr/>
          <p:nvPr/>
        </p:nvSpPr>
        <p:spPr>
          <a:xfrm>
            <a:off x="5403405" y="4510725"/>
            <a:ext cx="387795" cy="387795"/>
          </a:xfrm>
          <a:prstGeom prst="ellipse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0" y="45720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62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343400" cy="6858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400" b="1" u="sng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u="sng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4114800"/>
            <a:ext cx="979755" cy="101566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80971" y="5493603"/>
            <a:ext cx="1134429" cy="830997"/>
          </a:xfrm>
          <a:prstGeom prst="rect">
            <a:avLst/>
          </a:prstGeom>
          <a:blipFill rotWithShape="1">
            <a:blip r:embed="rId4"/>
            <a:stretch>
              <a:fillRect l="-16043" b="-27007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94073" y="1498937"/>
            <a:ext cx="692727" cy="101566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003048"/>
            <a:ext cx="110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A-B</a:t>
            </a:r>
            <a:endParaRPr lang="en-US" sz="36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5410200"/>
            <a:ext cx="990600" cy="83099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838200" y="1600200"/>
            <a:ext cx="66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U</a:t>
            </a:r>
            <a:endParaRPr lang="en-US" sz="48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9315" y="5486400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{}</a:t>
            </a:r>
            <a:endParaRPr lang="en-US" sz="4000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7808602" y="4202139"/>
            <a:ext cx="638459" cy="101566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514600" y="1418601"/>
            <a:ext cx="1324797" cy="940028"/>
          </a:xfrm>
          <a:prstGeom prst="wedgeEllipseCallout">
            <a:avLst>
              <a:gd name="adj1" fmla="val -117486"/>
              <a:gd name="adj2" fmla="val 1631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সার্বিক সেট</a:t>
            </a:r>
            <a:endParaRPr lang="en-US" sz="20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561403" y="2667000"/>
            <a:ext cx="1324797" cy="940028"/>
          </a:xfrm>
          <a:prstGeom prst="wedgeEllipseCallout">
            <a:avLst>
              <a:gd name="adj1" fmla="val -133430"/>
              <a:gd name="adj2" fmla="val 1717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b="1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485203" y="4012972"/>
            <a:ext cx="1324797" cy="940028"/>
          </a:xfrm>
          <a:prstGeom prst="wedgeEllipseCallout">
            <a:avLst>
              <a:gd name="adj1" fmla="val -127772"/>
              <a:gd name="adj2" fmla="val 21962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ছেদ সেট</a:t>
            </a:r>
            <a:endParaRPr lang="en-US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438400" y="5186790"/>
            <a:ext cx="1324797" cy="940028"/>
          </a:xfrm>
          <a:prstGeom prst="wedgeEllipseCallout">
            <a:avLst>
              <a:gd name="adj1" fmla="val -126641"/>
              <a:gd name="adj2" fmla="val 23556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পূরক সেট</a:t>
            </a:r>
            <a:endParaRPr lang="en-US" sz="2000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5476923" y="1422172"/>
            <a:ext cx="1457277" cy="940028"/>
          </a:xfrm>
          <a:prstGeom prst="wedgeEllipseCallout">
            <a:avLst>
              <a:gd name="adj1" fmla="val 122188"/>
              <a:gd name="adj2" fmla="val 203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ইপ্‌সিলন</a:t>
            </a:r>
            <a:endParaRPr lang="en-US" sz="16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457003" y="2743200"/>
            <a:ext cx="1324797" cy="940028"/>
          </a:xfrm>
          <a:prstGeom prst="wedgeEllipseCallout">
            <a:avLst>
              <a:gd name="adj1" fmla="val 122290"/>
              <a:gd name="adj2" fmla="val 1877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সেটের অন্তর</a:t>
            </a:r>
            <a:endParaRPr lang="en-US" sz="2000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486400" y="4089172"/>
            <a:ext cx="1324797" cy="940028"/>
          </a:xfrm>
          <a:prstGeom prst="wedgeEllipseCallout">
            <a:avLst>
              <a:gd name="adj1" fmla="val 120028"/>
              <a:gd name="adj2" fmla="val 10002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উপসেট</a:t>
            </a:r>
            <a:endParaRPr lang="en-US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5272639" y="5289239"/>
            <a:ext cx="1204361" cy="854571"/>
          </a:xfrm>
          <a:prstGeom prst="wedgeEllipseCallout">
            <a:avLst>
              <a:gd name="adj1" fmla="val 97850"/>
              <a:gd name="adj2" fmla="val 2368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ফাকা সেট</a:t>
            </a:r>
            <a:endParaRPr lang="en-US" sz="2000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590800"/>
            <a:ext cx="8354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Symbol"/>
              </a:rPr>
              <a:t>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724284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1" grpId="0" animBg="1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16780" y="526473"/>
            <a:ext cx="5403273" cy="1385455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72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u="sng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6600" u="sng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346248"/>
            <a:ext cx="6491475" cy="1463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A={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2,3,4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}, B={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,a} C={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,a,b} </a:t>
            </a:r>
            <a:r>
              <a:rPr lang="bn-BD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হলে, </a:t>
            </a:r>
            <a:endParaRPr lang="en-US" sz="4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2999" y="4107359"/>
            <a:ext cx="6491475" cy="769441"/>
          </a:xfrm>
          <a:prstGeom prst="rect">
            <a:avLst/>
          </a:prstGeom>
          <a:blipFill rotWithShape="1">
            <a:blip r:embed="rId3"/>
            <a:stretch>
              <a:fillRect t="-7576" b="-38636"/>
            </a:stretch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456" y="835444"/>
            <a:ext cx="1116379" cy="840956"/>
          </a:xfrm>
          <a:prstGeom prst="rect">
            <a:avLst/>
          </a:prstGeom>
        </p:spPr>
      </p:pic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2998" y="5105400"/>
            <a:ext cx="6491475" cy="769441"/>
          </a:xfrm>
          <a:prstGeom prst="rect">
            <a:avLst/>
          </a:prstGeom>
          <a:blipFill rotWithShape="1">
            <a:blip r:embed="rId5"/>
            <a:stretch>
              <a:fillRect t="-7576" b="-37879"/>
            </a:stretch>
          </a:blip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9547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546128" y="1592832"/>
            <a:ext cx="5943600" cy="3807540"/>
            <a:chOff x="1219200" y="1216740"/>
            <a:chExt cx="6477000" cy="4419600"/>
          </a:xfrm>
        </p:grpSpPr>
        <p:pic>
          <p:nvPicPr>
            <p:cNvPr id="2" name="Picture 1" descr="AFS225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216740"/>
              <a:ext cx="5791199" cy="44196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1219200" y="4768644"/>
              <a:ext cx="6477000" cy="838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সবাইকে</a:t>
              </a:r>
              <a:r>
                <a:rPr lang="en-US" sz="7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838202"/>
            <a:ext cx="2851342" cy="1447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79945"/>
            <a:ext cx="3765929" cy="32160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দেবযানী ধর 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শায়েস্তাগঞ্জ বালিকা উচ্চ বিদ্যালয় 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শায়েস্তাগঞ্জ , হবিগঞ্জ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1" y="838201"/>
            <a:ext cx="2869934" cy="1447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1109" y="2863158"/>
            <a:ext cx="3657600" cy="3216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শ্রেনীঃ অষ্টম 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সপ্তম 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/০৪/২০১৭ ইং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80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98207" y="457200"/>
            <a:ext cx="4173793" cy="3022425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30" y="887207"/>
            <a:ext cx="834170" cy="1093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36" r="14148"/>
          <a:stretch/>
        </p:blipFill>
        <p:spPr>
          <a:xfrm>
            <a:off x="3595346" y="1371600"/>
            <a:ext cx="717394" cy="1044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" t="22016" b="24175"/>
          <a:stretch/>
        </p:blipFill>
        <p:spPr>
          <a:xfrm>
            <a:off x="893847" y="2125038"/>
            <a:ext cx="858753" cy="618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83" b="17706"/>
          <a:stretch/>
        </p:blipFill>
        <p:spPr>
          <a:xfrm>
            <a:off x="3124200" y="609600"/>
            <a:ext cx="1311687" cy="704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66" y="2514600"/>
            <a:ext cx="1336134" cy="697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57" y="1447800"/>
            <a:ext cx="1047605" cy="783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6"/>
          <a:stretch/>
        </p:blipFill>
        <p:spPr>
          <a:xfrm>
            <a:off x="521619" y="2781332"/>
            <a:ext cx="1810869" cy="425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84" t="6667" r="37920" b="73334"/>
          <a:stretch/>
        </p:blipFill>
        <p:spPr>
          <a:xfrm>
            <a:off x="2277219" y="718295"/>
            <a:ext cx="617371" cy="468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 Diagonal Corner Rectangle 12"/>
          <p:cNvSpPr/>
          <p:nvPr/>
        </p:nvSpPr>
        <p:spPr>
          <a:xfrm flipH="1">
            <a:off x="4724398" y="457200"/>
            <a:ext cx="3949435" cy="2971800"/>
          </a:xfrm>
          <a:prstGeom prst="round2DiagRect">
            <a:avLst>
              <a:gd name="adj1" fmla="val 37916"/>
              <a:gd name="adj2" fmla="val 0"/>
            </a:avLst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22" r="11916" b="5838"/>
          <a:stretch/>
        </p:blipFill>
        <p:spPr>
          <a:xfrm>
            <a:off x="5208955" y="2171046"/>
            <a:ext cx="1115645" cy="1029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6" t="15165" b="8626"/>
          <a:stretch/>
        </p:blipFill>
        <p:spPr>
          <a:xfrm>
            <a:off x="6486462" y="2362200"/>
            <a:ext cx="1057338" cy="829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48" t="15050" r="15301" b="63031"/>
          <a:stretch/>
        </p:blipFill>
        <p:spPr>
          <a:xfrm>
            <a:off x="7772399" y="2394289"/>
            <a:ext cx="838201" cy="806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56" y="762000"/>
            <a:ext cx="1115644" cy="1115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70" y="838200"/>
            <a:ext cx="1178530" cy="94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1636" r="12909" b="56353"/>
          <a:stretch/>
        </p:blipFill>
        <p:spPr>
          <a:xfrm>
            <a:off x="7526185" y="983508"/>
            <a:ext cx="1008215" cy="845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ound Diagonal Corner Rectangle 19"/>
          <p:cNvSpPr/>
          <p:nvPr/>
        </p:nvSpPr>
        <p:spPr>
          <a:xfrm>
            <a:off x="521619" y="4038600"/>
            <a:ext cx="8088981" cy="20574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17"/>
            <a:tile tx="0" ty="0" sx="100000" sy="100000" flip="none" algn="tl"/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67" r="18000"/>
          <a:stretch/>
        </p:blipFill>
        <p:spPr>
          <a:xfrm>
            <a:off x="4135398" y="4114800"/>
            <a:ext cx="1427202" cy="1808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40" t="10000" r="24163" b="8864"/>
          <a:stretch/>
        </p:blipFill>
        <p:spPr>
          <a:xfrm>
            <a:off x="5671118" y="4953000"/>
            <a:ext cx="577282" cy="9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304800" y="3581400"/>
            <a:ext cx="3044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i="1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জ্যামিতি সেট</a:t>
            </a:r>
            <a:endParaRPr lang="en-US" sz="2400" b="1" i="1" u="sng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9783" y="3505200"/>
            <a:ext cx="308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i="1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অলংকার সেট</a:t>
            </a:r>
            <a:endParaRPr lang="en-US" sz="2400" b="1" i="1" u="sng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7496" y="6167735"/>
            <a:ext cx="271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ডিনার সেট</a:t>
            </a:r>
            <a:endParaRPr lang="en-US" sz="2400" b="1" i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288" b="12851"/>
          <a:stretch/>
        </p:blipFill>
        <p:spPr>
          <a:xfrm>
            <a:off x="6455619" y="5257800"/>
            <a:ext cx="859581" cy="652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16" y="4233412"/>
            <a:ext cx="1224165" cy="719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32223" b="35673"/>
          <a:stretch/>
        </p:blipFill>
        <p:spPr>
          <a:xfrm>
            <a:off x="7315200" y="5257800"/>
            <a:ext cx="1081277" cy="694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67976"/>
            <a:ext cx="1685111" cy="1528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53000"/>
            <a:ext cx="2209800" cy="1194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45" t="11905" r="4604"/>
          <a:stretch/>
        </p:blipFill>
        <p:spPr>
          <a:xfrm>
            <a:off x="2486488" y="4267200"/>
            <a:ext cx="896591" cy="612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6000"/>
                            </p:stCondLst>
                            <p:childTnLst>
                              <p:par>
                                <p:cTn id="1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0"/>
                            </p:stCondLst>
                            <p:childTnLst>
                              <p:par>
                                <p:cTn id="1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0" grpId="0" animBg="1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1295400" y="2743200"/>
            <a:ext cx="6400800" cy="2096554"/>
          </a:xfrm>
          <a:prstGeom prst="leftRightArrow">
            <a:avLst>
              <a:gd name="adj1" fmla="val 48522"/>
              <a:gd name="adj2" fmla="val 41868"/>
            </a:avLst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6858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139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0"/>
            <a:ext cx="4673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prstTxWarp prst="textWave1">
              <a:avLst/>
            </a:prstTxWarp>
          </a:bodyPr>
          <a:lstStyle/>
          <a:p>
            <a:r>
              <a:rPr lang="bn-BD" sz="6000" u="sng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6000" u="sng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115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7966364" cy="3962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সেট ও সেট প্রকাশের পদ্ধতি  ব্যাখ্যা করতে পারবে 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একাধিক সেটের সংযোগ ও ছেদ ব্যাখ্যা করতে পারবে । 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৩।সসীম সেট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অসীম সেট ব্যাখ্যা করতে পারবে 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89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/>
          <p:nvPr/>
        </p:nvGrpSpPr>
        <p:grpSpPr>
          <a:xfrm>
            <a:off x="381000" y="0"/>
            <a:ext cx="8229600" cy="4486121"/>
            <a:chOff x="381000" y="196715"/>
            <a:chExt cx="8229600" cy="4486121"/>
          </a:xfrm>
        </p:grpSpPr>
        <p:sp>
          <p:nvSpPr>
            <p:cNvPr id="26" name="Round Diagonal Corner Rectangle 25"/>
            <p:cNvSpPr/>
            <p:nvPr/>
          </p:nvSpPr>
          <p:spPr>
            <a:xfrm>
              <a:off x="533400" y="457200"/>
              <a:ext cx="8077200" cy="4225636"/>
            </a:xfrm>
            <a:prstGeom prst="round2DiagRect">
              <a:avLst>
                <a:gd name="adj1" fmla="val 44892"/>
                <a:gd name="adj2" fmla="val 0"/>
              </a:avLst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96715"/>
              <a:ext cx="745198" cy="94628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78" y="2057400"/>
            <a:ext cx="1789068" cy="1148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52450"/>
            <a:ext cx="1567295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39" y="685800"/>
            <a:ext cx="1625061" cy="1129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38" y="609600"/>
            <a:ext cx="958352" cy="1437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5" y="3429000"/>
            <a:ext cx="1949875" cy="121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73" y="1981200"/>
            <a:ext cx="1473427" cy="1105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3034">
            <a:off x="5052067" y="2842266"/>
            <a:ext cx="1901667" cy="1901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819">
            <a:off x="3111988" y="2883388"/>
            <a:ext cx="1901667" cy="1901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7" y="2667000"/>
            <a:ext cx="790573" cy="7905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91" y="2133600"/>
            <a:ext cx="1073809" cy="9971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13" y="838200"/>
            <a:ext cx="864687" cy="790573"/>
          </a:xfrm>
          <a:prstGeom prst="rect">
            <a:avLst/>
          </a:prstGeom>
        </p:spPr>
      </p:pic>
      <p:grpSp>
        <p:nvGrpSpPr>
          <p:cNvPr id="10" name="Group 27"/>
          <p:cNvGrpSpPr/>
          <p:nvPr/>
        </p:nvGrpSpPr>
        <p:grpSpPr>
          <a:xfrm>
            <a:off x="533400" y="5181600"/>
            <a:ext cx="7925800" cy="1058011"/>
            <a:chOff x="665342" y="5448745"/>
            <a:chExt cx="7925800" cy="105801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142" y="5592356"/>
              <a:ext cx="758104" cy="52690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651651"/>
              <a:ext cx="664686" cy="44434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5649742"/>
              <a:ext cx="488094" cy="44625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565" y="5562548"/>
              <a:ext cx="406435" cy="6096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5599932"/>
              <a:ext cx="1009883" cy="6484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624617"/>
              <a:ext cx="831712" cy="6237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591801"/>
              <a:ext cx="606136" cy="56284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7511" y="5748953"/>
              <a:ext cx="405689" cy="4056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462" y="5714007"/>
              <a:ext cx="826938" cy="5168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3819">
              <a:off x="7218903" y="5448745"/>
              <a:ext cx="975855" cy="97585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3034">
              <a:off x="7615287" y="5464490"/>
              <a:ext cx="975855" cy="97585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42" y="5465842"/>
              <a:ext cx="819718" cy="1040914"/>
            </a:xfrm>
            <a:prstGeom prst="rect">
              <a:avLst/>
            </a:prstGeom>
          </p:spPr>
        </p:pic>
        <p:sp>
          <p:nvSpPr>
            <p:cNvPr id="41" name="Equal 40"/>
            <p:cNvSpPr/>
            <p:nvPr/>
          </p:nvSpPr>
          <p:spPr>
            <a:xfrm>
              <a:off x="1377897" y="5623852"/>
              <a:ext cx="755703" cy="624548"/>
            </a:xfrm>
            <a:prstGeom prst="mathEqual">
              <a:avLst/>
            </a:prstGeom>
            <a:solidFill>
              <a:srgbClr val="33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4876800"/>
            <a:ext cx="38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{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458200" y="4876800"/>
            <a:ext cx="22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}</a:t>
            </a:r>
            <a:endParaRPr lang="en-US" sz="8800" dirty="0"/>
          </a:p>
        </p:txBody>
      </p:sp>
      <p:sp>
        <p:nvSpPr>
          <p:cNvPr id="42" name="TextBox 41"/>
          <p:cNvSpPr txBox="1"/>
          <p:nvPr/>
        </p:nvSpPr>
        <p:spPr>
          <a:xfrm>
            <a:off x="5867400" y="5410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543800" y="5334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971800" y="525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429000" y="5334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886200" y="5334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0" y="5410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257800" y="5410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248400" y="5410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934200" y="5486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438400" y="5334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1135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00200"/>
            <a:ext cx="7939549" cy="144655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জগতে সু-সংজ্ঞায়িত বস্তুর সমাবেশ বা সংগ্রহকে </a:t>
            </a:r>
            <a:r>
              <a:rPr lang="bn-BD" sz="4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962400"/>
            <a:ext cx="8686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FF00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perspectiveRight"/>
            <a:lightRig rig="threePt" dir="t"/>
          </a:scene3d>
          <a:sp3d>
            <a:bevelT w="0" h="0" prst="artDeco"/>
          </a:sp3d>
        </p:spPr>
        <p:txBody>
          <a:bodyPr wrap="square" rtlCol="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প্রত্যেক বস্তু বা সদস্যকে সেটের </a:t>
            </a:r>
            <a:r>
              <a:rPr lang="bn-BD" sz="4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BD" sz="4000" dirty="0" smtClean="0">
                <a:blipFill dpi="0" rotWithShape="1">
                  <a:blip r:embed="rId2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343400" cy="6858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400" b="1" u="sng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সেট প্রকাশের প্রতীক </a:t>
            </a:r>
            <a:endParaRPr lang="en-US" sz="4400" b="1" u="sng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4114800"/>
            <a:ext cx="979755" cy="101566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80971" y="5493603"/>
            <a:ext cx="1134429" cy="830997"/>
          </a:xfrm>
          <a:prstGeom prst="rect">
            <a:avLst/>
          </a:prstGeom>
          <a:blipFill rotWithShape="1">
            <a:blip r:embed="rId4"/>
            <a:stretch>
              <a:fillRect l="-16043" b="-27007"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94073" y="1498937"/>
            <a:ext cx="692727" cy="101566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3003048"/>
            <a:ext cx="110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A-B</a:t>
            </a:r>
            <a:endParaRPr lang="en-US" sz="36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5410200"/>
            <a:ext cx="990600" cy="83099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838200" y="1600200"/>
            <a:ext cx="66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U</a:t>
            </a:r>
            <a:endParaRPr lang="en-US" sz="48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9315" y="5486400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{}</a:t>
            </a:r>
            <a:endParaRPr lang="en-US" sz="4000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7808602" y="4202139"/>
            <a:ext cx="638459" cy="1015663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2514600" y="1418601"/>
            <a:ext cx="1324797" cy="940028"/>
          </a:xfrm>
          <a:prstGeom prst="wedgeEllipseCallout">
            <a:avLst>
              <a:gd name="adj1" fmla="val -117486"/>
              <a:gd name="adj2" fmla="val 1631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সার্বিক সেট</a:t>
            </a:r>
            <a:endParaRPr lang="en-US" sz="20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561403" y="2667000"/>
            <a:ext cx="1324797" cy="940028"/>
          </a:xfrm>
          <a:prstGeom prst="wedgeEllipseCallout">
            <a:avLst>
              <a:gd name="adj1" fmla="val -133430"/>
              <a:gd name="adj2" fmla="val 1717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b="1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2485203" y="4012972"/>
            <a:ext cx="1324797" cy="940028"/>
          </a:xfrm>
          <a:prstGeom prst="wedgeEllipseCallout">
            <a:avLst>
              <a:gd name="adj1" fmla="val -127772"/>
              <a:gd name="adj2" fmla="val 21962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ছেদ সেট</a:t>
            </a:r>
            <a:endParaRPr lang="en-US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2438400" y="5186790"/>
            <a:ext cx="1324797" cy="940028"/>
          </a:xfrm>
          <a:prstGeom prst="wedgeEllipseCallout">
            <a:avLst>
              <a:gd name="adj1" fmla="val -126641"/>
              <a:gd name="adj2" fmla="val 23556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পূরক সেট</a:t>
            </a:r>
            <a:endParaRPr lang="en-US" sz="2000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5476923" y="1422172"/>
            <a:ext cx="1457277" cy="940028"/>
          </a:xfrm>
          <a:prstGeom prst="wedgeEllipseCallout">
            <a:avLst>
              <a:gd name="adj1" fmla="val 122188"/>
              <a:gd name="adj2" fmla="val 203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ইপ্‌সিলন</a:t>
            </a:r>
            <a:endParaRPr lang="en-US" sz="1600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5457003" y="2743200"/>
            <a:ext cx="1324797" cy="940028"/>
          </a:xfrm>
          <a:prstGeom prst="wedgeEllipseCallout">
            <a:avLst>
              <a:gd name="adj1" fmla="val 122290"/>
              <a:gd name="adj2" fmla="val 1877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সেটের অন্তর</a:t>
            </a:r>
            <a:endParaRPr lang="en-US" sz="2000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5486400" y="4114800"/>
            <a:ext cx="1324797" cy="940028"/>
          </a:xfrm>
          <a:prstGeom prst="wedgeEllipseCallout">
            <a:avLst>
              <a:gd name="adj1" fmla="val 120028"/>
              <a:gd name="adj2" fmla="val 10002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blipFill>
                  <a:blip r:embed="rId6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উপসেট</a:t>
            </a:r>
            <a:endParaRPr lang="en-US" b="1" dirty="0">
              <a:blipFill>
                <a:blip r:embed="rId6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5272639" y="5289239"/>
            <a:ext cx="1204361" cy="854571"/>
          </a:xfrm>
          <a:prstGeom prst="wedgeEllipseCallout">
            <a:avLst>
              <a:gd name="adj1" fmla="val 97850"/>
              <a:gd name="adj2" fmla="val 2368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blipFill>
                  <a:blip r:embed="rId9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ফাকা সেট</a:t>
            </a:r>
            <a:endParaRPr lang="en-US" sz="2000" dirty="0">
              <a:blipFill>
                <a:blip r:embed="rId9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2590800"/>
            <a:ext cx="8354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Symbol"/>
              </a:rPr>
              <a:t>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724284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1" grpId="0" animBg="1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953001"/>
            <a:ext cx="2286000" cy="9906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তালিকা পদ্ধতি </a:t>
            </a:r>
            <a:endParaRPr lang="en-US" sz="3600" i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62155" y="5105400"/>
            <a:ext cx="2563091" cy="8816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i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সেট গঠন পদ্ধতি </a:t>
            </a:r>
            <a:endParaRPr lang="en-US" sz="3600" i="1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-990600" y="3540204"/>
            <a:ext cx="6629400" cy="1107996"/>
            <a:chOff x="228600" y="1143000"/>
            <a:chExt cx="6629400" cy="1107996"/>
          </a:xfrm>
        </p:grpSpPr>
        <p:sp>
          <p:nvSpPr>
            <p:cNvPr id="21" name="TextBox 20"/>
            <p:cNvSpPr txBox="1"/>
            <p:nvPr/>
          </p:nvSpPr>
          <p:spPr>
            <a:xfrm>
              <a:off x="228600" y="1143000"/>
              <a:ext cx="6629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blipFill>
                    <a:blip r:embed="rId3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</a:t>
              </a:r>
              <a:r>
                <a:rPr lang="bn-BD" sz="6600" dirty="0" smtClean="0">
                  <a:blipFill>
                    <a:blip r:embed="rId3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6600" dirty="0" smtClean="0">
                  <a:blipFill>
                    <a:blip r:embed="rId3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          }</a:t>
              </a:r>
              <a:endParaRPr lang="en-US" sz="66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7400" y="1336596"/>
              <a:ext cx="762000" cy="7620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3800" y="1336596"/>
              <a:ext cx="762000" cy="7620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19600" y="1336596"/>
              <a:ext cx="762000" cy="762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7000" y="1336596"/>
              <a:ext cx="762000" cy="7620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1350" y="1295400"/>
              <a:ext cx="704850" cy="704850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3810000" y="3581400"/>
            <a:ext cx="5543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{</a:t>
            </a:r>
            <a:r>
              <a:rPr lang="bn-BD" sz="2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ইংরেজি বর্ণমালা</a:t>
            </a:r>
            <a:r>
              <a:rPr lang="bn-IN" sz="2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NikoshBAN" pitchFamily="2" charset="0"/>
              </a:rPr>
              <a:t>VOWEL</a:t>
            </a:r>
            <a:r>
              <a:rPr lang="en-US" sz="2800" b="1" dirty="0" err="1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NikoshBAN" pitchFamily="2" charset="0"/>
              </a:rPr>
              <a:t>এর</a:t>
            </a:r>
            <a:r>
              <a:rPr lang="en-US" sz="2800" b="1" dirty="0" smtClean="0"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}</a:t>
            </a:r>
            <a:r>
              <a:rPr lang="en-US" sz="48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endParaRPr lang="en-US" sz="44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8"/>
          <p:cNvGrpSpPr/>
          <p:nvPr/>
        </p:nvGrpSpPr>
        <p:grpSpPr>
          <a:xfrm>
            <a:off x="680160" y="1935540"/>
            <a:ext cx="3129840" cy="1569660"/>
            <a:chOff x="785558" y="1935540"/>
            <a:chExt cx="2845308" cy="1569660"/>
          </a:xfrm>
        </p:grpSpPr>
        <p:grpSp>
          <p:nvGrpSpPr>
            <p:cNvPr id="8" name="Group 69"/>
            <p:cNvGrpSpPr/>
            <p:nvPr/>
          </p:nvGrpSpPr>
          <p:grpSpPr>
            <a:xfrm>
              <a:off x="1709722" y="2069942"/>
              <a:ext cx="1123631" cy="1339163"/>
              <a:chOff x="331473" y="2524288"/>
              <a:chExt cx="1495553" cy="1960667"/>
            </a:xfrm>
          </p:grpSpPr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0307669">
                <a:off x="393263" y="2524288"/>
                <a:ext cx="561762" cy="713084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309124" y="2793847"/>
                <a:ext cx="517902" cy="696262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0810996">
                <a:off x="331473" y="3660198"/>
                <a:ext cx="481119" cy="634671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296589">
                <a:off x="861040" y="2529378"/>
                <a:ext cx="486595" cy="62705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633889">
                <a:off x="396545" y="3082035"/>
                <a:ext cx="482989" cy="617729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6127" b="3368"/>
              <a:stretch/>
            </p:blipFill>
            <p:spPr>
              <a:xfrm>
                <a:off x="878479" y="3912086"/>
                <a:ext cx="451715" cy="57286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2017856">
                <a:off x="1337981" y="3557701"/>
                <a:ext cx="460186" cy="574198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004" y="3260669"/>
                <a:ext cx="499539" cy="632965"/>
              </a:xfrm>
              <a:prstGeom prst="rect">
                <a:avLst/>
              </a:prstGeom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785558" y="1935540"/>
              <a:ext cx="28453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dirty="0" smtClean="0">
                  <a:blipFill>
                    <a:blip r:embed="rId17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      }</a:t>
              </a:r>
              <a:endParaRPr lang="en-US" sz="9600" dirty="0">
                <a:blipFill>
                  <a:blip r:embed="rId1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79"/>
          <p:cNvGrpSpPr/>
          <p:nvPr/>
        </p:nvGrpSpPr>
        <p:grpSpPr>
          <a:xfrm>
            <a:off x="4191000" y="2057400"/>
            <a:ext cx="3801277" cy="1446550"/>
            <a:chOff x="4191000" y="2239425"/>
            <a:chExt cx="3801277" cy="1446550"/>
          </a:xfrm>
        </p:grpSpPr>
        <p:sp>
          <p:nvSpPr>
            <p:cNvPr id="81" name="Rectangle 80"/>
            <p:cNvSpPr/>
            <p:nvPr/>
          </p:nvSpPr>
          <p:spPr>
            <a:xfrm>
              <a:off x="5174902" y="2358629"/>
              <a:ext cx="1759298" cy="11465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DoubleWave1">
                <a:avLst/>
              </a:prstTxWarp>
            </a:bodyPr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নবম শ্রেণির বইয়ের সে</a:t>
              </a:r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 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191000" y="2239425"/>
              <a:ext cx="38012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 smtClean="0">
                  <a:blipFill>
                    <a:blip r:embed="rId17"/>
                    <a:tile tx="0" ty="0" sx="100000" sy="100000" flip="none" algn="tl"/>
                  </a:blipFill>
                  <a:latin typeface="NikoshBAN" pitchFamily="2" charset="0"/>
                  <a:cs typeface="NikoshBAN" pitchFamily="2" charset="0"/>
                </a:rPr>
                <a:t>{       }</a:t>
              </a:r>
              <a:endParaRPr lang="en-US" sz="8800" dirty="0">
                <a:blipFill>
                  <a:blip r:embed="rId1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981200" y="533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400" y="3810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3810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0" y="3886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71800" y="3886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321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2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381</Words>
  <Application>Microsoft Office PowerPoint</Application>
  <PresentationFormat>On-screen Show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Dell</dc:creator>
  <cp:lastModifiedBy>Dell</cp:lastModifiedBy>
  <cp:revision>54</cp:revision>
  <dcterms:created xsi:type="dcterms:W3CDTF">2006-08-16T00:00:00Z</dcterms:created>
  <dcterms:modified xsi:type="dcterms:W3CDTF">2019-03-01T13:44:58Z</dcterms:modified>
</cp:coreProperties>
</file>