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3" r:id="rId2"/>
    <p:sldId id="284" r:id="rId3"/>
    <p:sldId id="258" r:id="rId4"/>
    <p:sldId id="259" r:id="rId5"/>
    <p:sldId id="288" r:id="rId6"/>
    <p:sldId id="261" r:id="rId7"/>
    <p:sldId id="262" r:id="rId8"/>
    <p:sldId id="289" r:id="rId9"/>
    <p:sldId id="263" r:id="rId10"/>
    <p:sldId id="290" r:id="rId11"/>
    <p:sldId id="264" r:id="rId12"/>
    <p:sldId id="287" r:id="rId13"/>
    <p:sldId id="265" r:id="rId14"/>
    <p:sldId id="266" r:id="rId15"/>
    <p:sldId id="286" r:id="rId16"/>
    <p:sldId id="267" r:id="rId17"/>
    <p:sldId id="291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2" r:id="rId27"/>
    <p:sldId id="276" r:id="rId28"/>
    <p:sldId id="277" r:id="rId29"/>
    <p:sldId id="282" r:id="rId30"/>
    <p:sldId id="280" r:id="rId31"/>
    <p:sldId id="281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3CF13-586B-4D4B-A1BC-E9A6E3F10DD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792B7-6854-4380-8D15-1DF5C7750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5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263305-428B-40FA-8186-3DA4168A31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866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00CF38-48D0-4E96-B488-23FF982282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80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159919-235D-41D3-BF9E-94EF95B052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91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F026FF-8F18-4110-A4CA-9528B68C1E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0497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D5DD1E-05EA-47DB-9503-89B8A0F626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0946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DAEB68-1880-4CD4-AC5D-C8599C5EE7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6896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A9F34A-755F-4551-9796-E3091597F9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660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F6B1B6-7C04-4246-92A4-9D7F245772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5617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45C370-B2C6-4E89-BC3D-D2D77E2FC5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7000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213354-2CC3-4A79-A918-64BF6E17DB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8337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B8BBA4-DFBC-4649-A157-4D94DA60A2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82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068DAF-9416-4A32-929C-7E73A4D636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0199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71611-9CCA-4122-9799-A0D91D7746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7070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AE29F5-4C6E-4B66-8D71-033E626C86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32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7BFDE0-486D-4598-B9F6-F5440F42D6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44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612960-C77E-4517-9412-C3C3363FDD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592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76E96F-AB3A-446C-84A4-E43C7374F1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701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0C4537-9B46-45FA-9ED4-3A6F9E735F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711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104AF1-83FB-4F54-B7C5-466CC05A6E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549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0D0407-BE1F-46E9-BF20-347558765C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940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C643BE-4842-4DD1-89A4-F3C0CF12EB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89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9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0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C78A-32A4-4FCB-A966-66FA32517B88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9431-918C-4821-A6BC-86DB41A8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62" y="6080104"/>
            <a:ext cx="3816642" cy="7778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b="1" cap="none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48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cap="none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কোডিং</a:t>
            </a:r>
            <a:endParaRPr lang="en-US" sz="48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68" l="0" r="100000">
                        <a14:foregroundMark x1="13269" y1="18481" x2="50192" y2="90380"/>
                        <a14:foregroundMark x1="3654" y1="87595" x2="92308" y2="81772"/>
                        <a14:foregroundMark x1="46154" y1="54430" x2="86731" y2="97468"/>
                        <a14:foregroundMark x1="57308" y1="56203" x2="79808" y2="68354"/>
                        <a14:foregroundMark x1="85962" y1="67342" x2="97885" y2="66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>
          <a:xfrm>
            <a:off x="6490952" y="1"/>
            <a:ext cx="2653048" cy="1803041"/>
          </a:xfrm>
          <a:prstGeom prst="rect">
            <a:avLst/>
          </a:prstGeom>
        </p:spPr>
      </p:pic>
      <p:sp>
        <p:nvSpPr>
          <p:cNvPr id="6" name="Cube 5"/>
          <p:cNvSpPr/>
          <p:nvPr/>
        </p:nvSpPr>
        <p:spPr>
          <a:xfrm>
            <a:off x="0" y="0"/>
            <a:ext cx="2562896" cy="3353670"/>
          </a:xfrm>
          <a:prstGeom prst="cub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665871" y="1240230"/>
            <a:ext cx="2562896" cy="3353670"/>
          </a:xfrm>
          <a:prstGeom prst="cub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506941" y="2480459"/>
            <a:ext cx="2562896" cy="3353670"/>
          </a:xfrm>
          <a:prstGeom prst="cub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364679" y="3491451"/>
            <a:ext cx="2562896" cy="3353670"/>
          </a:xfrm>
          <a:prstGeom prst="cub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262" y="605306"/>
            <a:ext cx="1794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  <a:endParaRPr 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2281" y="1928745"/>
            <a:ext cx="1794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3656" y="3187251"/>
            <a:ext cx="1794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1417" y="4211122"/>
            <a:ext cx="1794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86" y="450762"/>
            <a:ext cx="1969168" cy="14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05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" y="124027"/>
            <a:ext cx="8983860" cy="46196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as-IN" sz="3600" b="1" dirty="0">
                <a:latin typeface="+mn-lt"/>
                <a:cs typeface="SutonnyMJ" pitchFamily="2" charset="0"/>
              </a:rPr>
              <a:t>২। হেক্সাডেসিমেল কোড</a:t>
            </a:r>
            <a:r>
              <a:rPr lang="pt-BR" sz="3600" b="1" dirty="0" smtClean="0">
                <a:latin typeface="+mn-lt"/>
                <a:cs typeface="SutonnyMJ" pitchFamily="2" charset="0"/>
              </a:rPr>
              <a:t>(Hexadecimal </a:t>
            </a:r>
            <a:r>
              <a:rPr lang="pt-BR" sz="3600" b="1" dirty="0">
                <a:latin typeface="+mn-lt"/>
                <a:cs typeface="SutonnyMJ" pitchFamily="2" charset="0"/>
              </a:rPr>
              <a:t>Code)</a:t>
            </a:r>
            <a:endParaRPr lang="en-US" sz="3600" b="1" dirty="0">
              <a:latin typeface="+mn-lt"/>
              <a:cs typeface="SutonnyMJ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434578" y="1025972"/>
            <a:ext cx="8432007" cy="261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457200" indent="-457200" algn="just">
              <a:lnSpc>
                <a:spcPct val="90000"/>
              </a:lnSpc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v"/>
            </a:pPr>
            <a:r>
              <a:rPr lang="as-IN" sz="2700" b="1" dirty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হেক্সাডেসিমেল কোড হলো চার বিটের বাইনারি কোড অর্থাৎ ৪ বিট বিশিষ্ট বাইনারি কোডকে হেক্সাডেসিমেল কোড বলে।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v"/>
            </a:pPr>
            <a:r>
              <a:rPr lang="as-IN" sz="2700" b="1" dirty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চার বিটের হেক্সাডেসিমেল কোডের সাহায্যে বড় ধরনের বাইনারি সংখ্যাকে সহজে সংক্ষিপ্ত সংকেত হিসেবে ব্যবহার করা যায়।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v"/>
            </a:pPr>
            <a:r>
              <a:rPr lang="as-IN" sz="2700" b="1" dirty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ডিজিটাল কম্পিউটার এবং মাইক্রোপ্রসেসরের সাথে সংযোগের জন্য অকটাল কোড ব্যবহৃত হয়।</a:t>
            </a:r>
            <a:endParaRPr lang="en-US" sz="2700" b="1" dirty="0">
              <a:solidFill>
                <a:srgbClr val="00206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434578" y="4412775"/>
            <a:ext cx="8277225" cy="1679939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6000">
                <a:schemeClr val="accent1">
                  <a:lumMod val="20000"/>
                  <a:lumOff val="80000"/>
                </a:schemeClr>
              </a:gs>
            </a:gsLst>
          </a:gra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যেমনঃ (৩৭)১০ = (২৫) ১৬ = ০০১০০১০১ (হেক্সাডেসিমেল কোড)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16885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86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707" y="127766"/>
            <a:ext cx="6160294" cy="66556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৩। বিসিডি </a:t>
            </a:r>
            <a:r>
              <a:rPr lang="as-IN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কোড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sz="3200" b="1" dirty="0" smtClean="0">
                <a:latin typeface="+mn-lt"/>
                <a:cs typeface="SutonnyMJ" pitchFamily="2" charset="0"/>
              </a:rPr>
              <a:t>(BCD </a:t>
            </a:r>
            <a:r>
              <a:rPr lang="pt-BR" sz="3200" b="1" dirty="0">
                <a:latin typeface="+mn-lt"/>
                <a:cs typeface="SutonnyMJ" pitchFamily="2" charset="0"/>
              </a:rPr>
              <a:t>Code)</a:t>
            </a:r>
            <a:endParaRPr lang="en-US" sz="3600" b="1" dirty="0">
              <a:latin typeface="+mn-lt"/>
              <a:cs typeface="SutonnyMJ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40274" y="1679125"/>
            <a:ext cx="8242955" cy="345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b="1" dirty="0" smtClean="0">
                <a:latin typeface="+mn-lt"/>
                <a:cs typeface="SutonnyMJ" pitchFamily="2" charset="0"/>
              </a:rPr>
              <a:t> BCD</a:t>
            </a:r>
            <a:r>
              <a:rPr lang="pt-BR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শব্দ</a:t>
            </a:r>
            <a:r>
              <a:rPr lang="pt-BR" sz="3200" b="1" dirty="0">
                <a:latin typeface="SutonnyMJ" pitchFamily="2" charset="0"/>
                <a:cs typeface="SutonnyMJ" pitchFamily="2" charset="0"/>
              </a:rPr>
              <a:t>Ñ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সংক্ষেপটির পূর্ণ অর্থ হলো </a:t>
            </a:r>
            <a:r>
              <a:rPr lang="pt-BR" b="1" dirty="0" smtClean="0">
                <a:latin typeface="+mn-lt"/>
                <a:cs typeface="SutonnyMJ" pitchFamily="2" charset="0"/>
              </a:rPr>
              <a:t>Binary </a:t>
            </a:r>
            <a:r>
              <a:rPr lang="pt-BR" b="1" dirty="0">
                <a:latin typeface="+mn-lt"/>
                <a:cs typeface="SutonnyMJ" pitchFamily="2" charset="0"/>
              </a:rPr>
              <a:t>Coded </a:t>
            </a:r>
            <a:r>
              <a:rPr lang="pt-BR" b="1" dirty="0" smtClean="0">
                <a:latin typeface="+mn-lt"/>
                <a:cs typeface="SutonnyMJ" pitchFamily="2" charset="0"/>
              </a:rPr>
              <a:t>Decimal</a:t>
            </a:r>
            <a:r>
              <a:rPr lang="pt-BR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3200" b="1" dirty="0" smtClean="0">
                <a:latin typeface="SutonnyMJ" pitchFamily="2" charset="0"/>
                <a:cs typeface="SutonnyMJ" pitchFamily="2" charset="0"/>
              </a:rPr>
              <a:t>দশমিক 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সংখ্যাকে বাইনারি সংখ্যায় প্রকাশের জন্য বিসিডি কোড ব্যবহৃত হয়।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3200" b="1" dirty="0" smtClean="0">
                <a:latin typeface="SutonnyMJ" pitchFamily="2" charset="0"/>
                <a:cs typeface="SutonnyMJ" pitchFamily="2" charset="0"/>
              </a:rPr>
              <a:t>০ 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থেকে ৯ এই দশটি অংকের প্রতিটিকে নির্দেশের জন্য ৪ বিট বাইনারি অঙ্কের প্রয়োজন। ৪টি বিট দ্বারা ২৪ অর্থাৎ ১৬ টি ভিন্ন অবস্থা নির্দেশ করা হয়।</a:t>
            </a:r>
            <a:r>
              <a:rPr lang="pt-BR" sz="32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97033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556" y="79655"/>
            <a:ext cx="5975796" cy="67245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৩। বিসিডি </a:t>
            </a:r>
            <a:r>
              <a:rPr lang="as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কোড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utonnyMJ" pitchFamily="2" charset="0"/>
              </a:rPr>
              <a:t>(BCD </a:t>
            </a:r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utonnyMJ" pitchFamily="2" charset="0"/>
              </a:rPr>
              <a:t>Code)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utonnyMJ" pitchFamily="2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1637617" y="1582021"/>
            <a:ext cx="5164282" cy="21101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## বিসডি ৮৪২১ কোড (বহুল ব্যবহৃত কোড)</a:t>
            </a:r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## বিসিডি ৫৪২১ কোড</a:t>
            </a:r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## বিসিডি ৭৪২১ কোড</a:t>
            </a:r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## বিসিডি ২৪২১ কোড ইত্যাদি।</a:t>
            </a:r>
            <a:endParaRPr lang="en-US" sz="2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427298" y="879052"/>
            <a:ext cx="4374600" cy="4980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as-IN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বিভিন্ন প্রকার বিসিডি কোড আছে। যেমনঃ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25" y="3897126"/>
            <a:ext cx="8283729" cy="296087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327482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1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55" y="90488"/>
            <a:ext cx="7936932" cy="6429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as-I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৪। আলফানিউমেরিক </a:t>
            </a:r>
            <a:r>
              <a:rPr lang="as-IN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কোড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SutonnyMJ" pitchFamily="2" charset="0"/>
              </a:rPr>
              <a:t>(Alphanumeric </a:t>
            </a:r>
            <a:r>
              <a:rPr lang="pt-B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SutonnyMJ" pitchFamily="2" charset="0"/>
              </a:rPr>
              <a:t>Code)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SutonnyMJ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347663" y="1004552"/>
            <a:ext cx="8393906" cy="13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বর্ণ, অঙ্ক, এবং বিভিন্ন গাণিতিক চিহ্ন সহ</a:t>
            </a:r>
            <a:r>
              <a:rPr lang="pt-BR" sz="28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 </a:t>
            </a:r>
            <a:r>
              <a:rPr lang="pt-BR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+, </a:t>
            </a:r>
            <a:r>
              <a:rPr lang="pt-BR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  <a:sym typeface="Symbol" panose="05050102010706020507" pitchFamily="18" charset="2"/>
              </a:rPr>
              <a:t></a:t>
            </a:r>
            <a:r>
              <a:rPr lang="pt-BR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×, ÷ )</a:t>
            </a:r>
            <a:r>
              <a:rPr lang="pt-BR" sz="2800" b="1" dirty="0">
                <a:solidFill>
                  <a:schemeClr val="tx1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আরও কতগুলো বিশেষ চিহ্নের </a:t>
            </a:r>
            <a:r>
              <a:rPr lang="pt-BR" sz="28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(!, </a:t>
            </a:r>
            <a:r>
              <a:rPr lang="pt-BR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@, #, %, &amp;, </a:t>
            </a:r>
            <a:r>
              <a:rPr lang="pt-BR" sz="28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$)</a:t>
            </a:r>
            <a:r>
              <a:rPr lang="as-IN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জন্য ব্যবহৃত কোডকে আলফানিউমেরিক কোড বলে।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197375" y="2364581"/>
            <a:ext cx="6694482" cy="18371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as-IN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কতগুলো জনপ্রিয় আলফানিউমেরিক কোড হলোঃ 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as-IN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## আসকি কোড 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tonnyMJ" pitchFamily="2" charset="0"/>
              </a:rPr>
              <a:t>(ASCII Code)</a:t>
            </a:r>
            <a:endParaRPr lang="as-IN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as-IN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## ইবিসিডিআইসি কোড 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tonnyMJ" pitchFamily="2" charset="0"/>
              </a:rPr>
              <a:t>(EBCDIC Code</a:t>
            </a:r>
            <a:r>
              <a:rPr lang="pt-B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tonnyMJ" pitchFamily="2" charset="0"/>
              </a:rPr>
              <a:t>)</a:t>
            </a:r>
            <a:endParaRPr lang="as-IN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as-IN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## </a:t>
            </a:r>
            <a:r>
              <a:rPr lang="as-IN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ইউনিকোড</a:t>
            </a:r>
            <a:r>
              <a:rPr lang="en-US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tonnyMJ" pitchFamily="2" charset="0"/>
              </a:rPr>
              <a:t>(Unicode)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183" y="4776930"/>
            <a:ext cx="895081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ASCII-7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আলফানিউমেরিক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কোড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কোডের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2</a:t>
            </a:r>
            <a:r>
              <a:rPr lang="pt-BR" sz="32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7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১২৮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চিহ্নকে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অনুরূপ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2</a:t>
            </a:r>
            <a:r>
              <a:rPr lang="pt-BR" sz="32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8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২৫৬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চিহ্নকে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0195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20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0" y="3875367"/>
            <a:ext cx="9144000" cy="99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১৯৬৫ সালে রবার্ট বিমার ৭ বিটের আসকি কোড উদ্ভাবন করেন।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60747" y="2198118"/>
            <a:ext cx="8501063" cy="14079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মাইক্রোকম্পিউটারে এ কোডের ব্যাপক প্রচলন আছে। এছাড়াও কম্পিউটার এবং ইনপুট/আউটপুট এর জন্য ব্যবহৃত যন্ত্র যেমন কীবোর্ড, মাউস, মনিটর, প্রিন্টার ইত্যাদির মধ্যে আলফানিউমেরিক তথ্য আদান প্রদানে ব্যবহৃত হয়।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86377" y="220733"/>
            <a:ext cx="5220624" cy="6108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utonnyMJ" pitchFamily="2" charset="0"/>
              </a:rPr>
              <a:t>৫। আসকি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utonnyMJ" pitchFamily="2" charset="0"/>
              </a:rPr>
              <a:t>কোড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utonnyMJ" pitchFamily="2" charset="0"/>
              </a:rPr>
              <a:t> </a:t>
            </a:r>
            <a:r>
              <a:rPr lang="pt-B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utonnyMJ" pitchFamily="2" charset="0"/>
              </a:rPr>
              <a:t>(ASCII </a:t>
            </a:r>
            <a:r>
              <a:rPr lang="pt-B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utonnyMJ" pitchFamily="2" charset="0"/>
              </a:rPr>
              <a:t>Code)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utonnyMJ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577454" y="1412081"/>
            <a:ext cx="7708106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AvmwK †Kv‡Wi c~Y© A_© n‡”Q </a:t>
            </a:r>
            <a:r>
              <a:rPr lang="pt-BR" sz="2700" b="1" dirty="0">
                <a:solidFill>
                  <a:schemeClr val="bg1"/>
                </a:solidFill>
                <a:latin typeface="+mn-lt"/>
                <a:cs typeface="SutonnyMJ" pitchFamily="2" charset="0"/>
              </a:rPr>
              <a:t>American Standard Code for Information Interchange</a:t>
            </a:r>
            <a:r>
              <a:rPr lang="pt-BR" sz="3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0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60747" y="917926"/>
            <a:ext cx="8541544" cy="122991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এটি একটি বহুল প্রচলিত ৭ বিটের কোড যার বাম দিকে তিনটি জোন এবং ডানদিকে চারটি সংখ্যা সূচক বিট হিসেবে ধরা হয়। তবে একেবারে বামে একটি প্যারিটি বিট যোগ করে ৮ বিট আসকি কোডে রূপান্তর করা যায়।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389" y="5140845"/>
            <a:ext cx="833625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কোডের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2</a:t>
            </a:r>
            <a:r>
              <a:rPr lang="pt-BR" sz="3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7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১২৮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চিহ্নকে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Z = (01011010)</a:t>
            </a:r>
            <a:r>
              <a:rPr lang="pt-BR" sz="3600" b="1" baseline="-25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ASCII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5978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18" grpId="0" animBg="1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1" y="167426"/>
            <a:ext cx="8736772" cy="765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s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বিসিডি কোড ও বাইনারি কোডের মধ্যে পার্থক্য 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41112"/>
              </p:ext>
            </p:extLst>
          </p:nvPr>
        </p:nvGraphicFramePr>
        <p:xfrm>
          <a:off x="218939" y="1062148"/>
          <a:ext cx="8731878" cy="55240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5939"/>
                <a:gridCol w="4365939"/>
              </a:tblGrid>
              <a:tr h="440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বিসিডি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কোড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 (BCD Code)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বাইনারি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কোড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 (Binary Code)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545587">
                <a:tc>
                  <a:txBody>
                    <a:bodyPr/>
                    <a:lstStyle/>
                    <a:p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১. বিসিডি কোড কোনো সংখ্যা পদ্ধতি নয়। 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১. বাইনারি কোড একটি সংখ্যা পদ্ধতি।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880829">
                <a:tc>
                  <a:txBody>
                    <a:bodyPr/>
                    <a:lstStyle/>
                    <a:p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২. এটা দশমিক পদ্ধতির সংখ্যাকে বাইনারি সংখ্যায় প্রকাশের জন্য ব্যবহৃত হয়।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২. এ সংখ্যা পদ্ধতিতে কেবলমাত্র দু’টি (০, ১) সংখ্যা ব্যবহৃত হয়।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759462">
                <a:tc>
                  <a:txBody>
                    <a:bodyPr/>
                    <a:lstStyle/>
                    <a:p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৩. দশমিক সংখ্যাকে বিসিডি কোডে প্রকাশ করা খুব সহজ।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৩. দশমিক সংখ্যাকে বাইনারি সংখ্যায় প্রকাশ করা কঠিন।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1084945">
                <a:tc>
                  <a:txBody>
                    <a:bodyPr/>
                    <a:lstStyle/>
                    <a:p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৪. শুধুমাত্র ০ থেকে ৯ পর্যন্ত দশমিক সংখ্যার বাইনারি সমতুল্য সংখ্যা মনে রাখলেই যে কোন হিসাব সম্পন্ন করা যায়। 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৪. বাইনারি কোডে হিসাবের প্রয়োজন হয়। 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759462">
                <a:tc>
                  <a:txBody>
                    <a:bodyPr/>
                    <a:lstStyle/>
                    <a:p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৫. কোনো সংখ্যাকে বিসিডি কোডে প্রকাশের জন্য বেশি বিট লাগে।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৫. কোনো সংখ্যাকে বাইনারিতে প্রকাশের জন্য কম বিট লাগে।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759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৬. উদাহরণ 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(137)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এর বিসিডি কোড =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(000100110111) 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BCD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৬. উদাহরণ 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(137)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এর সমতুল্য বাইনারি =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(10001001)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100161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2" y="0"/>
            <a:ext cx="916847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3230167"/>
            <a:ext cx="4577954" cy="353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দিয়া বিজনেস ম্যানেজমেন্ট ইন্সটিটিউট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  <a:latin typeface="Gloucester MT Extra Condensed" panose="02030808020601010101" pitchFamily="18" charset="0"/>
                <a:cs typeface="NikoshBAN" pitchFamily="2" charset="0"/>
              </a:rPr>
              <a:t>Email-www.engmrkhan8@gmail.com</a:t>
            </a:r>
            <a:endParaRPr lang="bn-BD" dirty="0">
              <a:solidFill>
                <a:srgbClr val="7030A0"/>
              </a:solidFill>
              <a:latin typeface="Gloucester MT Extra Condensed" panose="02030808020601010101" pitchFamily="18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198" y="3438525"/>
            <a:ext cx="3887390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defRPr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7035" y="640848"/>
            <a:ext cx="1825229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47" y="703076"/>
            <a:ext cx="1879309" cy="1986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04" y="868798"/>
            <a:ext cx="2085213" cy="236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89806" y="1504398"/>
            <a:ext cx="575773" cy="4625946"/>
            <a:chOff x="3495878" y="1615639"/>
            <a:chExt cx="745110" cy="3781725"/>
          </a:xfrm>
        </p:grpSpPr>
        <p:grpSp>
          <p:nvGrpSpPr>
            <p:cNvPr id="5" name="Group 4"/>
            <p:cNvGrpSpPr/>
            <p:nvPr/>
          </p:nvGrpSpPr>
          <p:grpSpPr>
            <a:xfrm>
              <a:off x="3534515" y="1615639"/>
              <a:ext cx="706473" cy="1978686"/>
              <a:chOff x="3534515" y="1615639"/>
              <a:chExt cx="706473" cy="1978686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ube 14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495878" y="3418678"/>
              <a:ext cx="706473" cy="1978686"/>
              <a:chOff x="3534515" y="1615639"/>
              <a:chExt cx="706473" cy="1978686"/>
            </a:xfrm>
            <a:solidFill>
              <a:srgbClr val="FF0000"/>
            </a:solidFill>
          </p:grpSpPr>
          <p:sp>
            <p:nvSpPr>
              <p:cNvPr id="18" name="Cube 17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solidFill>
                <a:srgbClr val="FFFF00"/>
              </a:solidFill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solidFill>
                <a:srgbClr val="00B050"/>
              </a:solidFill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8067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341" y="167426"/>
            <a:ext cx="7276563" cy="7984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ASCII </a:t>
            </a: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কোড ও</a:t>
            </a: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BCD </a:t>
            </a: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কোডের মধ্যে পার্থক্য</a:t>
            </a:r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92880"/>
              </p:ext>
            </p:extLst>
          </p:nvPr>
        </p:nvGraphicFramePr>
        <p:xfrm>
          <a:off x="347730" y="1126544"/>
          <a:ext cx="8435662" cy="50901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7831"/>
                <a:gridCol w="421783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ASCII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SutonnyMJ" pitchFamily="2" charset="0"/>
                          <a:cs typeface="Nikosh" panose="02000000000000000000" pitchFamily="2" charset="0"/>
                        </a:rPr>
                        <a:t>কোড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BCD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কোড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1.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ASCII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শব্দ-সংক্ষেপ্টির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পূর্ণরুপ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হলো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American Standard Code for Information Interchange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|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1.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BCD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শব্দ-সংক্ষেপ্টির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পূর্ণরুপ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হলো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Binary Coded Decimal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|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2.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ASCII-7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, ৭টি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বিট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নিয়ে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গঠিত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 এ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কোডের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মাধ্যমে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128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টি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অদ্বিতীয়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চিহ্নকে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নির্দিষ্ট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করা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যায়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তবে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ASCII-7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কোডের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বামে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একটি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প্যারিটি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বিট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যোগ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করে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ASCII-8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গঠন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করা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হয়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2.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BCD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কোড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৪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টি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বিট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নিয়ে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গোঠিত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 ৪টি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বিট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দ্বারা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24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3. এ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কোডের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মাধ্যমে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8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বা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256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টি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অদ্বিতীয়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চিহ্নকে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নির্দিষ্ট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করা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যায়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3.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16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টি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ভিন্ন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অবস্থা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নির্দেশ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করা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যায়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4.বর্ণ,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সংখ্যা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বিশেষ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চিহ্ন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ও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প্রতিককে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কোড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করে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মাইক্রো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কম্পিউটারে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ASCII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কোডের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ব্যাপক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প্রচলন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আছে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4.দশমিক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পদ্ধতির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সংখ্যাকে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বাইনারিতে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রুপান্তরের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জন্যই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BCD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কোডের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ব্যবহার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হয়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3192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660" y="0"/>
            <a:ext cx="5812028" cy="6473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utonnyMJ" pitchFamily="2" charset="0"/>
              </a:rPr>
              <a:t>৬। আসকি কোড</a:t>
            </a: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utonnyMJ" pitchFamily="2" charset="0"/>
              </a:rPr>
              <a:t>(ASCII </a:t>
            </a:r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utonnyMJ" pitchFamily="2" charset="0"/>
              </a:rPr>
              <a:t>Code)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utonnyMJ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370285" y="1003748"/>
            <a:ext cx="8605838" cy="134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as-IN" sz="2700" b="1" dirty="0">
                <a:latin typeface="+mn-lt"/>
                <a:cs typeface="SutonnyMJ" pitchFamily="2" charset="0"/>
              </a:rPr>
              <a:t>ইবিসিডিআইসি কোডের পূর্ণ অর্থ হলো </a:t>
            </a:r>
            <a:r>
              <a:rPr lang="pt-BR" sz="2700" b="1" dirty="0" smtClean="0">
                <a:latin typeface="+mn-lt"/>
                <a:cs typeface="SutonnyMJ" pitchFamily="2" charset="0"/>
              </a:rPr>
              <a:t>Extended </a:t>
            </a:r>
            <a:r>
              <a:rPr lang="pt-BR" sz="2700" b="1" dirty="0">
                <a:latin typeface="+mn-lt"/>
                <a:cs typeface="SutonnyMJ" pitchFamily="2" charset="0"/>
              </a:rPr>
              <a:t>Binary Coded Decimal Information Code</a:t>
            </a:r>
            <a:r>
              <a:rPr lang="pt-BR" sz="30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as-IN" sz="3000" b="1" dirty="0">
                <a:latin typeface="SutonnyMJ" pitchFamily="2" charset="0"/>
                <a:cs typeface="SutonnyMJ" pitchFamily="2" charset="0"/>
              </a:rPr>
              <a:t>এটি একটি ৮ বিটের কোড। এটিকে এক্সটেনডেন্ট </a:t>
            </a:r>
            <a:r>
              <a:rPr lang="pt-BR" sz="2700" b="1" dirty="0" smtClean="0">
                <a:latin typeface="+mn-lt"/>
                <a:cs typeface="SutonnyMJ" pitchFamily="2" charset="0"/>
              </a:rPr>
              <a:t>EBCDIC Code </a:t>
            </a:r>
            <a:r>
              <a:rPr lang="as-IN" sz="2700" b="1" dirty="0">
                <a:latin typeface="+mn-lt"/>
                <a:cs typeface="SutonnyMJ" pitchFamily="2" charset="0"/>
              </a:rPr>
              <a:t>বলা হয়। </a:t>
            </a:r>
            <a:endParaRPr lang="en-US" sz="3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9312" y="4185634"/>
            <a:ext cx="8607028" cy="166063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এ কোডে ০ থেকে ৯ সংখ্যার জন্য ১১১১,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A</a:t>
            </a:r>
            <a:r>
              <a:rPr lang="as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থেকে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Z</a:t>
            </a:r>
            <a:r>
              <a:rPr lang="as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বর্ণের জন্য ১১০০, ১১০১ ও ১১১০ এবং বিশেষ চিহ্নের জন্য ০১০০, ০১০১, ০১১০ ও ০১১১ জোন বিট ব্যবহার করা হয়।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503" y="2444354"/>
            <a:ext cx="860583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কোড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2</a:t>
            </a:r>
            <a:r>
              <a:rPr lang="pt-BR" sz="4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8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ৎ ২৫৬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4668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441" y="189528"/>
            <a:ext cx="5232797" cy="651272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as-IN" sz="3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৬। আসকি </a:t>
            </a:r>
            <a:r>
              <a:rPr lang="as-IN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কোড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 </a:t>
            </a: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(ASCII </a:t>
            </a:r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Code)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+mn-lt"/>
              <a:cs typeface="SutonnyMJ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09346" y="2099675"/>
            <a:ext cx="8554640" cy="248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457200" indent="-457200" algn="just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as-IN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দশমিক সংখ্যাগুলোকে ৮৪২১ কোডের মাধ্যমে প্রকাশ করে প্রত্যেক সংখ্যার সাথে ১১১১ জোন বেট যোগ করে কোড প্রকাশ করা হয়।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as-IN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দশমিক সংখ্যাগুলোকে ৮৪২১ কোডের মাধ্যমে প্রকাশ করে প্রত্যেক সংখ্যার সাথে ১১১১ জোন বেট যোগ করে কোড প্রকাশ করা হয়।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as-IN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যেমন ঃ ৫ এর বিসিডি কোড ৮৪২১ পরে কোড মান হবে ০১০১। তাই ৫ এর কোড ১১১১০১০১ এখানে ১১১১ যোগ করে।</a:t>
            </a:r>
            <a:endParaRPr lang="en-US" sz="2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" y="857250"/>
            <a:ext cx="945792" cy="94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9640457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450158" y="1661376"/>
            <a:ext cx="8412956" cy="13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pt-BR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ASCII-7 </a:t>
            </a:r>
            <a:r>
              <a:rPr lang="pt-BR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:</a:t>
            </a:r>
            <a:r>
              <a:rPr lang="as-IN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এটি মোট ৭টি বিট দ্বারা তৈরি হয়। বামদিকের তিনটি বিটকে জোন বিট এবং ডানদিকের চারটি বিটকে সংখ্যাসূচক বিট বলা হয়। মোট বিট-৭ হওয়াতে এ কোডের মাধ্যমে ২৭ বা ১২৮টি অদ্বিতীয় চিহ্নকে নির্দিষ্ট করা যায়।</a:t>
            </a:r>
            <a:endParaRPr lang="en-US" sz="2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726960" y="840800"/>
            <a:ext cx="7730561" cy="51792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2800" b="1" dirty="0">
                <a:solidFill>
                  <a:srgbClr val="00206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অ্যাসকি কোড ২ প্রকার। যথা- </a:t>
            </a:r>
            <a:r>
              <a:rPr lang="en-US" sz="2800" b="1" dirty="0" smtClean="0">
                <a:solidFill>
                  <a:srgbClr val="00206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১</a:t>
            </a:r>
            <a:r>
              <a:rPr lang="pt-BR" sz="2800" b="1" dirty="0" smtClean="0">
                <a:solidFill>
                  <a:srgbClr val="00206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| </a:t>
            </a:r>
            <a:r>
              <a:rPr lang="pt-BR" sz="2800" b="1" dirty="0">
                <a:solidFill>
                  <a:srgbClr val="00206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ASCII-7  </a:t>
            </a:r>
            <a:r>
              <a:rPr lang="pt-BR" sz="2800" b="1" dirty="0" smtClean="0">
                <a:solidFill>
                  <a:srgbClr val="00206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এবং  ২| </a:t>
            </a:r>
            <a:r>
              <a:rPr lang="pt-BR" sz="2800" b="1" dirty="0">
                <a:solidFill>
                  <a:srgbClr val="00206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ASCII-8</a:t>
            </a:r>
            <a:endParaRPr lang="en-US" sz="2800" b="1" dirty="0">
              <a:solidFill>
                <a:srgbClr val="002060"/>
              </a:solidFill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951" t="58172" r="19700" b="24803"/>
          <a:stretch/>
        </p:blipFill>
        <p:spPr>
          <a:xfrm>
            <a:off x="450158" y="3342068"/>
            <a:ext cx="8497845" cy="3213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67441" y="189528"/>
            <a:ext cx="5232797" cy="6512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s-IN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৬। আসকি কোড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 </a:t>
            </a: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(ASCII Code)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+mn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9815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260211" y="1683359"/>
            <a:ext cx="8616553" cy="24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pt-BR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ASCII-8 </a:t>
            </a:r>
            <a:r>
              <a:rPr lang="pt-BR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:</a:t>
            </a:r>
            <a:r>
              <a:rPr lang="as-IN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এটি মোট ৮টি বিট দ্বারা তৈরি হয়। সর্ব-বামদিকের বিটটিকে প্যারিটি বিট এবং সর্ব-ডানদিকের চারটি বিটকে সংখ্যাসূচক বিট বলা হয়, এবং মাঝের তিনটি বিটকে জোন বিট বলা হয়। মোট বিট-৮ হওয়াতে এ কোডের মাধ্যমে ২৮ বা ২৫৬টি অদ্বিতীয় চিহ্নকে নির্দিষ্ট করা যায়। বর্তমানে অ্যাসকি কোড বলতে আসকি-৮ কেই বুঝায়।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67441" y="189528"/>
            <a:ext cx="5232797" cy="6512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s-IN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৬। আসকি কোড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 </a:t>
            </a:r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(ASCII Code)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+mn-lt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0565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861" y="218387"/>
            <a:ext cx="5367339" cy="6388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৭।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ইউনিকোড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(Unicode</a:t>
            </a:r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70456" y="1186466"/>
            <a:ext cx="8541444" cy="199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200" b="1" dirty="0">
                <a:solidFill>
                  <a:schemeClr val="tx1"/>
                </a:solidFill>
                <a:ea typeface="SutonnyMJ" pitchFamily="2" charset="0"/>
                <a:cs typeface="SutonnyMJ" pitchFamily="2" charset="0"/>
              </a:rPr>
              <a:t>বিশ্বের সকল ভাষাকে কম্পিউটারে কোড ভুক্ত করার জন্য বড় বড় কোম্পানিগুলো একটি মান তৈরি করেছেন যাকে ইউনিকোড বলা হয়। ইউনিকোড-এর পূর্ণ অর্থ </a:t>
            </a:r>
            <a:r>
              <a:rPr lang="en-US" sz="3200" b="1" dirty="0" smtClean="0">
                <a:solidFill>
                  <a:schemeClr val="tx1"/>
                </a:solidFill>
                <a:ea typeface="SutonnyMJ" pitchFamily="2" charset="0"/>
                <a:cs typeface="SutonnyMJ" pitchFamily="2" charset="0"/>
              </a:rPr>
              <a:t>Universal Code </a:t>
            </a:r>
            <a:r>
              <a:rPr lang="as-IN" sz="3200" b="1" dirty="0">
                <a:solidFill>
                  <a:schemeClr val="tx1"/>
                </a:solidFill>
                <a:ea typeface="SutonnyMJ" pitchFamily="2" charset="0"/>
                <a:cs typeface="SutonnyMJ" pitchFamily="2" charset="0"/>
              </a:rPr>
              <a:t>বা সার্বজনীন কোড। 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25590" y="3510297"/>
            <a:ext cx="7880747" cy="216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200" b="1" dirty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বর্তমানে বিশ্বব্যাপী প্রচলিত আসকি কোডের পাশাপাশি ইউনিকোড সিস্টেম চালু হয়েছে। ইউনিকোড হচ্ছে ১৬ বিট কোড। বিভিন্ন ধরনের ক্যারেক্টার ও টেক্সটকে প্রকাশ করার জন্য ইউনিকোড ব্যবহার করা হয়।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8843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732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180304" y="1284683"/>
            <a:ext cx="8744755" cy="1741851"/>
          </a:xfrm>
          <a:prstGeom prst="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ইউনিকোডের মাধ্যমে </a:t>
            </a:r>
            <a:r>
              <a:rPr lang="pt-B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2</a:t>
            </a:r>
            <a:r>
              <a:rPr lang="pt-BR" sz="48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16 </a:t>
            </a:r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= </a:t>
            </a:r>
            <a:r>
              <a:rPr lang="pt-B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65536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টি অদ্বিতীয় চিহ্নকে নির্দিষ্ট করা যায়।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505262" y="3257215"/>
            <a:ext cx="7766447" cy="330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পৃথিবীর সব ভাষাভাষীর জন্য তাদের ভাষায় কম্পিউটিং করা সহজ করার লক্ষ্যে ১৯৯১ সালে অ্যাপল কম্পিউটার কর্পোরেশন এবং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Xerox Corporation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-</a:t>
            </a:r>
            <a:r>
              <a:rPr lang="as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এর একদল কম্পিউটার প্রকৌশলী যৌথভাবে ইউনিকোড উদ্ভাবন করেন।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47861" y="218387"/>
            <a:ext cx="4758929" cy="6388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s-IN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tonnyMJ" pitchFamily="2" charset="0"/>
              </a:rPr>
              <a:t>৭। ইউনিকোড</a:t>
            </a:r>
            <a:r>
              <a:rPr 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tonnyMJ" pitchFamily="2" charset="0"/>
              </a:rPr>
              <a:t> </a:t>
            </a:r>
            <a:r>
              <a:rPr lang="pt-BR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tonnyMJ" pitchFamily="2" charset="0"/>
              </a:rPr>
              <a:t>(Unicode)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4819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740" y="266268"/>
            <a:ext cx="6228343" cy="828435"/>
          </a:xfrm>
        </p:spPr>
        <p:txBody>
          <a:bodyPr>
            <a:noAutofit/>
          </a:bodyPr>
          <a:lstStyle/>
          <a:p>
            <a:pPr algn="ctr"/>
            <a:r>
              <a:rPr lang="as-IN" b="1" dirty="0">
                <a:ea typeface="SutonnyMJ" pitchFamily="2" charset="0"/>
                <a:cs typeface="SutonnyMJ" pitchFamily="2" charset="0"/>
              </a:rPr>
              <a:t>ইউনিকোডের বৈশিষ্ট্য বা সুবিধা</a:t>
            </a:r>
            <a:endParaRPr lang="en-US" b="1" dirty="0">
              <a:ea typeface="SutonnyMJ" pitchFamily="2" charset="0"/>
              <a:cs typeface="SutonnyMJ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71497" y="1898745"/>
            <a:ext cx="8589169" cy="380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3200" b="1" dirty="0">
                <a:solidFill>
                  <a:schemeClr val="tx1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১) এটি ১৬ বিট বিশিষ্ট কোড ফলে ৬৫,৫৩৬টি অদ্বিতীয়  চিহ্নকে নির্দিষ্ট করা যায়।</a:t>
            </a:r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3200" b="1" dirty="0">
                <a:solidFill>
                  <a:schemeClr val="tx1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২) বিশ্বের ছোট বড় সকল ভাষাকে কম্পিউটারে কোডভুক্ত করা যায়।</a:t>
            </a:r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3200" b="1" dirty="0">
                <a:solidFill>
                  <a:schemeClr val="tx1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৩) ক্যারেক্টারকে কোড করার জন্য ১৬ বিটই ব্যবহার করা হয়।</a:t>
            </a:r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3200" b="1" dirty="0">
                <a:solidFill>
                  <a:schemeClr val="tx1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৪) ইউনিকোড থেকে অন্যান্য স্ট্যান্ডার্ড কোডে পরিবর্তন করা যায়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7619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161" y="58651"/>
            <a:ext cx="8283010" cy="798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ASCII</a:t>
            </a:r>
            <a:r>
              <a:rPr lang="pt-BR" sz="3600" b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 কোড ও ইউনিকোড </a:t>
            </a:r>
            <a:r>
              <a:rPr lang="pt-BR" sz="2400" b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(Unicode)</a:t>
            </a:r>
            <a:r>
              <a:rPr lang="pt-BR" b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pt-BR" sz="3600" b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 মধ্যে পার্থাক্য</a:t>
            </a:r>
            <a:endParaRPr lang="en-US" sz="3600" b="1" dirty="0" smtClean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20290"/>
              </p:ext>
            </p:extLst>
          </p:nvPr>
        </p:nvGraphicFramePr>
        <p:xfrm>
          <a:off x="309093" y="857251"/>
          <a:ext cx="8577330" cy="5582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8665"/>
                <a:gridCol w="428866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ASCII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কোড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Unicode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কোড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1.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ASCII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as-I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শব্দ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- </a:t>
                      </a:r>
                      <a:r>
                        <a:rPr kumimoji="0" lang="as-I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সংক্ষেপটির পূর্ণরূপ হলো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American Standard Code for Information Interchange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|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1.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Unicode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as-I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শব্দ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- </a:t>
                      </a:r>
                      <a:r>
                        <a:rPr kumimoji="0" lang="as-I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সংক্ষেপটির পূর্ণরূপ হলো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Universal Code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|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2.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ASCII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কোডের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মাধ্যমে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2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8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বা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256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টি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অদ্বতীয়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চিহ্নকে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নির্দিষ্ট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করা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যায়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2.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Unicode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এর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মাধ্যমে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2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16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বা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utonnyMJ" pitchFamily="2" charset="0"/>
                          <a:cs typeface="SutonnyMJ" pitchFamily="2" charset="0"/>
                        </a:rPr>
                        <a:t>65,536 256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টি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অদ্বতীয়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চিহ্নকে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নির্দিষ্ট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করা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যায়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SutonnyMJ" pitchFamily="2" charset="0"/>
                          <a:cs typeface="SutonnyMJ" pitchFamily="2" charset="0"/>
                        </a:rPr>
                        <a:t>।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3.</a:t>
                      </a:r>
                      <a:r>
                        <a:rPr lang="en-US" sz="1800" b="1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+mn-lt"/>
                          <a:cs typeface="SutonnyMJ" pitchFamily="2" charset="0"/>
                        </a:rPr>
                        <a:t>American Standards Association </a:t>
                      </a:r>
                      <a:r>
                        <a:rPr lang="en-US" sz="1800" b="1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এর</a:t>
                      </a:r>
                      <a:r>
                        <a:rPr lang="en-US" sz="1800" b="1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অধীন</a:t>
                      </a:r>
                      <a:r>
                        <a:rPr lang="en-US" sz="1800" b="1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+mn-lt"/>
                          <a:cs typeface="SutonnyMJ" pitchFamily="2" charset="0"/>
                        </a:rPr>
                        <a:t>X3</a:t>
                      </a:r>
                      <a:r>
                        <a:rPr lang="as-IN" sz="1800" b="1" dirty="0" smtClean="0">
                          <a:effectLst/>
                          <a:latin typeface="+mn-lt"/>
                          <a:cs typeface="SutonnyMJ" pitchFamily="2" charset="0"/>
                        </a:rPr>
                        <a:t> নামক কমিটির পৃষ্ঠপোষকতায় এই কোড উন্নয়ন করা হয়।</a:t>
                      </a:r>
                      <a:endParaRPr lang="en-US" sz="1800" b="1" dirty="0" smtClean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৩. ইউনিকোডের দায়িত্বে রয়েছে ইউনিকোড কনসোর্টিয়াম নামক একটি অলাভজনক প্রতিষ্ঠান। 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৪. কম মেমোরির প্রয়োজন হয়।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৪. বেশি মেমোরির প্রয়োজন হয়।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৫. শুধুমাত্র আমেরিকান ইংলিশ বর্ণ চিহ্নের এনকোডের জন্য ব্যবহৃত হয়। যেমন ঃ আসকি কোডে পাউন্ডের চিহ্ন ব্যবহার করে না। 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৫. বিশ্বের শত শত ভাষার হাজার হাজার বর্ণ, চিহ্নের জন্য এ কোড ব্যবহৃত হয়।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৬. সব সফটওয়্যার এবং ইমেইল আসকি কোড বুঝতে পারে।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৬. কিছু কিছু সফটওয়্যার এবং ইমেইল ইউনিকোড ক্যারেক্টার সেট বুঝতে পারে না।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৭. আসকি হলো ৭ বিট এনকোডিং ফরমূলা।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৭. বিভিন্ন উপস্থাপনায় ইউনিকোড ৮, ১৬ অথবা ৩২ বিট ক্যারেক্টার বেজ ব্যবহার করে।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85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712" y="119968"/>
            <a:ext cx="5262849" cy="10239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fr-FR" sz="7200" b="1" dirty="0" err="1" smtClean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fr-FR" sz="7200" b="1" dirty="0" smtClean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7200" b="1" dirty="0" err="1" smtClean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কোডিং</a:t>
            </a:r>
            <a:endParaRPr lang="en-US" sz="7200" b="1" dirty="0">
              <a:ln w="381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904001" y="5715329"/>
            <a:ext cx="5498810" cy="112335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92D050"/>
                </a:solidFill>
                <a:latin typeface="Alba Super" panose="00000400000000000000" pitchFamily="2" charset="0"/>
              </a:rPr>
              <a:t>C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lba Super" panose="00000400000000000000" pitchFamily="2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Alba Super" panose="00000400000000000000" pitchFamily="2" charset="0"/>
              </a:rPr>
              <a:t>m</a:t>
            </a:r>
            <a:r>
              <a:rPr lang="en-US" sz="4800" b="1" dirty="0" smtClean="0">
                <a:solidFill>
                  <a:srgbClr val="00B0F0"/>
                </a:solidFill>
                <a:latin typeface="Alba Super" panose="00000400000000000000" pitchFamily="2" charset="0"/>
              </a:rPr>
              <a:t>p</a:t>
            </a:r>
            <a:r>
              <a:rPr lang="en-US" sz="4800" b="1" dirty="0" smtClean="0">
                <a:solidFill>
                  <a:srgbClr val="002060"/>
                </a:solidFill>
                <a:latin typeface="Alba Super" panose="00000400000000000000" pitchFamily="2" charset="0"/>
              </a:rPr>
              <a:t>u</a:t>
            </a:r>
            <a:r>
              <a:rPr lang="en-US" sz="4800" b="1" dirty="0" smtClean="0">
                <a:solidFill>
                  <a:srgbClr val="7030A0"/>
                </a:solidFill>
                <a:latin typeface="Alba Super" panose="00000400000000000000" pitchFamily="2" charset="0"/>
              </a:rPr>
              <a:t>t</a:t>
            </a:r>
            <a:r>
              <a:rPr lang="en-US" sz="4800" b="1" dirty="0" smtClean="0">
                <a:solidFill>
                  <a:schemeClr val="accent6"/>
                </a:solidFill>
                <a:latin typeface="Alba Super" panose="00000400000000000000" pitchFamily="2" charset="0"/>
              </a:rPr>
              <a:t>e</a:t>
            </a:r>
            <a:r>
              <a:rPr lang="en-US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ba Super" panose="00000400000000000000" pitchFamily="2" charset="0"/>
              </a:rPr>
              <a:t>r</a:t>
            </a:r>
            <a:r>
              <a:rPr lang="en-US" sz="4800" b="1" dirty="0" smtClean="0">
                <a:latin typeface="Alba Super" panose="00000400000000000000" pitchFamily="2" charset="0"/>
              </a:rPr>
              <a:t> </a:t>
            </a:r>
            <a:r>
              <a:rPr lang="en-US" sz="4800" b="1" dirty="0" smtClean="0">
                <a:solidFill>
                  <a:srgbClr val="92D050"/>
                </a:solidFill>
                <a:latin typeface="Alba Super" panose="00000400000000000000" pitchFamily="2" charset="0"/>
              </a:rPr>
              <a:t>C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lba Super" panose="00000400000000000000" pitchFamily="2" charset="0"/>
              </a:rPr>
              <a:t>o</a:t>
            </a:r>
            <a:r>
              <a:rPr lang="en-US" sz="4800" b="1" dirty="0" smtClean="0">
                <a:solidFill>
                  <a:srgbClr val="3333CC"/>
                </a:solidFill>
                <a:latin typeface="Alba Super" panose="00000400000000000000" pitchFamily="2" charset="0"/>
              </a:rPr>
              <a:t>d</a:t>
            </a:r>
            <a:r>
              <a:rPr lang="en-US" sz="4800" b="1" dirty="0" smtClean="0">
                <a:solidFill>
                  <a:srgbClr val="FF3399"/>
                </a:solidFill>
                <a:latin typeface="Alba Super" panose="00000400000000000000" pitchFamily="2" charset="0"/>
              </a:rPr>
              <a:t>i</a:t>
            </a:r>
            <a:r>
              <a:rPr lang="en-US" sz="4800" b="1" dirty="0" smtClean="0">
                <a:solidFill>
                  <a:srgbClr val="FFFF00"/>
                </a:solidFill>
                <a:latin typeface="Alba Super" panose="00000400000000000000" pitchFamily="2" charset="0"/>
              </a:rPr>
              <a:t>n</a:t>
            </a:r>
            <a:r>
              <a:rPr lang="en-US" sz="4800" b="1" dirty="0" smtClean="0">
                <a:solidFill>
                  <a:srgbClr val="FFC000"/>
                </a:solidFill>
                <a:latin typeface="Alba Super" panose="00000400000000000000" pitchFamily="2" charset="0"/>
              </a:rPr>
              <a:t>g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Alba Super" panose="00000400000000000000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519"/>
            <a:ext cx="9144000" cy="45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301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460" y="480141"/>
            <a:ext cx="3481388" cy="7524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4950" b="1" dirty="0" err="1" smtClean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পাঠ</a:t>
            </a:r>
            <a:r>
              <a:rPr lang="fr-FR" sz="4950" b="1" dirty="0" smtClean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4950" b="1" dirty="0" err="1" smtClean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মূল্যয়ন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3051" y="1425915"/>
            <a:ext cx="77462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কমপিউটার কোড ব্যতিত ডেটা ইনপুট ও আউটপুট এর কাজ অসম্ভব। তাই বিভিন্ন ধরনের কমপিউটার কোড ব্যবহৃত </a:t>
            </a:r>
            <a:r>
              <a:rPr lang="as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উদাহরণসহ পর্যালোচনা কর।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741"/>
            <a:ext cx="2916259" cy="2916259"/>
          </a:xfrm>
          <a:prstGeom prst="roundRect">
            <a:avLst>
              <a:gd name="adj" fmla="val 258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302732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254" y="187548"/>
            <a:ext cx="2569369" cy="486966"/>
          </a:xfrm>
          <a:noFill/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fr-FR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fr-FR" b="1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25045" y="2562896"/>
            <a:ext cx="8763000" cy="367047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14350" indent="-514350">
              <a:lnSpc>
                <a:spcPct val="90000"/>
              </a:lnSpc>
              <a:buClrTx/>
              <a:buSzTx/>
              <a:buAutoNum type="arabicPeriod"/>
            </a:pPr>
            <a:r>
              <a:rPr lang="da-DK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বিসিডি </a:t>
            </a:r>
            <a:r>
              <a:rPr lang="da-DK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(BCD) </a:t>
            </a:r>
            <a:r>
              <a:rPr lang="da-DK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কোড কী?</a:t>
            </a:r>
            <a:r>
              <a:rPr lang="da-DK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da-DK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(395)</a:t>
            </a:r>
            <a:r>
              <a:rPr lang="da-DK" sz="24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10</a:t>
            </a:r>
            <a:r>
              <a:rPr lang="da-DK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 </a:t>
            </a:r>
            <a:r>
              <a:rPr lang="da-DK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কে বিসিডি কোডের মাধ্যমে দেখাও।</a:t>
            </a:r>
          </a:p>
          <a:p>
            <a:pPr marL="514350" indent="-514350">
              <a:lnSpc>
                <a:spcPct val="90000"/>
              </a:lnSpc>
              <a:buClrTx/>
              <a:buSzTx/>
              <a:buFont typeface="Wingdings 3" panose="05040102010807070707" pitchFamily="18" charset="2"/>
              <a:buAutoNum type="arabicPeriod"/>
            </a:pP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ইউনিকোড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কী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?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হেক্সাডেসিমেল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থেকে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দশমিক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সংখ্যায়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রুপান্তর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পদ্ধতি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বর্ণনা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কর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।</a:t>
            </a:r>
          </a:p>
          <a:p>
            <a:pPr marL="514350" indent="-514350">
              <a:lnSpc>
                <a:spcPct val="90000"/>
              </a:lnSpc>
              <a:buClrTx/>
              <a:buSzTx/>
              <a:buFont typeface="Wingdings 3" panose="05040102010807070707" pitchFamily="18" charset="2"/>
              <a:buAutoNum type="arabicPeriod"/>
            </a:pP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ইবিসিডিআইসি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(EBCDIC)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কোড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কী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?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কম্পিউটারে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কোডের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গুরুত্ব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ব্যাখ্যা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SutonnyMJ" pitchFamily="2" charset="0"/>
                <a:cs typeface="SutonnyMJ" pitchFamily="2" charset="0"/>
              </a:rPr>
              <a:t>।</a:t>
            </a:r>
          </a:p>
          <a:p>
            <a:pPr marL="514350" indent="-514350">
              <a:lnSpc>
                <a:spcPct val="90000"/>
              </a:lnSpc>
              <a:buClrTx/>
              <a:buSzTx/>
              <a:buFont typeface="Wingdings 3" panose="05040102010807070707" pitchFamily="18" charset="2"/>
              <a:buAutoNum type="arabicPeriod"/>
            </a:pP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আসিক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ও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ইউনিকোড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এর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মধ্যে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পার্থক্য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উল্লেক্ষ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কর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।</a:t>
            </a:r>
          </a:p>
          <a:p>
            <a:pPr marL="514350" indent="-514350">
              <a:lnSpc>
                <a:spcPct val="90000"/>
              </a:lnSpc>
              <a:buClrTx/>
              <a:buSzTx/>
              <a:buFont typeface="Wingdings 3" panose="05040102010807070707" pitchFamily="18" charset="2"/>
              <a:buAutoNum type="arabicPeriod"/>
            </a:pP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বিসিডি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ও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বাইনারি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কোডের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মধ্যে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পার্থক্য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উল্লেক্ষ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কর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।</a:t>
            </a:r>
          </a:p>
          <a:p>
            <a:pPr marL="514350" indent="-514350">
              <a:lnSpc>
                <a:spcPct val="90000"/>
              </a:lnSpc>
              <a:buClrTx/>
              <a:buSzTx/>
              <a:buFont typeface="Wingdings 3" panose="05040102010807070707" pitchFamily="18" charset="2"/>
              <a:buAutoNum type="arabicPeriod"/>
            </a:pP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আসিক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ও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বিসিডি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কোডের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মধ্যে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পার্থক্য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উল্লেক্ষ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7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কর</a:t>
            </a:r>
            <a:r>
              <a:rPr lang="en-US" sz="2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।</a:t>
            </a:r>
            <a:endParaRPr lang="en-US" sz="2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30732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"/>
            <a:ext cx="9144000" cy="6855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1907" y="306539"/>
            <a:ext cx="4899341" cy="60016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প্রকৌ় মোঃমোস্তাফিজুর রহমান খান।</a:t>
            </a:r>
            <a:endParaRPr lang="en-US" sz="33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29" b="98414" l="3704" r="97487">
                        <a14:foregroundMark x1="6481" y1="89395" x2="22354" y2="70466"/>
                        <a14:foregroundMark x1="59524" y1="74628" x2="95503" y2="96531"/>
                        <a14:foregroundMark x1="50000" y1="90882" x2="71825" y2="91477"/>
                        <a14:foregroundMark x1="38889" y1="93558" x2="44841" y2="93261"/>
                        <a14:backgroundMark x1="9656" y1="51437" x2="24603" y2="37166"/>
                        <a14:backgroundMark x1="74603" y1="50545" x2="93915" y2="51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2" t="22614" r="7231"/>
          <a:stretch/>
        </p:blipFill>
        <p:spPr>
          <a:xfrm>
            <a:off x="6472671" y="708274"/>
            <a:ext cx="2600642" cy="2653112"/>
          </a:xfrm>
          <a:prstGeom prst="roundRect">
            <a:avLst>
              <a:gd name="adj" fmla="val 39033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38358" y="3065023"/>
            <a:ext cx="6446441" cy="92333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এতক্ষণ</a:t>
            </a:r>
            <a:r>
              <a:rPr lang="en-US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সংগে</a:t>
            </a:r>
            <a:r>
              <a:rPr lang="en-US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endParaRPr lang="en-US" sz="54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002" y="0"/>
            <a:ext cx="2333529" cy="1148368"/>
            <a:chOff x="1135330" y="2804902"/>
            <a:chExt cx="3111371" cy="1743466"/>
          </a:xfrm>
          <a:solidFill>
            <a:srgbClr val="FF0000"/>
          </a:solidFill>
        </p:grpSpPr>
        <p:sp>
          <p:nvSpPr>
            <p:cNvPr id="7" name="Striped Right Arrow 6"/>
            <p:cNvSpPr/>
            <p:nvPr/>
          </p:nvSpPr>
          <p:spPr>
            <a:xfrm>
              <a:off x="1135330" y="2804902"/>
              <a:ext cx="3111371" cy="1743466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5971" y="3235248"/>
              <a:ext cx="2268467" cy="98126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ডিজাইনার</a:t>
              </a:r>
              <a:endPara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3926150"/>
            <a:ext cx="9073313" cy="2827697"/>
            <a:chOff x="1205774" y="3204931"/>
            <a:chExt cx="7055479" cy="2827697"/>
          </a:xfrm>
        </p:grpSpPr>
        <p:grpSp>
          <p:nvGrpSpPr>
            <p:cNvPr id="13" name="Group 12"/>
            <p:cNvGrpSpPr/>
            <p:nvPr/>
          </p:nvGrpSpPr>
          <p:grpSpPr>
            <a:xfrm>
              <a:off x="1205774" y="3542190"/>
              <a:ext cx="7055479" cy="1995726"/>
              <a:chOff x="633047" y="2278351"/>
              <a:chExt cx="7615697" cy="1838135"/>
            </a:xfrm>
          </p:grpSpPr>
          <p:sp>
            <p:nvSpPr>
              <p:cNvPr id="3" name="Can 2"/>
              <p:cNvSpPr/>
              <p:nvPr/>
            </p:nvSpPr>
            <p:spPr>
              <a:xfrm>
                <a:off x="633047" y="2278351"/>
                <a:ext cx="1927274" cy="1773143"/>
              </a:xfrm>
              <a:prstGeom prst="can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Can 9"/>
              <p:cNvSpPr/>
              <p:nvPr/>
            </p:nvSpPr>
            <p:spPr>
              <a:xfrm>
                <a:off x="2529188" y="2300015"/>
                <a:ext cx="1927274" cy="1773143"/>
              </a:xfrm>
              <a:prstGeom prst="can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Can 10"/>
              <p:cNvSpPr/>
              <p:nvPr/>
            </p:nvSpPr>
            <p:spPr>
              <a:xfrm>
                <a:off x="4425329" y="2321679"/>
                <a:ext cx="1927274" cy="1773143"/>
              </a:xfrm>
              <a:prstGeom prst="can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Can 11"/>
              <p:cNvSpPr/>
              <p:nvPr/>
            </p:nvSpPr>
            <p:spPr>
              <a:xfrm>
                <a:off x="6321470" y="2343343"/>
                <a:ext cx="1927274" cy="1773143"/>
              </a:xfrm>
              <a:prstGeom prst="can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234616" y="3204931"/>
              <a:ext cx="1353269" cy="282769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17925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ধ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53006" y="3370913"/>
              <a:ext cx="1478611" cy="236603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4925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ন্য</a:t>
              </a:r>
              <a:endParaRPr lang="en-US" sz="1492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37306" y="3435763"/>
              <a:ext cx="1401667" cy="236603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4925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বা</a:t>
              </a:r>
              <a:endParaRPr lang="en-US" sz="1492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530" y="3435763"/>
              <a:ext cx="1015343" cy="236603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4925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"/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545" y="-12879"/>
            <a:ext cx="6942752" cy="773261"/>
          </a:xfrm>
        </p:spPr>
        <p:txBody>
          <a:bodyPr>
            <a:normAutofit fontScale="90000"/>
          </a:bodyPr>
          <a:lstStyle/>
          <a:p>
            <a:r>
              <a:rPr lang="as-IN" sz="4500" dirty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এই বিষয়টির পাঠ শেষে আমরা যা শিখবোঃ</a:t>
            </a:r>
            <a:endParaRPr lang="en-US" sz="4500" dirty="0">
              <a:solidFill>
                <a:srgbClr val="FF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36843" y="1150127"/>
            <a:ext cx="8398064" cy="442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১.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কম্পিউটার</a:t>
            </a:r>
            <a:r>
              <a:rPr lang="as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as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কোড সম্পর্কে জানবো।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২. অকটাল কোড সম্পর্কে ধারণা লাভ করবো।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৩. হেক্সাডেসিমেল কোড সম্পর্কে ধারণা লাভ করবো।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৪. বিসিডি কোড সম্পর্কে ধারণা লাভ করবো।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৫. আলফানিউমেরিক কোড সম্পর্কে ধারণা লাভ করবো।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৬. আসকি কোড সম্পর্কে ধারণা লাভ করবো।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৭. ইবিসিডিআইসি কোড সম্পর্কে ধারণা লাভ করবো।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৮. ইউনিকোড সম্পর্কে ধারণা লাভ করবো।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15762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1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408" y="122180"/>
            <a:ext cx="3533783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কোড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(Code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)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+mn-lt"/>
              <a:cs typeface="SutonnyMJ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09563" y="1008449"/>
            <a:ext cx="8518922" cy="196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000" b="1" dirty="0">
                <a:solidFill>
                  <a:srgbClr val="00206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কম্পিউটার সিস্টেমে ব্যবহৃত প্রতিটি বর্ণ, সংখ্যা বা বিশেষ চিহ্নকে পৃথক পৃথকভাবে সিপিইউকে বোঝানোর জন্য বাইনারি বিট অর্থাৎ ০ বা ১ রূপান্তর করে বিভিন্নভাবে সাজিয়ে অদ্বিতীয় সংকেত তৈরি করা হয়। এই অদ্বিতীয় সংকেতকে কোড বলে।</a:t>
            </a:r>
            <a:endParaRPr lang="en-US" sz="3000" b="1" dirty="0">
              <a:solidFill>
                <a:srgbClr val="002060"/>
              </a:solidFill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1515" y="3769823"/>
            <a:ext cx="4031087" cy="292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ডেটা ইনপুটের জন্য কোডিং এর দরকার হয়। প্রসেসিং শেষে আবার </a:t>
            </a:r>
            <a:r>
              <a:rPr lang="as-IN" sz="3000" b="1" dirty="0">
                <a:ln w="0"/>
                <a:solidFill>
                  <a:schemeClr val="tx1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আউটপুটকে</a:t>
            </a:r>
            <a:r>
              <a:rPr lang="as-IN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ডিকোডিং করা হয়। এ পদ্ধতিতে কোডকে আবার বর্ণ, সংখ্যা বা চিহ্নে রূপান্তর করা হয়।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9" b="5767"/>
          <a:stretch/>
        </p:blipFill>
        <p:spPr>
          <a:xfrm>
            <a:off x="4198512" y="2973802"/>
            <a:ext cx="4855335" cy="386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9970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2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538" y="1147763"/>
            <a:ext cx="4179094" cy="70366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sz="6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†KvW </a:t>
            </a:r>
            <a:r>
              <a:rPr lang="pt-BR" sz="4950" b="1" dirty="0">
                <a:solidFill>
                  <a:schemeClr val="bg1"/>
                </a:solidFill>
                <a:latin typeface="+mn-lt"/>
                <a:cs typeface="SutonnyMJ" pitchFamily="2" charset="0"/>
              </a:rPr>
              <a:t>(Code)</a:t>
            </a:r>
            <a:endParaRPr lang="en-US" sz="6000" b="1" dirty="0">
              <a:solidFill>
                <a:schemeClr val="bg1"/>
              </a:solidFill>
              <a:latin typeface="+mn-lt"/>
              <a:cs typeface="SutonnyMJ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89310" y="3643972"/>
            <a:ext cx="5284211" cy="4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6. </a:t>
            </a:r>
            <a:r>
              <a:rPr lang="pt-BR" sz="3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ইবিসিডিআইসি কোড </a:t>
            </a:r>
            <a:r>
              <a:rPr lang="pt-BR" sz="2700" b="1" dirty="0">
                <a:solidFill>
                  <a:srgbClr val="7030A0"/>
                </a:solidFill>
                <a:latin typeface="+mn-lt"/>
                <a:cs typeface="SutonnyMJ" pitchFamily="2" charset="0"/>
              </a:rPr>
              <a:t>(EBCDIC Code)</a:t>
            </a:r>
            <a:endParaRPr lang="en-US" sz="2700" b="1" dirty="0">
              <a:solidFill>
                <a:srgbClr val="7030A0"/>
              </a:solidFill>
              <a:latin typeface="+mn-lt"/>
              <a:cs typeface="SutonnyMJ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89310" y="4329655"/>
            <a:ext cx="352186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7. </a:t>
            </a:r>
            <a:r>
              <a:rPr lang="pt-BR" sz="3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ইউনিকোড </a:t>
            </a:r>
            <a:r>
              <a:rPr lang="pt-BR" sz="2700" b="1" dirty="0">
                <a:solidFill>
                  <a:srgbClr val="7030A0"/>
                </a:solidFill>
                <a:latin typeface="+mn-lt"/>
                <a:cs typeface="SutonnyMJ" pitchFamily="2" charset="0"/>
              </a:rPr>
              <a:t>(Unicode)</a:t>
            </a:r>
            <a:endParaRPr lang="en-US" sz="2700" b="1" dirty="0">
              <a:solidFill>
                <a:srgbClr val="7030A0"/>
              </a:solidFill>
              <a:latin typeface="+mn-lt"/>
              <a:cs typeface="SutonnyMJ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675583" y="4262709"/>
            <a:ext cx="4295775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8. </a:t>
            </a:r>
            <a:r>
              <a:rPr lang="pt-BR" sz="3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মোর্স কোড </a:t>
            </a:r>
            <a:r>
              <a:rPr lang="pt-BR" sz="2700" b="1" dirty="0">
                <a:solidFill>
                  <a:srgbClr val="7030A0"/>
                </a:solidFill>
                <a:latin typeface="+mn-lt"/>
                <a:cs typeface="SutonnyMJ" pitchFamily="2" charset="0"/>
              </a:rPr>
              <a:t>(Morse Code)</a:t>
            </a:r>
            <a:endParaRPr lang="en-US" sz="2700" b="1" dirty="0">
              <a:solidFill>
                <a:srgbClr val="7030A0"/>
              </a:solidFill>
              <a:latin typeface="+mn-lt"/>
              <a:cs typeface="SutonnyMJ" pitchFamily="2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2564011" y="5193619"/>
            <a:ext cx="3842147" cy="4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9. </a:t>
            </a:r>
            <a:r>
              <a:rPr lang="pt-BR" sz="3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গ্রে কোড </a:t>
            </a:r>
            <a:r>
              <a:rPr lang="pt-BR" sz="2700" b="1" dirty="0">
                <a:solidFill>
                  <a:srgbClr val="7030A0"/>
                </a:solidFill>
                <a:latin typeface="+mn-lt"/>
                <a:cs typeface="SutonnyMJ" pitchFamily="2" charset="0"/>
              </a:rPr>
              <a:t>(Gray Code)</a:t>
            </a:r>
            <a:endParaRPr lang="en-US" sz="2700" b="1" dirty="0">
              <a:solidFill>
                <a:srgbClr val="7030A0"/>
              </a:solidFill>
              <a:latin typeface="+mn-lt"/>
              <a:cs typeface="SutonnyMJ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0614" y="1166217"/>
            <a:ext cx="4427934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3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1.অক্টাল কোড </a:t>
            </a:r>
            <a:r>
              <a:rPr lang="pt-BR" sz="2700" b="1" dirty="0" smtClean="0">
                <a:solidFill>
                  <a:srgbClr val="7030A0"/>
                </a:solidFill>
                <a:latin typeface="+mn-lt"/>
                <a:cs typeface="SutonnyMJ" pitchFamily="2" charset="0"/>
              </a:rPr>
              <a:t>(Octal </a:t>
            </a:r>
            <a:r>
              <a:rPr lang="pt-BR" sz="2700" b="1" dirty="0">
                <a:solidFill>
                  <a:srgbClr val="7030A0"/>
                </a:solidFill>
                <a:latin typeface="+mn-lt"/>
                <a:cs typeface="SutonnyMJ" pitchFamily="2" charset="0"/>
              </a:rPr>
              <a:t>Code)</a:t>
            </a:r>
            <a:endParaRPr lang="en-US" sz="2700" b="1" dirty="0">
              <a:solidFill>
                <a:srgbClr val="7030A0"/>
              </a:solidFill>
              <a:latin typeface="+mn-lt"/>
              <a:cs typeface="SutonnyMJ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5153486" y="1067396"/>
            <a:ext cx="3339971" cy="72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pt-BR" sz="3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হেক্সাডেসিমেল কোড</a:t>
            </a:r>
            <a:endParaRPr lang="pt-BR" sz="3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700" b="1" dirty="0">
                <a:solidFill>
                  <a:srgbClr val="7030A0"/>
                </a:solidFill>
                <a:latin typeface="+mn-lt"/>
                <a:cs typeface="SutonnyMJ" pitchFamily="2" charset="0"/>
              </a:rPr>
              <a:t>(Hexadecimal Code)</a:t>
            </a:r>
            <a:endParaRPr lang="en-US" sz="2700" b="1" dirty="0">
              <a:solidFill>
                <a:srgbClr val="7030A0"/>
              </a:solidFill>
              <a:latin typeface="+mn-lt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40259" y="1968077"/>
            <a:ext cx="4191000" cy="5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pt-BR" sz="3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বিসিডি কোড </a:t>
            </a:r>
            <a:r>
              <a:rPr lang="pt-BR" sz="2700" b="1" dirty="0">
                <a:solidFill>
                  <a:srgbClr val="7030A0"/>
                </a:solidFill>
                <a:latin typeface="+mn-lt"/>
                <a:cs typeface="SutonnyMJ" pitchFamily="2" charset="0"/>
              </a:rPr>
              <a:t>(BCD Code)</a:t>
            </a:r>
            <a:endParaRPr lang="en-US" sz="2700" b="1" dirty="0">
              <a:solidFill>
                <a:srgbClr val="7030A0"/>
              </a:solidFill>
              <a:latin typeface="+mn-lt"/>
              <a:cs typeface="SutonnyMJ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962524" y="2038133"/>
            <a:ext cx="39100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3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pt-BR" sz="3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. আলফানিউমেরিক কোড</a:t>
            </a:r>
            <a:endParaRPr lang="pt-BR" sz="3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700" b="1" dirty="0">
                <a:solidFill>
                  <a:srgbClr val="7030A0"/>
                </a:solidFill>
                <a:latin typeface="+mn-lt"/>
                <a:cs typeface="SutonnyMJ" pitchFamily="2" charset="0"/>
              </a:rPr>
              <a:t>(Alphanumeric Code)</a:t>
            </a:r>
            <a:endParaRPr lang="en-US" sz="2700" b="1" dirty="0">
              <a:solidFill>
                <a:srgbClr val="7030A0"/>
              </a:solidFill>
              <a:latin typeface="+mn-lt"/>
              <a:cs typeface="SutonnyMJ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80975" y="2893352"/>
            <a:ext cx="4972511" cy="5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t-BR" sz="3000" b="1" dirty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5. </a:t>
            </a:r>
            <a:r>
              <a:rPr lang="pt-BR" sz="3000" b="1" dirty="0" smtClean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অ</a:t>
            </a:r>
            <a:r>
              <a:rPr lang="en-US" sz="3000" b="1" dirty="0" err="1" smtClean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্যাসকি</a:t>
            </a:r>
            <a:r>
              <a:rPr lang="en-US" sz="3000" b="1" dirty="0" smtClean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কোড</a:t>
            </a:r>
            <a:r>
              <a:rPr lang="pt-BR" sz="3000" b="1" dirty="0" smtClean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pt-BR" sz="2700" b="1" dirty="0">
                <a:solidFill>
                  <a:srgbClr val="7030A0"/>
                </a:solidFill>
                <a:ea typeface="SutonnyMJ" pitchFamily="2" charset="0"/>
                <a:cs typeface="SutonnyMJ" pitchFamily="2" charset="0"/>
              </a:rPr>
              <a:t>(ASCII Code)</a:t>
            </a:r>
            <a:endParaRPr lang="en-US" sz="2700" b="1" dirty="0">
              <a:solidFill>
                <a:srgbClr val="7030A0"/>
              </a:solidFill>
              <a:ea typeface="SutonnyMJ" pitchFamily="2" charset="0"/>
              <a:cs typeface="SutonnyMJ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556023" y="48381"/>
            <a:ext cx="8123634" cy="7429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as-IN" sz="2400" b="1" dirty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ব্যবহারের ভিত্তিতে কোডকে বিভিন্নভাবে ভাগ করা হয়। নিম্নে কতগুলো বহুল ব্যবহৃত কোডের নাম দেয়া হলোঃ</a:t>
            </a:r>
            <a:endParaRPr lang="en-US" sz="2400" b="1" dirty="0">
              <a:solidFill>
                <a:srgbClr val="00206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12584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18" grpId="0"/>
      <p:bldP spid="19" grpId="0"/>
      <p:bldP spid="20" grpId="0"/>
      <p:bldP spid="24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02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394" y="371793"/>
            <a:ext cx="5730478" cy="46196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pt-BR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অক্টাল কোড</a:t>
            </a:r>
            <a:r>
              <a:rPr lang="pt-BR" sz="3000" b="1" dirty="0" smtClean="0">
                <a:solidFill>
                  <a:srgbClr val="FF0000"/>
                </a:solidFill>
                <a:latin typeface="+mn-lt"/>
                <a:cs typeface="SutonnyMJ" pitchFamily="2" charset="0"/>
              </a:rPr>
              <a:t>(Octal </a:t>
            </a:r>
            <a:r>
              <a:rPr lang="pt-BR" sz="3000" b="1" dirty="0">
                <a:solidFill>
                  <a:srgbClr val="FF0000"/>
                </a:solidFill>
                <a:latin typeface="+mn-lt"/>
                <a:cs typeface="SutonnyMJ" pitchFamily="2" charset="0"/>
              </a:rPr>
              <a:t>Code)</a:t>
            </a:r>
            <a:endParaRPr lang="en-US" sz="3600" b="1" dirty="0">
              <a:solidFill>
                <a:srgbClr val="FF0000"/>
              </a:solidFill>
              <a:latin typeface="+mn-lt"/>
              <a:cs typeface="SutonnyMJ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180305" y="1184857"/>
            <a:ext cx="8498749" cy="28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457200" indent="-457200" algn="just">
              <a:lnSpc>
                <a:spcPct val="90000"/>
              </a:lnSpc>
              <a:spcBef>
                <a:spcPct val="0"/>
              </a:spcBef>
              <a:buClr>
                <a:srgbClr val="00B050"/>
              </a:buClr>
              <a:buSzTx/>
              <a:buFont typeface="Wingdings" panose="05000000000000000000" pitchFamily="2" charset="2"/>
              <a:buChar char="Ø"/>
            </a:pPr>
            <a:r>
              <a:rPr lang="as-IN" sz="2700" b="1" dirty="0">
                <a:solidFill>
                  <a:schemeClr val="tx1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অকটাল কোড হলো তিন বিটের বাইনারি কোড অর্থাৎ ৩ বিট বিশিষ্ট বাইনারি কোডকে অকটাল কোড বলে।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Clr>
                <a:srgbClr val="00B050"/>
              </a:buClr>
              <a:buSzTx/>
              <a:buFont typeface="Wingdings" panose="05000000000000000000" pitchFamily="2" charset="2"/>
              <a:buChar char="Ø"/>
            </a:pPr>
            <a:r>
              <a:rPr lang="as-IN" sz="2700" b="1" dirty="0">
                <a:solidFill>
                  <a:schemeClr val="tx1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তিন বিটের অকটাল কোডের সাহায্যে বড় ধরনের বাইনারি সংখ্যাকে সহজে সংক্ষিপ্ত সংকেত হিসেবে ব্যবহার করা যায়।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buClr>
                <a:srgbClr val="00B050"/>
              </a:buClr>
              <a:buSzTx/>
              <a:buFont typeface="Wingdings" panose="05000000000000000000" pitchFamily="2" charset="2"/>
              <a:buChar char="Ø"/>
            </a:pPr>
            <a:r>
              <a:rPr lang="as-IN" sz="2700" b="1" dirty="0">
                <a:solidFill>
                  <a:schemeClr val="tx1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ডিজিটাল কম্পিউটার এবং মাইক্রোপ্রসেসরের সাথে সংযোগের জন্য অকটাল কোড ব্যবহৃত হয়।</a:t>
            </a:r>
            <a:endParaRPr lang="en-US" sz="2700" b="1" dirty="0">
              <a:solidFill>
                <a:schemeClr val="tx1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340001" y="4572000"/>
            <a:ext cx="8339053" cy="175152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as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যেমনঃ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(৪৬)১০ = (১০১১১০) ২ = (৫৬)৮  = ১০১১১০ (অকটাল কোড)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9308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1822</Words>
  <Application>Microsoft Office PowerPoint</Application>
  <PresentationFormat>On-screen Show (4:3)</PresentationFormat>
  <Paragraphs>183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Alba Super</vt:lpstr>
      <vt:lpstr>Arial</vt:lpstr>
      <vt:lpstr>Calibri</vt:lpstr>
      <vt:lpstr>Calibri Light</vt:lpstr>
      <vt:lpstr>Century Gothic</vt:lpstr>
      <vt:lpstr>Gloucester MT Extra Condensed</vt:lpstr>
      <vt:lpstr>Nikosh</vt:lpstr>
      <vt:lpstr>NikoshBAN</vt:lpstr>
      <vt:lpstr>SutonnyMJ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কম্পিউটার কোডিং</vt:lpstr>
      <vt:lpstr>এই বিষয়টির পাঠ শেষে আমরা যা শিখবোঃ</vt:lpstr>
      <vt:lpstr>PowerPoint Presentation</vt:lpstr>
      <vt:lpstr>কোড (Code)</vt:lpstr>
      <vt:lpstr>†KvW (Code)</vt:lpstr>
      <vt:lpstr>PowerPoint Presentation</vt:lpstr>
      <vt:lpstr>1| অক্টাল কোড(Octal Code)</vt:lpstr>
      <vt:lpstr>PowerPoint Presentation</vt:lpstr>
      <vt:lpstr>২। হেক্সাডেসিমেল কোড(Hexadecimal Code)</vt:lpstr>
      <vt:lpstr>PowerPoint Presentation</vt:lpstr>
      <vt:lpstr>৩। বিসিডি কোড (BCD Code)</vt:lpstr>
      <vt:lpstr>৩। বিসিডি কোড (BCD Code)</vt:lpstr>
      <vt:lpstr>PowerPoint Presentation</vt:lpstr>
      <vt:lpstr>৪। আলফানিউমেরিক কোড (Alphanumeric Code)</vt:lpstr>
      <vt:lpstr>PowerPoint Presentation</vt:lpstr>
      <vt:lpstr>৫। আসকি কোড (ASCII Code)</vt:lpstr>
      <vt:lpstr>বিসিডি কোড ও বাইনারি কোডের মধ্যে পার্থক্য </vt:lpstr>
      <vt:lpstr>ASCII কোড ও BCD কোডের মধ্যে পার্থক্য </vt:lpstr>
      <vt:lpstr>৬। আসকি কোড(ASCII Code)</vt:lpstr>
      <vt:lpstr>৬। আসকি কোড (ASCII Code)</vt:lpstr>
      <vt:lpstr>PowerPoint Presentation</vt:lpstr>
      <vt:lpstr>PowerPoint Presentation</vt:lpstr>
      <vt:lpstr>৭। ইউনিকোড (Unicode)</vt:lpstr>
      <vt:lpstr>PowerPoint Presentation</vt:lpstr>
      <vt:lpstr>PowerPoint Presentation</vt:lpstr>
      <vt:lpstr>ইউনিকোডের বৈশিষ্ট্য বা সুবিধা</vt:lpstr>
      <vt:lpstr>PowerPoint Presentation</vt:lpstr>
      <vt:lpstr>পাঠ মূল্যয়ন</vt:lpstr>
      <vt:lpstr>evwoi KvR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RCG</dc:creator>
  <cp:lastModifiedBy>RCG</cp:lastModifiedBy>
  <cp:revision>31</cp:revision>
  <dcterms:created xsi:type="dcterms:W3CDTF">2020-05-18T16:45:32Z</dcterms:created>
  <dcterms:modified xsi:type="dcterms:W3CDTF">2020-05-21T14:26:37Z</dcterms:modified>
</cp:coreProperties>
</file>