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2"/>
    <p:sldId id="292" r:id="rId3"/>
    <p:sldId id="290" r:id="rId4"/>
    <p:sldId id="258" r:id="rId5"/>
    <p:sldId id="286" r:id="rId6"/>
    <p:sldId id="271" r:id="rId7"/>
    <p:sldId id="272" r:id="rId8"/>
    <p:sldId id="273" r:id="rId9"/>
    <p:sldId id="274" r:id="rId10"/>
    <p:sldId id="288" r:id="rId11"/>
    <p:sldId id="275" r:id="rId12"/>
    <p:sldId id="277" r:id="rId13"/>
    <p:sldId id="276" r:id="rId14"/>
    <p:sldId id="28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5/23/2020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30073"/>
            <a:ext cx="9144000" cy="4427927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23900" b="1" dirty="0" smtClean="0">
                <a:ln w="762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23900" b="1" dirty="0" smtClean="0">
                <a:ln w="762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ln w="762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15839"/>
            <a:ext cx="4228765" cy="852967"/>
            <a:chOff x="1321704" y="201671"/>
            <a:chExt cx="5045217" cy="11469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704" y="222968"/>
              <a:ext cx="1203554" cy="11256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222" y="240286"/>
              <a:ext cx="1107734" cy="10519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191" y="201671"/>
              <a:ext cx="1138730" cy="109912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920" y="210265"/>
              <a:ext cx="1176364" cy="108193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28" y="0"/>
            <a:ext cx="1929971" cy="1326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988" y="1125658"/>
            <a:ext cx="8975012" cy="1551259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ক্লাসে সবাইকে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42" y="14231"/>
            <a:ext cx="2329319" cy="13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0177" y="5842337"/>
            <a:ext cx="272382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ই-ব্যাংকিং</a:t>
            </a:r>
            <a:endParaRPr lang="as-IN" sz="60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1" y="889844"/>
            <a:ext cx="904096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ইলেকট্রনিক ব্যাংকিং পদ্ধতি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ব্যাংকিং সেবা সুবিধা প্রদানের আধুনিক কৌশল বা পদ্ধতি। এটি এমন এক ধরনের ব্যাংকিং সেবা পদ্ধতি যেখানে উন্নত ইলেকট্রনিক প্রযুক্তি ব্যবহার করে অতিদ্রুত, নির্ভুল এবং ব্যাপক বিস্তৃত সেবা প্রদান সম্ভব। এ ধরনের ব্যাংকিং পদ্ধতি সনাতন,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য়ি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শ্রমনির্ভর, সীমিত সেবাসম্বলিত, মন্থর, কাগজ ও নথির জমাকৃত স্তুপের সেকেলে ব্যাংকিং পদ্ধতির অবসান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ঘটি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ছে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বাংলাদেশের প্রখ্যাত ব্যাংক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</a:t>
            </a:r>
            <a:r>
              <a:rPr lang="en-US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লেখক ডঃ এ আর খান এ সম্পর্কে বলেন, “ইলেকট্রনিক ব্যাংকিং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উন্নত প্রযুক্তিনির্ভর আধুনিকতম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ড়ি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ৎবাহী 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 উপগ্রহ নির্ভর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কম্পিউটারা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য়ি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 প্রক্রি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 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 মাধ্যমে ব্যাংক দ্রুততা ও নির্ভুলতা নিশ্চিতপূর্বক গ্রাহকদেরকে কাম্য সেবা প্রদানসহ পারস্পরিক </a:t>
            </a:r>
            <a:r>
              <a:rPr lang="en-US" sz="3200" dirty="0" err="1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সংস্থাপনে সক্ষম 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E2E2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1678" y="0"/>
            <a:ext cx="188064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ই-ব্যাংকিং</a:t>
            </a:r>
            <a:endParaRPr lang="as-IN" sz="40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29" y="2887682"/>
            <a:ext cx="888642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বিশ্বজুড়ে আজ যে </a:t>
            </a:r>
            <a:r>
              <a:rPr lang="as-IN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বিস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তৃত</a:t>
            </a:r>
            <a:r>
              <a:rPr lang="as-IN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যোগাযোগ নেটওয়ার্ক ব্যবস্থা গড়ে উঠেছে তার মধ্যে একটি উল্লেখযোগ্য সংযোজন হচ্ছে ই-ব্যাংকিং। ই- ব্যাংকিং এর পূর্ণরূপ হচ্ছে ইলেকট্রনিক ব্যাংকিং। ইন্টারনেটের মাধ্যমে এই ব্যাংকিং কার্য সম্পাদিত হয় বলে এটি ই-ব্যাংকিং হিসেবে পরিচিত। একে অন- লাইন ব্যাংকিংও বলে। ই-ব্যাংকিং এর সাহায্যে দেশের যেকোনো প্রান্ত এমনকি বিশ্বের যেকোনো স্থান থেকে মাত্র কয়েক সেকেন্ডের মধ্যে ব্যাংকিং লেনদেন সম্পাদন করা যায়। ই- ব্যাংকিং এর সাহায্যে গ্রাহকগণ যেকোনো শাখা বা যেকোনো স্থানে স্থাপিত এটিএম বুথ ব্যবহার করে নগদ অর্থ উত্তোলন করা, </a:t>
            </a:r>
            <a:r>
              <a:rPr lang="as-IN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সংক্রা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ন্ত</a:t>
            </a:r>
            <a:r>
              <a:rPr lang="as-IN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লেনদেনের বিবরণী পাওয়া, বিভিন্ন প্রকার বিল পরিশোধসহ নগদ অর্থ লেনদেন করতে সক্ষম হচ্ছে।</a:t>
            </a:r>
            <a:endParaRPr lang="en-US" sz="2800" b="1" dirty="0">
              <a:ln/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5920" y="115910"/>
            <a:ext cx="188064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ই-ব্যাংকিং</a:t>
            </a:r>
            <a:endParaRPr lang="as-IN" sz="40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8426"/>
            <a:ext cx="9144000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ই-ব্যাংকিং থেকে ক্রেতা, ব্যাংক শিল্প এবং সাধারণ অর্থনীতিতে বিভিন্ন সুবিধা </a:t>
            </a:r>
            <a:r>
              <a:rPr lang="as-IN" sz="32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2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 নিচে ই-ব্যাংকিং এর সুবিধা </a:t>
            </a:r>
            <a:r>
              <a:rPr lang="as-IN" sz="32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</a:t>
            </a:r>
            <a:r>
              <a:rPr lang="as-IN" sz="32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চনা </a:t>
            </a:r>
            <a:r>
              <a:rPr lang="as-IN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 </a:t>
            </a:r>
            <a:r>
              <a:rPr lang="as-IN" sz="32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লোঃ</a:t>
            </a:r>
            <a:endParaRPr lang="en-US" sz="2800" b="1" dirty="0" smtClean="0">
              <a:ln/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ক্রেতার সুবিধা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ক্রেতারা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 হিসাবের মাধ্যমে সহজেই দিন রাত ২৪ ঘন্টা টাকা তুলতে পারে এবং রাখতে পারে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b="1" dirty="0" smtClean="0">
              <a:ln/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টাকা তোলা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</a:t>
            </a:r>
            <a:r>
              <a:rPr lang="en-US" sz="2400" b="1" dirty="0" err="1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ড়া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ব্যালেন্স অনুসন্ধান ও মিনি ব্যাংক স্টেটমেন্ট পেতে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 থাকে।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ই-ব্যাংকিং এর সাহায্যে বর্তমানে সহজেই ইউটিলিটি বিল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</a:t>
            </a:r>
            <a:r>
              <a:rPr lang="en-US" sz="2400" b="1" dirty="0" err="1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 জন্য আর ঘন্টার পর ঘন্টা লাইনে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দাঁ</a:t>
            </a:r>
            <a:r>
              <a:rPr lang="en-US" sz="2400" b="1" dirty="0" err="1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ড়িয়ে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থাকতে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একটা একক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2400" b="1" dirty="0" err="1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সাইট এর মাধ্যমে ব্যাংকের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যাবতী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কার্যাবলি ও সুবিধা সম্পর্কে জানা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2400" b="1" dirty="0">
              <a:ln/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ক্রেডিট কার্ডের সাহায্যে বিশ্বের যেকোন দেশ থেকে পন্য কেনা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 জন্য আর পেপার </a:t>
            </a:r>
            <a:r>
              <a:rPr lang="en-US" sz="2400" b="1" dirty="0" err="1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নো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বহন করতে 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b="1" dirty="0" smtClean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s-IN" sz="2400" b="1" dirty="0">
                <a:ln/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ডেবিট কার্ডের সাহায্যে দেশের যে কোন শাখা থেকে টাকা তোলা যাবে।</a:t>
            </a:r>
            <a:endParaRPr lang="as-IN" sz="2400" b="1" i="0" dirty="0">
              <a:ln/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1678" y="0"/>
            <a:ext cx="3565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ই-ব্যাংকিং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endParaRPr lang="as-IN" sz="40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530" y="4442069"/>
            <a:ext cx="5080372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endParaRPr lang="as-IN" sz="1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1083274"/>
            <a:ext cx="8281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000" dirty="0" smtClean="0">
                <a:solidFill>
                  <a:srgbClr val="1B1B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 </a:t>
            </a:r>
            <a:r>
              <a:rPr lang="as-IN" sz="4000" dirty="0">
                <a:solidFill>
                  <a:srgbClr val="1B1B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নেটওয়ার্ক, বিশেষ করে, ইন্টারেনট ব্যবহার করে পণ্য ক্রয়-বিক্রয়, অর্থ লেনদেন ও ডাটা আদান-প্রদানই হচ্ছে ই-কমার্স বা ই-বাণিজ্য।</a:t>
            </a:r>
            <a:endParaRPr lang="as-IN" sz="4000" b="0" i="0" dirty="0">
              <a:solidFill>
                <a:srgbClr val="1B1B1B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767" y="114767"/>
            <a:ext cx="164179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endParaRPr lang="as-I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3451" y="114767"/>
            <a:ext cx="369043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endParaRPr lang="as-I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57" y="1624351"/>
            <a:ext cx="8770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1B1B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ই-মেইল, ফ্যাক্স, অনলাইন ক্যাটালগ, ইলেক্ট্রনিক ডাটা ইন্টারচেঞ্জ (ইডিআই), ওয়েব বা অনলাইন সার্ভিসেস ইত্যাদির মাধ্যমে এই প্রক্রিয়া সম্পন্ন করা হয়। সাধারণত ই-কমার্স সুসম্পন্ন হয় এক ব্যবসা প্রতিষ্ঠান ও আরেক ব্যবসা প্রতিষ্ঠানের (বি টু বি) মধ্যে, ব্যবসা প্রতিষ্ঠান ও ভোক্তার (বি টু সি) মধ্যে, ভোক্তা ও ভোক্তার (সি টু সি) মধ্যে। এক কথায় প্রায় স্বয়ংক্রিয় আদান-প্রদানের এই বিপণন প্রক্রিয়ার নাম হচ্ছে ই-কমার্স।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2" y="1099280"/>
            <a:ext cx="87576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আধুনিক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 ব্যবস্থা ইলেকট্রনিক কমার্স আমাদের জীবনে একটি গুরুত্বপূর্ণ অংশ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দাঁ</a:t>
            </a:r>
            <a:r>
              <a:rPr lang="en-US" sz="32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ড়িয়ে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ছে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 ভাবে ব্যবহৃত হচ্ছে উদাহরণস্বরূপ ইলেকট্রনিক ফান্ড ট্রান্সফার, ইন্টারনেট বিপণন, অনলাইন ডাটা ইন্টারচেঞ্জ, সাপ্লাই চেইন ম্যানেজমেন্ট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</a:t>
            </a:r>
            <a:r>
              <a:rPr lang="en-US" sz="32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ড়া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 লেনদেন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প্রক্রি</a:t>
            </a:r>
            <a:r>
              <a:rPr lang="en-US" sz="32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প্রা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সম্পূর্ণরূপে ই-কমার্স দ্বারা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ন্ত্রিত হ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28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2000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সালের পর থেকে ই কমার্স ব্যাপকভাবে পৃথিবীব্যাপী অনলাইন ট্রানজেকশনের মাধ্যম হিসেবে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জনপ্রি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লাভ করে। </a:t>
            </a:r>
            <a:r>
              <a:rPr lang="as-IN" sz="28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2013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সালে ই-কমার্স এর মাধ্যমে পৃথিবীব্যাপী </a:t>
            </a:r>
            <a:r>
              <a:rPr lang="as-IN" sz="28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1.2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বিলি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মার্কিন ডলারের পণ্য বেচাকেনা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দিন দিন ই-কমার্সের গুরুত্ব আরো বৃদ্ধি পাচ্ছে।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234" y="114767"/>
            <a:ext cx="349486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endParaRPr lang="as-I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6815"/>
            <a:ext cx="7650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প্রাথমিকভাবে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ই-কমার্সকে মূলত চারটি ভাগে ভাগ করা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১।</a:t>
            </a: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sz="4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Business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২।</a:t>
            </a: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sz="4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Consumer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৩।</a:t>
            </a: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en-US" sz="4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Consumer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৪।</a:t>
            </a: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en-US" sz="4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Business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986" y="114767"/>
            <a:ext cx="41873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endParaRPr lang="as-I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5" y="3811831"/>
            <a:ext cx="4056845" cy="27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4216"/>
            <a:ext cx="9144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to Business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কমার্স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বিজনেস টু বিজনেস হচ্ছে এমন এক ধরনের ই-কমার্স সেবা মাধ্যমিক যার মাধ্যমে পাইকারি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</a:t>
            </a:r>
            <a:r>
              <a:rPr lang="en-US" sz="32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য়ী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অন্য অথবা সেবা খুচরা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পর্যা</a:t>
            </a:r>
            <a:r>
              <a:rPr lang="en-US" sz="32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ব্যবসা</a:t>
            </a:r>
            <a:r>
              <a:rPr lang="en-US" sz="32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য়ী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দের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 কাছে বেচাকেনা করা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ই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 কি তার অন্যতম প্রধান উৎস হচ্ছে ই-কমার্স এর বিজনেস টু বিজনেস সুবিধা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3200" b="0" i="0" dirty="0">
              <a:solidFill>
                <a:srgbClr val="222222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53" y="769441"/>
            <a:ext cx="3802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বিজনেস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টু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নিজনেস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endParaRPr lang="as-IN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293" y="0"/>
            <a:ext cx="41873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endParaRPr lang="as-I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994" y="766913"/>
            <a:ext cx="2062429" cy="2378629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2260" y="259082"/>
            <a:ext cx="452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0" y="2941518"/>
            <a:ext cx="4539109" cy="3724096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ছোটবাইসদিয়া বিজনেস ম্যানেজমেন্ট ইন্সটিটিউট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০১৭৪৬১২০৯২৩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bn-BD" dirty="0">
              <a:solidFill>
                <a:srgbClr val="00B05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125" y="3489185"/>
            <a:ext cx="4284717" cy="24929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অফিস অ্যাপ্লিকেশন 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১.৬: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EFT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" b="99318" l="0" r="100000">
                        <a14:foregroundMark x1="3333" y1="69091" x2="96970" y2="97727"/>
                        <a14:foregroundMark x1="16061" y1="67955" x2="1212" y2="96591"/>
                        <a14:foregroundMark x1="65455" y1="91818" x2="97879" y2="69545"/>
                        <a14:foregroundMark x1="95455" y1="83864" x2="72121" y2="58409"/>
                        <a14:foregroundMark x1="30909" y1="70000" x2="20606" y2="98636"/>
                        <a14:foregroundMark x1="20000" y1="83409" x2="42121" y2="9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56078" cy="29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932"/>
            <a:ext cx="9144000" cy="33420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373391"/>
            <a:ext cx="9144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to consumer 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কমার্স</a:t>
            </a:r>
            <a:r>
              <a:rPr lang="en-US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বিজনেস টু কনজ্যুমার 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 </a:t>
            </a: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 অনলাইনে খুচরা বিক্রেতাদের সাথে </a:t>
            </a:r>
            <a:r>
              <a:rPr lang="en-US" sz="36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ভোক্তার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ব্যবসা</a:t>
            </a:r>
            <a:r>
              <a:rPr lang="en-US" sz="36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য়ী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সম্পর্ক। মানে 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 </a:t>
            </a: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 যে পদ্ধতিতে ভোক্তা 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</a:t>
            </a:r>
            <a:r>
              <a:rPr lang="en-US" sz="3600" dirty="0" err="1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য়ী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কাছ থেকে পণ্য 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</a:t>
            </a:r>
            <a:r>
              <a:rPr lang="en-US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 তাকে বিজনেস টু কনজ্যুমার 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 </a:t>
            </a:r>
            <a:r>
              <a:rPr lang="as-IN" sz="36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as-IN" sz="36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3600" dirty="0">
              <a:solidFill>
                <a:srgbClr val="22222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3244" y="769441"/>
            <a:ext cx="40254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বিজনেস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টু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কনজ্যুমার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endParaRPr lang="as-IN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293" y="0"/>
            <a:ext cx="41873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endParaRPr lang="as-I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21" y="1533466"/>
            <a:ext cx="86762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to Consumer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কনজ্যুমার টু কনজ্যুমার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 দুইজন বক্তা যখন ই-কমার্সের সেবার মাধ্যমে নিজেদের পণ্য বা সেবা বেচাকেনা করে। বাংলাদেশে কনজ্যুমার টু কনজ্যুমার ই কমার্স এর অন্যতম উদাহরণ হচ্ছে </a:t>
            </a:r>
            <a:r>
              <a:rPr lang="en-US" sz="28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bikroy.com</a:t>
            </a:r>
            <a:r>
              <a:rPr lang="en-US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এখানে বক্তা তার নিজের পণ্য বা সেকেন্ড হ্যান্ড জিনিসপত্র অন্য ভোক্তা বা কনজ্যুমার এর কাছে বিক্রি করতে পারে।</a:t>
            </a:r>
          </a:p>
          <a:p>
            <a:pPr fontAlgn="base"/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প্রযুক্তির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আধুনিকা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নের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সঙ্গে সঙ্গে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কমার্স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 ব্যবহার বিশ্বব্যাপী আরো বৃদ্ধি পাবে। শুধুমাত্র বাংলাদেশেই বর্তমানে প্রতিদিন অনেক 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3200" dirty="0" smtClean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22222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অঙ্কের লেনদেন ই-কমার্স এর মাধ্যমে সম্পন্ন হচ্ছে।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0233" y="859066"/>
            <a:ext cx="42514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কনজ্যুমার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টু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কনজ্যুমার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endParaRPr lang="as-IN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293" y="0"/>
            <a:ext cx="41873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endParaRPr lang="as-I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479" y="0"/>
            <a:ext cx="19575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637232" y="830997"/>
            <a:ext cx="5459028" cy="19122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EFT </a:t>
            </a:r>
            <a:r>
              <a:rPr lang="as-I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ব্যাংকিং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ই-ব্যাংকিং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ই-কমার্স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10" y="2660741"/>
            <a:ext cx="8912180" cy="41972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23900" b="1" dirty="0" err="1" smtClean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381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36" y="0"/>
            <a:ext cx="8496237" cy="25061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এতক্ষণ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পাঠে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মনোযোগ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থাকার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জন্য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47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399" y="12879"/>
            <a:ext cx="6117046" cy="763635"/>
          </a:xfrm>
        </p:spPr>
        <p:txBody>
          <a:bodyPr/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বুঝা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গেলো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1" b="7754"/>
          <a:stretch/>
        </p:blipFill>
        <p:spPr>
          <a:xfrm>
            <a:off x="107721" y="776514"/>
            <a:ext cx="4745757" cy="25972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"/>
          <a:stretch/>
        </p:blipFill>
        <p:spPr>
          <a:xfrm>
            <a:off x="5092113" y="776514"/>
            <a:ext cx="3909881" cy="25972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" y="3578517"/>
            <a:ext cx="4745757" cy="2551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13" y="3560916"/>
            <a:ext cx="3909881" cy="25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27698" y="150253"/>
            <a:ext cx="4700370" cy="66111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শিখবোঃ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1331" y="956232"/>
            <a:ext cx="8177665" cy="228924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EFT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ব্যাংকিং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সম্পার্কে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ই-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ব্যাংকিং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সম্পার্কে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ই-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কমার্স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সম্পার্কে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840"/>
            <a:ext cx="4224270" cy="3116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3206839"/>
            <a:ext cx="4919730" cy="31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4887" y="0"/>
            <a:ext cx="259398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EFT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ব্যাংকিং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67" y="3622143"/>
            <a:ext cx="8873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b="1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বৈদ্যুতিন</a:t>
            </a:r>
            <a:r>
              <a:rPr lang="en-US" sz="3600" b="1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তহবিল</a:t>
            </a:r>
            <a:r>
              <a:rPr lang="en-US" sz="3600" b="1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3600" b="1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3600" b="1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ইএফটি</a:t>
            </a:r>
            <a:r>
              <a:rPr lang="en-US" sz="3600" b="1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 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হল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কম্পিউটারাইজড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নেয়</a:t>
            </a:r>
            <a:r>
              <a:rPr lang="en-US" sz="36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একই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ব্যাংকের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অ্যাকাউন্টগুলির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অথবা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পৃথক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আর্থিক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প্রতিষ্ঠানগুলিতে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অ্যাকাউন্টে</a:t>
            </a:r>
            <a:r>
              <a:rPr lang="en-US" sz="36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6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015" y="875312"/>
            <a:ext cx="8596649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ইলেক্ট্রনিক</a:t>
            </a:r>
            <a:r>
              <a:rPr lang="en-US" sz="3600" b="1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তহবিল</a:t>
            </a:r>
            <a:r>
              <a:rPr lang="en-US" sz="3600" b="1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স্থানান্তরণ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b="1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ইলেক্ট্রনিক</a:t>
            </a:r>
            <a:r>
              <a:rPr lang="en-US" sz="3600" b="1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ফান্ড</a:t>
            </a:r>
            <a:r>
              <a:rPr lang="en-US" sz="3600" b="1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হল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ভিত্তিক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একাউন্ট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বিনিময়</a:t>
            </a:r>
            <a:r>
              <a:rPr lang="en-US" sz="36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40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6" y="940157"/>
            <a:ext cx="9144000" cy="301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ইলেক্ট্রনিক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তহবিল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স্থানান্তরণ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শব্দটি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নিম্নোক্ত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বিষয়গুলো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সম্পর্কে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ধারণা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দেয়ঃ</a:t>
            </a:r>
            <a:endParaRPr lang="en-US" sz="2800" dirty="0" smtClean="0">
              <a:solidFill>
                <a:srgbClr val="202122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ডেবিট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ক্রেডিট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কার্ড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পরিশোধ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200" dirty="0" smtClean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ইলেকট্রনিক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চেক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উঠানো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200" dirty="0" smtClean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ইলেকট্রনিক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ব্যাংকিং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বিনিময়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200" dirty="0" smtClean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ইলেকট্রনিক</a:t>
            </a:r>
            <a:r>
              <a:rPr lang="en-US" sz="2800" dirty="0" smtClean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বিল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পরিশোধ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ইলেকট্রনিক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টিকেট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বুকিং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800" dirty="0">
                <a:solidFill>
                  <a:srgbClr val="202122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2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887" y="0"/>
            <a:ext cx="406233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EFT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ব্যাংকিং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বিষয়বস্ত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162"/>
            <a:ext cx="9144000" cy="28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819442"/>
            <a:ext cx="90152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ইএফএসগুলি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সরাসরি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ডেমিট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টেলিগ্রাম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অন্তর্ভুক্ত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সরাসরি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আমানত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এটিএম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তোলার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অনলাইন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বিল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পরিশোধ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সেবা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অটোমেটেড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ক্লিয়ারিং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হাউস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এচ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ফেডেরাল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রিজার্ভের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সুরক্ষিত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মার্কিন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যুক্তরাষ্ট্র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ক্রেডিট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ইউনিয়ন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অন্যান্য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আর্থিক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প্রতিষ্ঠানগুলিকে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সংযুক্ত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উদাহরণস্বরূপ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যখন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আপনি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আপনার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ক্রয়ের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ডেবিট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কার্ড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দোকান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অনলাইন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এ,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ইএফটি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লেনদেনটি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ATM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তোলার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মতো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আপনার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চেকিং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অ্যাকাউন্ট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বণিক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হ্রাসের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নিকটতম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তাত্ক্ষণিক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প্রদানের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সরাসরি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আমানত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ইলেকট্রনিক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তহবিল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আরেকটি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ফর্ম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আপনার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নিয়োগকর্তার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ব্যাংক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অ্যাকাউন্ট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তহবিল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আপনার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ব্যাংক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একাউন্টে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বৈদ্যুতিন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স্থানান্তরিত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কাগজ-ভিত্তিক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পেমেন্ট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8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3067" y="0"/>
            <a:ext cx="455284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EFT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ব্যাংকিং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ধাপ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0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107" y="1284200"/>
            <a:ext cx="89958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অনলাইনে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বিল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পেমেন্ট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EFTs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বর্ধিত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</a:t>
            </a:r>
            <a:r>
              <a:rPr lang="en-US" sz="20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প্রসেসগুলি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কাগজের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মুক্ত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ব্যাংকিং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দিকে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পরিচালিত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যেখানে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ডিজিটাল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নেটওয়ার্কের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অনেকগুলি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ইনভয়েস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পেমেন্ট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রয়েছে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ইএফএফ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ভবিষ্যতে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বড়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ভূমিকা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পালন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দ্রুত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নিরাপদ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লেনদেনের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প্রতিষ্ঠানগুলির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ব্যাংকিং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নেটওয়ার্কের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তহবিলের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সীমিত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নিশ্চিত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ইএফটি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অনলাইন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পিন</a:t>
            </a:r>
            <a:r>
              <a:rPr lang="en-US" sz="20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ডেবিট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নামেও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পরিচিত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এছাড়াও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বিকল্প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প্রদান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স্বাক্ষর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ডেবিট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লেনদেনের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ক্ষেত্রে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ভিসা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মাস্টারকার্ড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আবিষ্কারের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মতো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প্রধান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ক্রেডিট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কার্ড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প্রক্রিয়াকরণ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পদ্ধতিগুলির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অন্যতম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সমগ্র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ক্রয়মূল্যের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3%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খরচ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করতে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পারে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অন্যদিকে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EFT </a:t>
            </a:r>
            <a:r>
              <a:rPr lang="en-US" sz="2800" dirty="0" err="1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প্রক্রিয়াকরণ</a:t>
            </a:r>
            <a:r>
              <a:rPr lang="en-US" sz="2000" dirty="0" smtClean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শুধুমাত্র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ডেবিট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কার্ড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লেনদেনের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1%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0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সমান</a:t>
            </a:r>
            <a:r>
              <a:rPr lang="en-US" sz="2800" dirty="0">
                <a:solidFill>
                  <a:srgbClr val="41414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5186" y="0"/>
            <a:ext cx="52742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EFT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ব্যাংকিং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প্রয়োজনিয়তা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137</TotalTime>
  <Words>822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Segoe Print</vt:lpstr>
      <vt:lpstr>Times New Roman</vt:lpstr>
      <vt:lpstr>Wingdings</vt:lpstr>
      <vt:lpstr>Nature Illustration 16x9</vt:lpstr>
      <vt:lpstr>PowerPoint Presentation</vt:lpstr>
      <vt:lpstr>PowerPoint Presentation</vt:lpstr>
      <vt:lpstr>ছবি গুলো দেখে কি বুঝা গেলো?</vt:lpstr>
      <vt:lpstr>এই পাঠ শেষে আমরা যা শিখবোঃ-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RCG</dc:creator>
  <cp:lastModifiedBy>RCG</cp:lastModifiedBy>
  <cp:revision>19</cp:revision>
  <dcterms:created xsi:type="dcterms:W3CDTF">2020-05-23T11:29:15Z</dcterms:created>
  <dcterms:modified xsi:type="dcterms:W3CDTF">2020-05-23T16:19:12Z</dcterms:modified>
</cp:coreProperties>
</file>