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65" r:id="rId3"/>
    <p:sldId id="361" r:id="rId4"/>
    <p:sldId id="370" r:id="rId5"/>
    <p:sldId id="371" r:id="rId6"/>
    <p:sldId id="311" r:id="rId7"/>
    <p:sldId id="285" r:id="rId8"/>
    <p:sldId id="342" r:id="rId9"/>
    <p:sldId id="350" r:id="rId10"/>
    <p:sldId id="323" r:id="rId11"/>
    <p:sldId id="369" r:id="rId12"/>
    <p:sldId id="363" r:id="rId13"/>
    <p:sldId id="332" r:id="rId14"/>
    <p:sldId id="345" r:id="rId15"/>
    <p:sldId id="357" r:id="rId16"/>
    <p:sldId id="358" r:id="rId17"/>
    <p:sldId id="364" r:id="rId18"/>
    <p:sldId id="377" r:id="rId19"/>
    <p:sldId id="378" r:id="rId20"/>
    <p:sldId id="379" r:id="rId21"/>
    <p:sldId id="380" r:id="rId22"/>
    <p:sldId id="382" r:id="rId23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FF0066"/>
    <a:srgbClr val="5ED074"/>
    <a:srgbClr val="6133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7B464-7370-4559-8F29-6D36CBB49AA2}" type="doc">
      <dgm:prSet loTypeId="urn:microsoft.com/office/officeart/2005/8/layout/radial6" loCatId="cycle" qsTypeId="urn:microsoft.com/office/officeart/2005/8/quickstyle/simple1#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5539F83-979A-43C7-94D8-15048FBC1EB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6141C0C-1480-4EBE-AEDF-4B1DF051EDA3}" type="parTrans" cxnId="{EAB01FC7-5DF5-4196-9B4F-1474BDBE5539}">
      <dgm:prSet/>
      <dgm:spPr/>
      <dgm:t>
        <a:bodyPr/>
        <a:lstStyle/>
        <a:p>
          <a:endParaRPr lang="en-US"/>
        </a:p>
      </dgm:t>
    </dgm:pt>
    <dgm:pt modelId="{086B32E8-4E42-4846-8846-19CFAC5A969B}" type="sibTrans" cxnId="{EAB01FC7-5DF5-4196-9B4F-1474BDBE5539}">
      <dgm:prSet/>
      <dgm:spPr/>
      <dgm:t>
        <a:bodyPr/>
        <a:lstStyle/>
        <a:p>
          <a:endParaRPr lang="en-US"/>
        </a:p>
      </dgm:t>
    </dgm:pt>
    <dgm:pt modelId="{7668B4E8-F357-42FB-882D-67FBA86A313A}" type="pres">
      <dgm:prSet presAssocID="{F7F7B464-7370-4559-8F29-6D36CBB49A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F4AA9-A4B4-4DEA-BA12-5EFEEDDF16A0}" type="pres">
      <dgm:prSet presAssocID="{E5539F83-979A-43C7-94D8-15048FBC1EB0}" presName="centerShape" presStyleLbl="node0" presStyleIdx="0" presStyleCnt="1" custScaleX="164927" custScaleY="116846" custLinFactNeighborX="1198" custLinFactNeighborY="-565"/>
      <dgm:spPr/>
      <dgm:t>
        <a:bodyPr/>
        <a:lstStyle/>
        <a:p>
          <a:endParaRPr lang="en-US"/>
        </a:p>
      </dgm:t>
    </dgm:pt>
  </dgm:ptLst>
  <dgm:cxnLst>
    <dgm:cxn modelId="{BC413A5B-0803-41C6-A2EF-7EE7C4658BF2}" type="presOf" srcId="{F7F7B464-7370-4559-8F29-6D36CBB49AA2}" destId="{7668B4E8-F357-42FB-882D-67FBA86A313A}" srcOrd="0" destOrd="0" presId="urn:microsoft.com/office/officeart/2005/8/layout/radial6"/>
    <dgm:cxn modelId="{0BDD530B-662F-45A5-8418-C3A3AB51E7BA}" type="presOf" srcId="{E5539F83-979A-43C7-94D8-15048FBC1EB0}" destId="{372F4AA9-A4B4-4DEA-BA12-5EFEEDDF16A0}" srcOrd="0" destOrd="0" presId="urn:microsoft.com/office/officeart/2005/8/layout/radial6"/>
    <dgm:cxn modelId="{EAB01FC7-5DF5-4196-9B4F-1474BDBE5539}" srcId="{F7F7B464-7370-4559-8F29-6D36CBB49AA2}" destId="{E5539F83-979A-43C7-94D8-15048FBC1EB0}" srcOrd="0" destOrd="0" parTransId="{66141C0C-1480-4EBE-AEDF-4B1DF051EDA3}" sibTransId="{086B32E8-4E42-4846-8846-19CFAC5A969B}"/>
    <dgm:cxn modelId="{6C910362-6718-4108-A84E-7F375F44C55E}" type="presParOf" srcId="{7668B4E8-F357-42FB-882D-67FBA86A313A}" destId="{372F4AA9-A4B4-4DEA-BA12-5EFEEDDF16A0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F4AA9-A4B4-4DEA-BA12-5EFEEDDF16A0}">
      <dsp:nvSpPr>
        <dsp:cNvPr id="0" name=""/>
        <dsp:cNvSpPr/>
      </dsp:nvSpPr>
      <dsp:spPr>
        <a:xfrm>
          <a:off x="531326" y="0"/>
          <a:ext cx="3933999" cy="27871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07447" y="408165"/>
        <a:ext cx="2781757" cy="197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53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8" name="Picture 4" descr="Slide Pict-1 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2115800" cy="7086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20640" y="399597"/>
            <a:ext cx="7254240" cy="6797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69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9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69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41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1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ফররুখ আহমদ</a:t>
            </a:r>
            <a:endParaRPr lang="en-US" sz="41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বৃষ্টি </a:t>
            </a:r>
            <a:r>
              <a:rPr lang="bn-BD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এলো ... বহু প্রতীক্ষিত বৃষ্টি ! </a:t>
            </a:r>
          </a:p>
          <a:p>
            <a:pPr>
              <a:defRPr/>
            </a:pPr>
            <a:r>
              <a:rPr lang="bn-BD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– পদ্মা মেঘনার দুপাশে আবাদি গ্রামে, </a:t>
            </a:r>
          </a:p>
          <a:p>
            <a:pPr>
              <a:defRPr/>
            </a:pPr>
            <a:r>
              <a:rPr lang="bn-BD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বৃষ্টি এলো পুবের হাওয়ায়,</a:t>
            </a:r>
          </a:p>
          <a:p>
            <a:pPr>
              <a:defRPr/>
            </a:pPr>
            <a:r>
              <a:rPr lang="bn-BD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বিদগ্ধ আকাশ, মাঠ ঢেকে গেল কাজল ছায়ায়;</a:t>
            </a:r>
          </a:p>
          <a:p>
            <a:pPr>
              <a:defRPr/>
            </a:pPr>
            <a:r>
              <a:rPr lang="bn-BD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বিদ্যুৎ-রূপসী পরী মেঘে মেঘে হয়েছে সওয়ার।</a:t>
            </a:r>
          </a:p>
          <a:p>
            <a:pPr>
              <a:defRPr/>
            </a:pPr>
            <a:r>
              <a:rPr lang="bn-BD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দিকদিগন্তের পথে অপরূপ আভা দেখে তার</a:t>
            </a:r>
          </a:p>
          <a:p>
            <a:pPr>
              <a:defRPr/>
            </a:pPr>
            <a:r>
              <a:rPr lang="bn-BD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বর্ষণমুখর দিনে অরণ্যের কেয়া শিহরায়,</a:t>
            </a:r>
          </a:p>
          <a:p>
            <a:pPr>
              <a:defRPr/>
            </a:pPr>
            <a:r>
              <a:rPr lang="bn-BD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রৌদ্র-দগ্ধ ধানক্ষেত আজ তার স্পর্শ পেতে চায়</a:t>
            </a:r>
          </a:p>
          <a:p>
            <a:pPr>
              <a:defRPr/>
            </a:pPr>
            <a:r>
              <a:rPr lang="bn-BD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নদীর ফাটলে বন্যা আনে পূর্ণ প্রাণের জোয়ার</a:t>
            </a:r>
            <a:r>
              <a:rPr lang="bn-BD" sz="36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2318"/>
            <a:ext cx="3787140" cy="191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31317"/>
            <a:ext cx="3840480" cy="207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2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49397"/>
            <a:ext cx="394716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7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62" y="274783"/>
            <a:ext cx="12023318" cy="71364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960120" y="753727"/>
            <a:ext cx="4221480" cy="3263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1257300" y="4323500"/>
            <a:ext cx="3627120" cy="794173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7620000" y="2840124"/>
            <a:ext cx="4636138" cy="3246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8305800" y="6324600"/>
            <a:ext cx="3596640" cy="69469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8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026" name="Picture 2" descr="F:\New Upload Image\unname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86" y="411480"/>
            <a:ext cx="120396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19600" y="411480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4038600" y="1330539"/>
            <a:ext cx="3886200" cy="297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38347" y="4460416"/>
            <a:ext cx="8077200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‘বৃষ্টি’ কবিতার রচয়িতা কে?</a:t>
            </a:r>
          </a:p>
          <a:p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বিদ্যুৎকে কার সঙ্গে তুলনা করেছেন?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5936255"/>
            <a:ext cx="6400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ফররুখ </a:t>
            </a:r>
            <a:r>
              <a:rPr lang="as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br>
              <a:rPr lang="as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040" y="2154203"/>
            <a:ext cx="5440680" cy="2854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800" y="2245360"/>
            <a:ext cx="5372200" cy="2677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 Single Corner Rectangle 4"/>
          <p:cNvSpPr/>
          <p:nvPr/>
        </p:nvSpPr>
        <p:spPr>
          <a:xfrm>
            <a:off x="1165760" y="5613400"/>
            <a:ext cx="10668000" cy="120904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….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প্রতীক্ষিত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!</a:t>
            </a:r>
          </a:p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মেঘনার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আবাদি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9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" y="2159000"/>
            <a:ext cx="5227320" cy="2705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840" y="2159000"/>
            <a:ext cx="5334000" cy="2732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 Single Corner Rectangle 4"/>
          <p:cNvSpPr/>
          <p:nvPr/>
        </p:nvSpPr>
        <p:spPr>
          <a:xfrm>
            <a:off x="1173480" y="5354320"/>
            <a:ext cx="10668000" cy="120904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পূবের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হাওয়ায়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বিদগ্ধ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387" y="2418080"/>
            <a:ext cx="5567054" cy="2763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:\cl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4161" y="2418080"/>
            <a:ext cx="5643155" cy="2677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1066800" y="5613400"/>
            <a:ext cx="10668000" cy="120904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-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দিগন্তের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অপরুপ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আভা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0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" y="2072640"/>
            <a:ext cx="5334000" cy="2763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:\Download Image\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2072640"/>
            <a:ext cx="5731828" cy="2763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 Single Corner Rectangle 4"/>
          <p:cNvSpPr/>
          <p:nvPr/>
        </p:nvSpPr>
        <p:spPr>
          <a:xfrm>
            <a:off x="1173480" y="5613400"/>
            <a:ext cx="10668000" cy="120904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বর্ষণমুখর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অরণ্যের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শিহরায়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রৌদ্র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দগ্ধ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ধানক্ষেত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9080"/>
            <a:ext cx="12161520" cy="718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090185" y="469448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185" y="1331698"/>
            <a:ext cx="3669522" cy="2630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533400" y="4172768"/>
            <a:ext cx="8617505" cy="114300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‘রৌদ্র-দগ্ধ ধানক্ষেত’ বলতে কবি কী বুঝিয়েছেন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‘বৃষ্টি’ কবিতায় কোন ফসলের নাম উল্লেখ 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আছে?</a:t>
            </a:r>
            <a:b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5689960"/>
            <a:ext cx="5479495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রোদে </a:t>
            </a:r>
            <a:r>
              <a:rPr lang="as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ঝলসিত ধানক্ষেত</a:t>
            </a:r>
            <a:br>
              <a:rPr lang="as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E:\img3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66700" y="228600"/>
            <a:ext cx="122682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4267200" y="259080"/>
            <a:ext cx="34899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34574"/>
            <a:ext cx="4876800" cy="318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1066800" y="4678927"/>
            <a:ext cx="8839200" cy="25146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/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রুক্ষ মাঠ ও আসমান কীসের সুর শোনে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‘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অরণ্য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শব্দ বলতে কী বোঝ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বর্ষার সময় নদীর দু ধারে কী দেখা যায়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ফাটলে বন্যা কী আনে?</a:t>
            </a:r>
          </a:p>
          <a:p>
            <a:endParaRPr lang="as-IN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74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3" name="TextBox 1" descr="Water droplets"/>
          <p:cNvSpPr>
            <a:spLocks noChangeArrowheads="1"/>
          </p:cNvSpPr>
          <p:nvPr/>
        </p:nvSpPr>
        <p:spPr bwMode="auto">
          <a:xfrm>
            <a:off x="4191000" y="531974"/>
            <a:ext cx="3581400" cy="76342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01882" tIns="50941" rIns="101882" bIns="5094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52400" y="1879918"/>
            <a:ext cx="5593080" cy="951971"/>
          </a:xfrm>
          <a:prstGeom prst="wedgeEllipseCallout">
            <a:avLst>
              <a:gd name="adj1" fmla="val -82471"/>
              <a:gd name="adj2" fmla="val 261324"/>
            </a:avLst>
          </a:prstGeom>
          <a:noFill/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219200" y="3141329"/>
            <a:ext cx="10813574" cy="317374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/>
            <a:endParaRPr lang="en-US" sz="4400" b="1" spc="50" dirty="0" smtClean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en-US" sz="4400" b="1" spc="50" dirty="0" smtClean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 smtClean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b="1" spc="50" dirty="0" smtClean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রুক্ষ </a:t>
            </a:r>
            <a:r>
              <a:rPr lang="as-I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 ও আসমান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বর্ষণের</a:t>
            </a:r>
            <a:r>
              <a:rPr lang="en-US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 শোনে</a:t>
            </a:r>
            <a:endParaRPr lang="en-US" sz="4400" b="1" spc="50" dirty="0" smtClean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অরণ্য</a:t>
            </a:r>
            <a:r>
              <a:rPr lang="as-I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শব্দ বলতে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</a:t>
            </a:r>
            <a:r>
              <a:rPr lang="en-US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endParaRPr lang="en-US" sz="4400" b="1" spc="50" dirty="0" smtClean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spc="50" dirty="0" err="1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বর্ষার </a:t>
            </a:r>
            <a:r>
              <a:rPr lang="as-I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নদীর দু ধারে </a:t>
            </a:r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প্লাবন</a:t>
            </a:r>
            <a:r>
              <a:rPr lang="en-US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যায়</a:t>
            </a:r>
            <a:endParaRPr lang="en-US" sz="4400" b="1" spc="50" dirty="0" smtClean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spc="50" dirty="0" err="1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</a:t>
            </a:r>
            <a:r>
              <a:rPr lang="as-I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ফাটলে বন্যা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 </a:t>
            </a:r>
            <a:r>
              <a:rPr lang="as-I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প্রাণের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r>
              <a:rPr lang="en-US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endParaRPr lang="as-I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endParaRPr lang="en-US" sz="4400" b="1" spc="50" dirty="0" smtClean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547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0267" y="1055002"/>
            <a:ext cx="2133600" cy="234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39940" y="3700937"/>
            <a:ext cx="5059680" cy="28887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চতুর্থ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বৃষ্টি  (কবিতা)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bn-BD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572000" y="549027"/>
            <a:ext cx="2971800" cy="8178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b="1" dirty="0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icture-73310-1440962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366907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8"/>
          <p:cNvSpPr txBox="1"/>
          <p:nvPr/>
        </p:nvSpPr>
        <p:spPr>
          <a:xfrm>
            <a:off x="876300" y="3317628"/>
            <a:ext cx="5943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6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7315200" cy="2074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প্রাণস্পন্দন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lnSpc>
                <a:spcPct val="150000"/>
              </a:lnSpc>
              <a:buFontTx/>
              <a:buAutoNum type="arabicPeriod"/>
            </a:pP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রুপসী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40867" indent="-440867">
              <a:lnSpc>
                <a:spcPct val="150000"/>
              </a:lnSpc>
              <a:buFontTx/>
              <a:buAutoNum type="arabicPeriod"/>
            </a:pP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বর্ষণমুখর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কোথাকার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কেয়া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শিহরায়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40867" indent="-440867">
              <a:lnSpc>
                <a:spcPct val="150000"/>
              </a:lnSpc>
              <a:buFontTx/>
              <a:buAutoNum type="arabicPeriod"/>
            </a:pP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</a:t>
            </a:r>
            <a:r>
              <a:rPr lang="as-IN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ফাটলে বন্যা কী 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8920" y="5374366"/>
            <a:ext cx="598932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40867" indent="-440867">
              <a:buFontTx/>
              <a:buAutoNum type="arabicPeriod"/>
            </a:pP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প্রাণস্পন্দন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40867" indent="-440867">
              <a:buFontTx/>
              <a:buAutoNum type="arabicPeriod"/>
            </a:pP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রুপসী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পরী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40867" indent="-440867">
              <a:buFontTx/>
              <a:buAutoNum type="arabicPeriod"/>
            </a:pP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বর্ষণমুখর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অরণ্যের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কেয়া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শিহরায়</a:t>
            </a:r>
            <a:endParaRPr lang="en-US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FontTx/>
              <a:buAutoNum type="arabicPeriod"/>
            </a:pP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 </a:t>
            </a:r>
            <a:r>
              <a:rPr lang="as-IN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প্রাণের </a:t>
            </a:r>
            <a:r>
              <a:rPr lang="as-IN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as-IN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114800" y="511324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1000" y="1466319"/>
            <a:ext cx="2827020" cy="2038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67859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5760720" cy="3672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840480" y="518160"/>
            <a:ext cx="4264977" cy="99966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685800" y="5444713"/>
            <a:ext cx="11201400" cy="162962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 ঋতুতে প্রকৃতি যে নব নব সাজে সজ্জিত হয় তা “বৃষ্টি কবিতার আলোকে বিশ্লেষন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95500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7" name="Picture 6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19" y="345440"/>
            <a:ext cx="11961492" cy="708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447800" y="5943600"/>
            <a:ext cx="10439400" cy="9626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293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 dirty="0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Picture 9" descr="nc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5487" y="1728847"/>
            <a:ext cx="4946073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0" descr="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398" y="1752600"/>
            <a:ext cx="5122251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67000" y="558306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9815" y="6036098"/>
            <a:ext cx="7989570" cy="8991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পরীক্ষিত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9734" y="4715887"/>
            <a:ext cx="5497829" cy="10611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গ্রীস্মের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রুদ্রতাকে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180" y="1562465"/>
            <a:ext cx="5013960" cy="2354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280" y="1480455"/>
            <a:ext cx="5120640" cy="2331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67000" y="558306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059" y="5998651"/>
            <a:ext cx="10721341" cy="8991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পাড়ি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5700" y="4720394"/>
            <a:ext cx="5257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তৃষ্ণাতপ্ত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1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5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762" y="1638083"/>
            <a:ext cx="4800599" cy="2248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083" y="1508231"/>
            <a:ext cx="5003041" cy="2331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558306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1169" y="5986048"/>
            <a:ext cx="9425941" cy="72561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মেঘকে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7211" y="4691969"/>
            <a:ext cx="39243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ছা্য়া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64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52600" y="4980831"/>
            <a:ext cx="8686800" cy="1774686"/>
            <a:chOff x="1828800" y="5388114"/>
            <a:chExt cx="8686800" cy="1774686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1828800" y="6019800"/>
              <a:ext cx="8686800" cy="1143000"/>
            </a:xfrm>
            <a:prstGeom prst="flowChartAlternateProcess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564" tIns="58782" rIns="117564" bIns="58782" rtlCol="0" anchor="ctr">
              <a:prstTxWarp prst="textPlain">
                <a:avLst/>
              </a:prstTxWarp>
            </a:bodyPr>
            <a:lstStyle/>
            <a:p>
              <a:pPr>
                <a:defRPr/>
              </a:pPr>
              <a:r>
                <a:rPr lang="en-US" sz="6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 </a:t>
              </a:r>
              <a:r>
                <a:rPr lang="en-US" sz="6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বৃষ্টি</a:t>
              </a:r>
              <a:r>
                <a:rPr lang="en-US" sz="6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’’- 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ফররুখ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আহমদ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0" y="5388114"/>
              <a:ext cx="3124200" cy="707886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" y="1295400"/>
            <a:ext cx="5425440" cy="2897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0840" y="1161481"/>
            <a:ext cx="5318760" cy="2954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57200" y="381000"/>
            <a:ext cx="119634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4419600" y="685800"/>
            <a:ext cx="33528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66062"/>
            <a:ext cx="553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1" y="348072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159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বৃষ্টির আগমনে বর্ষা প্রকৃতির ব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4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321314"/>
            <a:ext cx="1039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“কবিতাটি শুদ্ধ উচ্চারণে পাঠ করতে পারবে।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5" name="Picture 1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" y="259080"/>
            <a:ext cx="12416411" cy="734060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20440" y="518160"/>
            <a:ext cx="3261360" cy="82940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1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1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405" y="1813560"/>
            <a:ext cx="6054090" cy="94858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জন্মস্থানঃ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গাজীপুর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68960" y="2763520"/>
            <a:ext cx="7127240" cy="1765831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ইউনেস্কো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62281" y="4351124"/>
            <a:ext cx="6549708" cy="258307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ছোটদের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endParaRPr lang="en-US" sz="48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077200" y="4648200"/>
            <a:ext cx="3429000" cy="5675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ফররুখ আহমদ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48017" y="6138014"/>
            <a:ext cx="6438583" cy="94858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১৯৭৪ 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স্থানঃ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ঢাকা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42772085"/>
              </p:ext>
            </p:extLst>
          </p:nvPr>
        </p:nvGraphicFramePr>
        <p:xfrm>
          <a:off x="7040881" y="1559202"/>
          <a:ext cx="4846319" cy="27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White marble"/>
          <p:cNvSpPr>
            <a:spLocks noChangeArrowheads="1"/>
          </p:cNvSpPr>
          <p:nvPr/>
        </p:nvSpPr>
        <p:spPr bwMode="auto">
          <a:xfrm>
            <a:off x="4511041" y="304800"/>
            <a:ext cx="2484119" cy="9996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b="1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1036320" y="1615440"/>
            <a:ext cx="2880360" cy="1252756"/>
          </a:xfrm>
          <a:prstGeom prst="rightArrow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41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সওয়ার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249680" y="3370044"/>
            <a:ext cx="2880360" cy="1252756"/>
          </a:xfrm>
          <a:prstGeom prst="rightArrow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41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শিহরিত</a:t>
            </a:r>
            <a:endParaRPr lang="en-US" sz="41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1036320" y="5242560"/>
            <a:ext cx="2880360" cy="1252756"/>
          </a:xfrm>
          <a:prstGeom prst="rightArrow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41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তৃষ্ণাতপ্ত</a:t>
            </a:r>
            <a:endParaRPr lang="en-US" sz="41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7604760" y="1393924"/>
            <a:ext cx="3093720" cy="1717040"/>
          </a:xfrm>
          <a:prstGeom prst="leftArrow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4100" dirty="0"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আরোহী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7711440" y="3296920"/>
            <a:ext cx="3200400" cy="1595120"/>
          </a:xfrm>
          <a:prstGeom prst="leftArrow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4100" dirty="0"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রোমাঞ্চিত</a:t>
            </a:r>
            <a:endParaRPr lang="en-US" sz="4100" dirty="0"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7711440" y="5080000"/>
            <a:ext cx="3413760" cy="1717040"/>
          </a:xfrm>
          <a:prstGeom prst="leftArrow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4100" dirty="0"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পিপাসায় কাতর</a:t>
            </a:r>
            <a:endParaRPr lang="en-US" sz="4100" dirty="0"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D:\ri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481" y="1686560"/>
            <a:ext cx="2972960" cy="144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D:\s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1400" y="3626619"/>
            <a:ext cx="2869040" cy="1364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D:\Download Image\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8532" y="5425649"/>
            <a:ext cx="2985268" cy="1566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D:\ri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480" y="1662999"/>
            <a:ext cx="2972960" cy="144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577</Words>
  <Application>Microsoft Office PowerPoint</Application>
  <PresentationFormat>Custom</PresentationFormat>
  <Paragraphs>119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NAYEM NIHAD NCC</cp:lastModifiedBy>
  <cp:revision>392</cp:revision>
  <dcterms:created xsi:type="dcterms:W3CDTF">2015-03-29T01:14:49Z</dcterms:created>
  <dcterms:modified xsi:type="dcterms:W3CDTF">2020-05-23T09:15:34Z</dcterms:modified>
</cp:coreProperties>
</file>