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57" r:id="rId10"/>
    <p:sldId id="259" r:id="rId11"/>
    <p:sldId id="261" r:id="rId12"/>
    <p:sldId id="265" r:id="rId13"/>
    <p:sldId id="267" r:id="rId14"/>
    <p:sldId id="269" r:id="rId15"/>
    <p:sldId id="270" r:id="rId16"/>
    <p:sldId id="280" r:id="rId17"/>
    <p:sldId id="271" r:id="rId18"/>
    <p:sldId id="263" r:id="rId19"/>
    <p:sldId id="272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CC00"/>
    <a:srgbClr val="8CBA4E"/>
    <a:srgbClr val="D5F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FCD3F-5EAE-4152-94F3-00ED1BA37078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5353F-0F2B-4F30-8CD4-0377E0C5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5353F-0F2B-4F30-8CD4-0377E0C5F5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10C5-24FD-4DC6-B27D-82954AAB8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4DC8F-2E60-4A42-AA5F-0ED35CCAD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021B8-2EDB-4CB6-A5C4-09F2D3EA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39B56-76CD-46F1-B5F2-DE0DEB86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6265-B370-418B-8336-8E8A9FF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CE34-D753-4963-B56B-CEB749F1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D3FAB-B113-49A1-8397-AA5E9D54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C2ECE-2766-4C8E-B3F6-FCA5130E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AD7C-1EB7-46B5-A4B8-1D2DA7AD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A80B-2427-4DDA-A5F2-8B53DD64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5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4A917-4CAF-4419-997B-70E625055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A0481-3416-480D-8990-C6C7510FE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772E7-38B9-4D53-9D05-1C4DDEF8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E4E6-DBB0-44C0-AB1D-86B97382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CE4F9-6D84-4B9B-B109-50D197AE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3C58-6ED4-4171-9335-0F027BF7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7F6-ADA7-4B37-867E-9AC09778F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59A0-4329-42BC-A811-0663B0B4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2FAB-D637-4279-BD43-C03B35E4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AE22-1B8A-469B-822D-23BF0AA7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D596-039D-400B-902C-057E31D2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B391A-0157-49A6-93E2-954D4885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76D60-899F-494A-A3B7-9EACAEE3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54297-747A-4635-BEFB-91EAC570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A096-2627-4476-A8DE-B6E60D3D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1D9D-CF0A-4F32-A79C-3CCACE9C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D1119-63B5-4631-A24E-A0A27A6DD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65DA9-FE09-46D5-86EC-922CEC929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7706A-96EA-46EC-96DC-EB3EAFF6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31939-121E-47BE-AB6E-CF38481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8DA7-8814-4434-A005-928AAAAB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84E6-EA67-413F-A82E-7F27E4CE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1AD01-79FC-4AFA-815F-4807B318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C258B-ADD7-4FBB-ACF9-9088E088F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3743A-AD9D-4EA9-8005-0BCAA463B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997B6-6C49-4BE1-BEAF-6E3DEE030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F6B5A-AA62-42C7-AF61-C148C622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D240C-9628-4F68-BFE6-D2365975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9329C-A187-4901-8BC1-6FC6F513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E00E-49F8-4F48-8649-589431FE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CE98D-1002-4B83-9F66-D79414F3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72D6C-5398-4A76-8E66-906EA299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5BA30-2191-416E-9DB4-0B9BADD3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ACABB-D2F7-4E02-BE42-8B5DA017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013C-1150-4166-900A-1DA72F7E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62DB1-A3D2-4AD1-B1B5-9AB7E54B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437C-3A58-416A-A279-B9F5A578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513D-7CC2-47D4-BC2F-1C988A1FA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1B435-62C5-4FF1-8D6A-DA94C818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1062C-942A-4D6D-B7D9-FEB0EB2A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6C208-60D7-4B44-B8A7-31DC5065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2EED-2415-43D4-BD89-202FCF8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AEFC-C688-4D0D-B025-4F1A5EA1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A84B9-4DA7-4C59-8479-AE426451B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C5EC4-54E5-4C6B-8D2C-C7EBD2BE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9CDA0-54CF-46B2-B1FA-8FB8E810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35725-371E-4E76-A496-970DC6C3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CD9D0-3086-459D-9411-C50CADB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ABFF7-EEA4-4F40-8257-F9C2B04A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B8688-6440-4C77-9CBE-87FBAF90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5AEEA-D786-4B22-8B3D-BD8E447F4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C4D3-1D76-4B96-835B-341A2139CA7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A3C33-9536-4207-BEFF-43E38D9DA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2743D-1C35-4010-99A1-1D95816D9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B050-3480-41CD-9319-9FA73ED90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02273-6F4E-4599-87D1-88A00F212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4A6E7-A985-4A16-997E-98756546E267}"/>
              </a:ext>
            </a:extLst>
          </p:cNvPr>
          <p:cNvSpPr txBox="1"/>
          <p:nvPr/>
        </p:nvSpPr>
        <p:spPr>
          <a:xfrm>
            <a:off x="1524000" y="1174537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598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C2B5059-6D2C-480A-8617-F64EA61A448D}"/>
              </a:ext>
            </a:extLst>
          </p:cNvPr>
          <p:cNvSpPr/>
          <p:nvPr/>
        </p:nvSpPr>
        <p:spPr>
          <a:xfrm>
            <a:off x="3838135" y="1712631"/>
            <a:ext cx="4515729" cy="2239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2578F6-0177-41EB-8AB7-F5078D64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58" y="4453289"/>
            <a:ext cx="2574309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A95CDE-2F35-4D15-A1AB-84CE2BA84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64" y="4571668"/>
            <a:ext cx="2574309" cy="1589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8EC8E-314B-4CC8-BC2D-3CF35BA7E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34" y="4453289"/>
            <a:ext cx="2260758" cy="15181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77C767-8D19-43A4-97D4-BD7394CBA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99" y="1765493"/>
            <a:ext cx="2260758" cy="1404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FA69F1-3E45-4448-95D4-6A3FD1B7F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1" y="2070694"/>
            <a:ext cx="2552584" cy="160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6A4B9A-8C40-4ECB-A801-D4AAA2FCD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0" y="4519156"/>
            <a:ext cx="2574309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F8AB10-C41C-43F5-98FC-FFFA483E388B}"/>
              </a:ext>
            </a:extLst>
          </p:cNvPr>
          <p:cNvSpPr txBox="1"/>
          <p:nvPr/>
        </p:nvSpPr>
        <p:spPr>
          <a:xfrm>
            <a:off x="3158563" y="242390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BB5602-2F28-47E5-A617-85EFDF19CB9F}"/>
              </a:ext>
            </a:extLst>
          </p:cNvPr>
          <p:cNvSpPr/>
          <p:nvPr/>
        </p:nvSpPr>
        <p:spPr>
          <a:xfrm>
            <a:off x="168661" y="191403"/>
            <a:ext cx="2552583" cy="9253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711ADE-ED23-478B-AACD-C9010975AE11}"/>
              </a:ext>
            </a:extLst>
          </p:cNvPr>
          <p:cNvSpPr txBox="1"/>
          <p:nvPr/>
        </p:nvSpPr>
        <p:spPr>
          <a:xfrm>
            <a:off x="1088622" y="3745403"/>
            <a:ext cx="1088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E136C-A823-478C-B0E5-F532F6905B8D}"/>
              </a:ext>
            </a:extLst>
          </p:cNvPr>
          <p:cNvSpPr txBox="1"/>
          <p:nvPr/>
        </p:nvSpPr>
        <p:spPr>
          <a:xfrm>
            <a:off x="911570" y="6092565"/>
            <a:ext cx="171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দানাশস্য</a:t>
            </a:r>
            <a:endParaRPr lang="en-US" sz="40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51B61-36A3-43EA-8DF2-656F92A906C3}"/>
              </a:ext>
            </a:extLst>
          </p:cNvPr>
          <p:cNvSpPr txBox="1"/>
          <p:nvPr/>
        </p:nvSpPr>
        <p:spPr>
          <a:xfrm>
            <a:off x="3890163" y="5945165"/>
            <a:ext cx="171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মটরশুঁটি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37B25E-531C-49F5-89DC-51D83F403018}"/>
              </a:ext>
            </a:extLst>
          </p:cNvPr>
          <p:cNvSpPr txBox="1"/>
          <p:nvPr/>
        </p:nvSpPr>
        <p:spPr>
          <a:xfrm>
            <a:off x="6715842" y="6053489"/>
            <a:ext cx="224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দুগ্ধজাত খাদ্য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EA2FCA-CDD8-4CED-B86E-D0149726E37C}"/>
              </a:ext>
            </a:extLst>
          </p:cNvPr>
          <p:cNvSpPr txBox="1"/>
          <p:nvPr/>
        </p:nvSpPr>
        <p:spPr>
          <a:xfrm>
            <a:off x="10254125" y="6092565"/>
            <a:ext cx="14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FE156-39E4-41A4-B55C-0354C35CFA54}"/>
              </a:ext>
            </a:extLst>
          </p:cNvPr>
          <p:cNvSpPr txBox="1"/>
          <p:nvPr/>
        </p:nvSpPr>
        <p:spPr>
          <a:xfrm>
            <a:off x="9324632" y="3135334"/>
            <a:ext cx="269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শাকসবজি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83F228-E4C7-4935-914B-01E7B671B75D}"/>
              </a:ext>
            </a:extLst>
          </p:cNvPr>
          <p:cNvSpPr txBox="1"/>
          <p:nvPr/>
        </p:nvSpPr>
        <p:spPr>
          <a:xfrm>
            <a:off x="3016856" y="432773"/>
            <a:ext cx="853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 সম্পর্কে জানবঃ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A861A-57D8-4040-AEC4-E0C0934669D2}"/>
              </a:ext>
            </a:extLst>
          </p:cNvPr>
          <p:cNvSpPr/>
          <p:nvPr/>
        </p:nvSpPr>
        <p:spPr>
          <a:xfrm>
            <a:off x="3282846" y="1712631"/>
            <a:ext cx="6030618" cy="2646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শক্তি উৎপাদনে সহায়তা করে। </a:t>
            </a:r>
            <a:endParaRPr lang="en-US" sz="5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A813E9-770B-4AC4-9A2C-3BE5970F8A45}"/>
              </a:ext>
            </a:extLst>
          </p:cNvPr>
          <p:cNvSpPr/>
          <p:nvPr/>
        </p:nvSpPr>
        <p:spPr>
          <a:xfrm>
            <a:off x="3282846" y="1689669"/>
            <a:ext cx="6030618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–বি , এর অভাবজনিত রোগ সম্পর্কে জানব।</a:t>
            </a:r>
            <a:endParaRPr lang="en-US" sz="4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A23874-D5DE-4618-875A-192F7891011E}"/>
              </a:ext>
            </a:extLst>
          </p:cNvPr>
          <p:cNvSpPr/>
          <p:nvPr/>
        </p:nvSpPr>
        <p:spPr>
          <a:xfrm>
            <a:off x="3065849" y="1560099"/>
            <a:ext cx="6190292" cy="2869513"/>
          </a:xfrm>
          <a:prstGeom prst="ellipse">
            <a:avLst/>
          </a:prstGeom>
          <a:solidFill>
            <a:srgbClr val="8CB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–বি , এর অভাবজনিত রোগ হলো বেরিবেরি, মুখে ও জিভে ঘা, অ্যানিমিয়া বা রক্তশূন্যতা।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80CAC-F9D4-4D9D-A8C3-4B39BB984767}"/>
              </a:ext>
            </a:extLst>
          </p:cNvPr>
          <p:cNvSpPr/>
          <p:nvPr/>
        </p:nvSpPr>
        <p:spPr>
          <a:xfrm>
            <a:off x="3236336" y="1775016"/>
            <a:ext cx="6019805" cy="25584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‘বি’ বিভিন্ন ধরনের ভিটামিন নিয়ে গঠিত, তাই একে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‘বি’ কমপ্লেক্স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2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/>
      <p:bldP spid="11" grpId="1"/>
      <p:bldP spid="13" grpId="0" animBg="1"/>
      <p:bldP spid="2" grpId="0"/>
      <p:bldP spid="15" grpId="0"/>
      <p:bldP spid="17" grpId="0"/>
      <p:bldP spid="19" grpId="0"/>
      <p:bldP spid="21" grpId="0"/>
      <p:bldP spid="22" grpId="0"/>
      <p:bldP spid="23" grpId="0"/>
      <p:bldP spid="7" grpId="0" animBg="1"/>
      <p:bldP spid="7" grpId="1" animBg="1"/>
      <p:bldP spid="24" grpId="0" animBg="1"/>
      <p:bldP spid="24" grpId="1" animBg="1"/>
      <p:bldP spid="25" grpId="0" animBg="1"/>
      <p:bldP spid="25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1844DA7-3564-47FF-96B3-237426C72E47}"/>
              </a:ext>
            </a:extLst>
          </p:cNvPr>
          <p:cNvSpPr/>
          <p:nvPr/>
        </p:nvSpPr>
        <p:spPr>
          <a:xfrm>
            <a:off x="3482724" y="1722447"/>
            <a:ext cx="4515729" cy="2239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D4485-F75C-48C5-98DA-7572139D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06" y="2734840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4EE06-62FB-4AD3-8876-295E9D047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10" y="4699655"/>
            <a:ext cx="1821684" cy="1320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B500A-31D6-4FDC-ABB8-8905A8234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16" y="4459275"/>
            <a:ext cx="2014684" cy="1586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13D4E-F847-4D99-BDA5-A67D787B9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" y="3123915"/>
            <a:ext cx="2398367" cy="1395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706EF1-4EBA-4184-91BA-816E4CC10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53" y="703686"/>
            <a:ext cx="2724150" cy="167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006970-EAC8-4C04-ADCD-0A4EA7528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8" y="1346981"/>
            <a:ext cx="1991555" cy="11209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55C324-23E4-495F-8DD0-CFD703359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973" y="4833359"/>
            <a:ext cx="2172708" cy="13205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EF32B2-C0F1-47A1-A1A8-CDA11BF78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" y="5064853"/>
            <a:ext cx="1841988" cy="1036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4EF998-DFFA-4EEC-9091-07E62F44BFB0}"/>
              </a:ext>
            </a:extLst>
          </p:cNvPr>
          <p:cNvSpPr txBox="1"/>
          <p:nvPr/>
        </p:nvSpPr>
        <p:spPr>
          <a:xfrm>
            <a:off x="2872635" y="204779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158AA-32B4-4BD1-A95E-71C7EE0A36B2}"/>
              </a:ext>
            </a:extLst>
          </p:cNvPr>
          <p:cNvSpPr txBox="1"/>
          <p:nvPr/>
        </p:nvSpPr>
        <p:spPr>
          <a:xfrm>
            <a:off x="2098375" y="461923"/>
            <a:ext cx="853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 সম্পর্কে জানবঃ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CA86D8-A801-4612-949C-FBF54F6EAFC3}"/>
              </a:ext>
            </a:extLst>
          </p:cNvPr>
          <p:cNvSpPr/>
          <p:nvPr/>
        </p:nvSpPr>
        <p:spPr>
          <a:xfrm>
            <a:off x="95097" y="337064"/>
            <a:ext cx="1991555" cy="7078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B58E3-933B-4F57-8B0D-D5B4326D4111}"/>
              </a:ext>
            </a:extLst>
          </p:cNvPr>
          <p:cNvSpPr txBox="1"/>
          <p:nvPr/>
        </p:nvSpPr>
        <p:spPr>
          <a:xfrm>
            <a:off x="10274104" y="4357017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E080C-77C2-4257-800E-765D59CA2413}"/>
              </a:ext>
            </a:extLst>
          </p:cNvPr>
          <p:cNvSpPr txBox="1"/>
          <p:nvPr/>
        </p:nvSpPr>
        <p:spPr>
          <a:xfrm>
            <a:off x="679212" y="2502205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7EE6E-3B1E-4DAF-8499-FC7D44E2517C}"/>
              </a:ext>
            </a:extLst>
          </p:cNvPr>
          <p:cNvSpPr txBox="1"/>
          <p:nvPr/>
        </p:nvSpPr>
        <p:spPr>
          <a:xfrm>
            <a:off x="10398610" y="6079614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বাধাকপি</a:t>
            </a:r>
            <a:endParaRPr lang="en-US" sz="36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911DA-795F-44B4-AFBB-C72533BFF109}"/>
              </a:ext>
            </a:extLst>
          </p:cNvPr>
          <p:cNvSpPr txBox="1"/>
          <p:nvPr/>
        </p:nvSpPr>
        <p:spPr>
          <a:xfrm>
            <a:off x="7485975" y="6006889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FC64B-417A-4C05-9C99-A9D79458333F}"/>
              </a:ext>
            </a:extLst>
          </p:cNvPr>
          <p:cNvSpPr txBox="1"/>
          <p:nvPr/>
        </p:nvSpPr>
        <p:spPr>
          <a:xfrm>
            <a:off x="4406537" y="6006890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53DBDD-6025-4E48-A69F-5793104C18CA}"/>
              </a:ext>
            </a:extLst>
          </p:cNvPr>
          <p:cNvSpPr txBox="1"/>
          <p:nvPr/>
        </p:nvSpPr>
        <p:spPr>
          <a:xfrm>
            <a:off x="587173" y="6258863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C0D9E-0955-4484-B2ED-BFFB68CD1177}"/>
              </a:ext>
            </a:extLst>
          </p:cNvPr>
          <p:cNvSpPr txBox="1"/>
          <p:nvPr/>
        </p:nvSpPr>
        <p:spPr>
          <a:xfrm>
            <a:off x="571392" y="4380534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41CC6D-4291-4B45-AAF5-74E05A33A9A5}"/>
              </a:ext>
            </a:extLst>
          </p:cNvPr>
          <p:cNvSpPr txBox="1"/>
          <p:nvPr/>
        </p:nvSpPr>
        <p:spPr>
          <a:xfrm>
            <a:off x="10156791" y="2271887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ব্রোকলি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4C9A1-677F-4676-B9BF-2D431BC71370}"/>
              </a:ext>
            </a:extLst>
          </p:cNvPr>
          <p:cNvSpPr/>
          <p:nvPr/>
        </p:nvSpPr>
        <p:spPr>
          <a:xfrm>
            <a:off x="2599173" y="1393895"/>
            <a:ext cx="6727611" cy="29186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সি, রোগ প্রতিরোধ ক্ষমতা বৃদ্ধি করে, দেহের বৃদ্ধি সাধন করে এবং দেহকে কর্মক্ষম রাখতে সহায়তা করে।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95A00-937D-4956-8CA4-813CD26C00BD}"/>
              </a:ext>
            </a:extLst>
          </p:cNvPr>
          <p:cNvSpPr/>
          <p:nvPr/>
        </p:nvSpPr>
        <p:spPr>
          <a:xfrm>
            <a:off x="2947669" y="1581172"/>
            <a:ext cx="6030618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–সি , এর অভাবজনিত রোগ সম্পর্কে জানব।</a:t>
            </a:r>
            <a:endParaRPr lang="en-US" sz="4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2194F3-F027-4899-A615-85D959C9C8E3}"/>
              </a:ext>
            </a:extLst>
          </p:cNvPr>
          <p:cNvSpPr/>
          <p:nvPr/>
        </p:nvSpPr>
        <p:spPr>
          <a:xfrm>
            <a:off x="2644208" y="1436672"/>
            <a:ext cx="6190292" cy="2869513"/>
          </a:xfrm>
          <a:prstGeom prst="ellipse">
            <a:avLst/>
          </a:prstGeom>
          <a:solidFill>
            <a:srgbClr val="8CB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-‘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এর অভাবজনিত রোগ হল,  স্কার্ভি, মাড়ির রোগ। 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/>
      <p:bldP spid="13" grpId="1"/>
      <p:bldP spid="15" grpId="0"/>
      <p:bldP spid="16" grpId="0" animBg="1"/>
      <p:bldP spid="2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4" grpId="0" animBg="1"/>
      <p:bldP spid="4" grpId="1" animBg="1"/>
      <p:bldP spid="30" grpId="0" animBg="1"/>
      <p:bldP spid="30" grpId="1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01F4809-D552-4AA9-941E-CE7CB9553F65}"/>
              </a:ext>
            </a:extLst>
          </p:cNvPr>
          <p:cNvSpPr/>
          <p:nvPr/>
        </p:nvSpPr>
        <p:spPr>
          <a:xfrm>
            <a:off x="3467414" y="1616601"/>
            <a:ext cx="5257171" cy="2142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BF59F-1BF6-4D6A-85E9-359B3195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5" y="1856745"/>
            <a:ext cx="2808329" cy="2131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15019-07DB-4961-AF46-23145B664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91" y="2017735"/>
            <a:ext cx="2922442" cy="2274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EF35A-033C-4728-9AE2-2C4831745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94" y="4243496"/>
            <a:ext cx="3638473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54FC2-5123-423A-ACE1-4270AEB056C5}"/>
              </a:ext>
            </a:extLst>
          </p:cNvPr>
          <p:cNvSpPr txBox="1"/>
          <p:nvPr/>
        </p:nvSpPr>
        <p:spPr>
          <a:xfrm>
            <a:off x="3158563" y="242390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0538A-B8F5-4C45-9D7F-5B9DAEBA3EB8}"/>
              </a:ext>
            </a:extLst>
          </p:cNvPr>
          <p:cNvSpPr txBox="1"/>
          <p:nvPr/>
        </p:nvSpPr>
        <p:spPr>
          <a:xfrm>
            <a:off x="3120448" y="289631"/>
            <a:ext cx="853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-‘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 সম্পর্কে জানবঃ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BEA64-7AEB-4D30-907E-55242A75D544}"/>
              </a:ext>
            </a:extLst>
          </p:cNvPr>
          <p:cNvSpPr txBox="1"/>
          <p:nvPr/>
        </p:nvSpPr>
        <p:spPr>
          <a:xfrm>
            <a:off x="10085817" y="4531738"/>
            <a:ext cx="168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সূর্যরশ্মি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F1FF0-EE18-4B66-BAE3-A92DF3B3A0A4}"/>
              </a:ext>
            </a:extLst>
          </p:cNvPr>
          <p:cNvSpPr txBox="1"/>
          <p:nvPr/>
        </p:nvSpPr>
        <p:spPr>
          <a:xfrm>
            <a:off x="5210841" y="5838373"/>
            <a:ext cx="217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তেল</a:t>
            </a:r>
            <a:endParaRPr lang="en-US" sz="36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03DD1-6BF6-4CDA-A5EA-B07E869DAB06}"/>
              </a:ext>
            </a:extLst>
          </p:cNvPr>
          <p:cNvSpPr txBox="1"/>
          <p:nvPr/>
        </p:nvSpPr>
        <p:spPr>
          <a:xfrm>
            <a:off x="594443" y="4538200"/>
            <a:ext cx="239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ডিমের কুসুম 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CE30FD-AB25-4E2F-A11C-514AFD1A97BD}"/>
              </a:ext>
            </a:extLst>
          </p:cNvPr>
          <p:cNvSpPr/>
          <p:nvPr/>
        </p:nvSpPr>
        <p:spPr>
          <a:xfrm>
            <a:off x="40101" y="242390"/>
            <a:ext cx="3134863" cy="7078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55203-8510-4160-8C94-1AB4F2CF6C15}"/>
              </a:ext>
            </a:extLst>
          </p:cNvPr>
          <p:cNvSpPr/>
          <p:nvPr/>
        </p:nvSpPr>
        <p:spPr>
          <a:xfrm>
            <a:off x="3243838" y="1372601"/>
            <a:ext cx="5914142" cy="2558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হাড়ের বৃদ্ধি ও গঠনে সহায়তা করে।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9531D5-CB36-451B-A59E-28AE757733F7}"/>
              </a:ext>
            </a:extLst>
          </p:cNvPr>
          <p:cNvSpPr/>
          <p:nvPr/>
        </p:nvSpPr>
        <p:spPr>
          <a:xfrm>
            <a:off x="3134275" y="1406649"/>
            <a:ext cx="6030618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–ডি , এর অভাবজনিত রোগ সম্পর্কে জানব।</a:t>
            </a:r>
            <a:endParaRPr lang="en-US" sz="4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1D15F7-2EB6-4420-AF64-4C219661D412}"/>
              </a:ext>
            </a:extLst>
          </p:cNvPr>
          <p:cNvSpPr/>
          <p:nvPr/>
        </p:nvSpPr>
        <p:spPr>
          <a:xfrm>
            <a:off x="3066846" y="1466383"/>
            <a:ext cx="5992503" cy="2637907"/>
          </a:xfrm>
          <a:prstGeom prst="ellipse">
            <a:avLst/>
          </a:prstGeom>
          <a:solidFill>
            <a:srgbClr val="8CB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এর অভাবজনিত রোগ হলো রিকেটস বা হাড় বেঁকে যাওয়া।  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8" grpId="1"/>
      <p:bldP spid="10" grpId="0"/>
      <p:bldP spid="14" grpId="0"/>
      <p:bldP spid="15" grpId="0"/>
      <p:bldP spid="17" grpId="0"/>
      <p:bldP spid="18" grpId="0" animBg="1"/>
      <p:bldP spid="2" grpId="0" animBg="1"/>
      <p:bldP spid="2" grpId="1" animBg="1"/>
      <p:bldP spid="19" grpId="0" animBg="1"/>
      <p:bldP spid="19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5BE59-53FD-4AB2-9C56-4B4D239DA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2090737"/>
            <a:ext cx="3268133" cy="2676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24E51-E57A-479F-846D-171812D0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83" y="3985870"/>
            <a:ext cx="3956278" cy="2068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16367-7F11-4C53-A5DD-1DA97F7F6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6" y="2090737"/>
            <a:ext cx="3464536" cy="2667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E4C82BA-80A5-46E5-A61F-80DCCC45CA04}"/>
              </a:ext>
            </a:extLst>
          </p:cNvPr>
          <p:cNvSpPr/>
          <p:nvPr/>
        </p:nvSpPr>
        <p:spPr>
          <a:xfrm>
            <a:off x="3561208" y="1397544"/>
            <a:ext cx="5257171" cy="22741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82F2C-F0CD-481A-B65C-13360B4C802F}"/>
              </a:ext>
            </a:extLst>
          </p:cNvPr>
          <p:cNvSpPr txBox="1"/>
          <p:nvPr/>
        </p:nvSpPr>
        <p:spPr>
          <a:xfrm>
            <a:off x="3044548" y="143728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26C2E-07F0-46FA-8B77-4E73CF33D84D}"/>
              </a:ext>
            </a:extLst>
          </p:cNvPr>
          <p:cNvSpPr txBox="1"/>
          <p:nvPr/>
        </p:nvSpPr>
        <p:spPr>
          <a:xfrm>
            <a:off x="3044548" y="409405"/>
            <a:ext cx="853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-ই এর কাজ সম্পর্কে জানবঃ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763FA-A0F3-4FDE-B4F0-0042CB8A6FF9}"/>
              </a:ext>
            </a:extLst>
          </p:cNvPr>
          <p:cNvSpPr/>
          <p:nvPr/>
        </p:nvSpPr>
        <p:spPr>
          <a:xfrm>
            <a:off x="3401719" y="1179238"/>
            <a:ext cx="5691733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কোষগুলোকে ক্ষতিগ্রস্ত হওয়া থেকে রক্ষা করে।</a:t>
            </a:r>
            <a:endParaRPr lang="en-US" sz="48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6ADB7B-14A0-4B1C-828D-2F5CC41B8E12}"/>
              </a:ext>
            </a:extLst>
          </p:cNvPr>
          <p:cNvSpPr txBox="1"/>
          <p:nvPr/>
        </p:nvSpPr>
        <p:spPr>
          <a:xfrm>
            <a:off x="525669" y="4696856"/>
            <a:ext cx="239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530C7-EFBC-4D8C-827A-7D669887A20D}"/>
              </a:ext>
            </a:extLst>
          </p:cNvPr>
          <p:cNvSpPr txBox="1"/>
          <p:nvPr/>
        </p:nvSpPr>
        <p:spPr>
          <a:xfrm>
            <a:off x="5090439" y="6095332"/>
            <a:ext cx="239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তেল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CA7217-A348-4639-9088-8CB1CD68875D}"/>
              </a:ext>
            </a:extLst>
          </p:cNvPr>
          <p:cNvSpPr txBox="1"/>
          <p:nvPr/>
        </p:nvSpPr>
        <p:spPr>
          <a:xfrm>
            <a:off x="9447493" y="4926224"/>
            <a:ext cx="239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FC40C0-3C09-4012-A3AA-4B2C4BDD9A93}"/>
              </a:ext>
            </a:extLst>
          </p:cNvPr>
          <p:cNvSpPr/>
          <p:nvPr/>
        </p:nvSpPr>
        <p:spPr>
          <a:xfrm>
            <a:off x="128095" y="245806"/>
            <a:ext cx="2916453" cy="1083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‘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139B6-D264-4290-92B7-42C987596651}"/>
              </a:ext>
            </a:extLst>
          </p:cNvPr>
          <p:cNvSpPr/>
          <p:nvPr/>
        </p:nvSpPr>
        <p:spPr>
          <a:xfrm>
            <a:off x="3423983" y="1253813"/>
            <a:ext cx="5716326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–ই , এর অভাবজনিত রোগ সম্পর্কে জানব।</a:t>
            </a:r>
            <a:endParaRPr lang="en-US" sz="4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A326BB-41B8-4E0F-A516-5915FFC72A45}"/>
              </a:ext>
            </a:extLst>
          </p:cNvPr>
          <p:cNvSpPr/>
          <p:nvPr/>
        </p:nvSpPr>
        <p:spPr>
          <a:xfrm>
            <a:off x="3153560" y="1382054"/>
            <a:ext cx="6190292" cy="2236307"/>
          </a:xfrm>
          <a:prstGeom prst="ellipse">
            <a:avLst/>
          </a:prstGeom>
          <a:solidFill>
            <a:srgbClr val="8CB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এর অভাবজনিত রোগ হলো দুর্বল পেশি, বৃদ্ধিরহার কমে যাওয়া । 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/>
      <p:bldP spid="7" grpId="2"/>
      <p:bldP spid="10" grpId="0"/>
      <p:bldP spid="11" grpId="0" animBg="1"/>
      <p:bldP spid="11" grpId="1" animBg="1"/>
      <p:bldP spid="14" grpId="0"/>
      <p:bldP spid="15" grpId="0"/>
      <p:bldP spid="16" grpId="0"/>
      <p:bldP spid="17" grpId="0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1B0DB-E592-4E8C-9D5D-22BC83F8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2" y="3734815"/>
            <a:ext cx="4290778" cy="2558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989C6-3E6E-4658-9862-729DA83B4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41" y="1631057"/>
            <a:ext cx="2644132" cy="2384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E3BF9-FF70-4726-9C57-65E4887E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624" y="1631058"/>
            <a:ext cx="2644131" cy="2263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FCF0D-79B7-412D-86A1-7461B0643E0B}"/>
              </a:ext>
            </a:extLst>
          </p:cNvPr>
          <p:cNvSpPr txBox="1"/>
          <p:nvPr/>
        </p:nvSpPr>
        <p:spPr>
          <a:xfrm>
            <a:off x="3662720" y="120436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63B7C-8FCC-4482-99D7-C8029B9D7218}"/>
              </a:ext>
            </a:extLst>
          </p:cNvPr>
          <p:cNvSpPr txBox="1"/>
          <p:nvPr/>
        </p:nvSpPr>
        <p:spPr>
          <a:xfrm>
            <a:off x="3224838" y="367916"/>
            <a:ext cx="867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এর কাজ সম্পর্কে জানবঃ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CA3B66-3ACD-436F-9D91-697958E3A96E}"/>
              </a:ext>
            </a:extLst>
          </p:cNvPr>
          <p:cNvSpPr/>
          <p:nvPr/>
        </p:nvSpPr>
        <p:spPr>
          <a:xfrm>
            <a:off x="3512904" y="1038568"/>
            <a:ext cx="5166191" cy="222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-কে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E6251-ED21-4DD6-8269-9EB83A577BC7}"/>
              </a:ext>
            </a:extLst>
          </p:cNvPr>
          <p:cNvSpPr/>
          <p:nvPr/>
        </p:nvSpPr>
        <p:spPr>
          <a:xfrm>
            <a:off x="145409" y="179987"/>
            <a:ext cx="2916453" cy="1083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46604-83F6-4498-9C94-94ABF9EBE10E}"/>
              </a:ext>
            </a:extLst>
          </p:cNvPr>
          <p:cNvSpPr txBox="1"/>
          <p:nvPr/>
        </p:nvSpPr>
        <p:spPr>
          <a:xfrm>
            <a:off x="80441" y="4122529"/>
            <a:ext cx="304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বিশিষ্ট সবুজ শাকসবজি</a:t>
            </a:r>
            <a:endParaRPr lang="en-US" sz="40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E7155-353A-474C-A28D-7C6B92774D74}"/>
              </a:ext>
            </a:extLst>
          </p:cNvPr>
          <p:cNvSpPr txBox="1"/>
          <p:nvPr/>
        </p:nvSpPr>
        <p:spPr>
          <a:xfrm>
            <a:off x="5574636" y="6029678"/>
            <a:ext cx="175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07A1B-EF54-4095-ACB3-FB8456B8BFCC}"/>
              </a:ext>
            </a:extLst>
          </p:cNvPr>
          <p:cNvSpPr txBox="1"/>
          <p:nvPr/>
        </p:nvSpPr>
        <p:spPr>
          <a:xfrm>
            <a:off x="9851061" y="3780761"/>
            <a:ext cx="164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ঢেঁড়শ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EC5D7B-9041-4A80-BA70-73DFDB952776}"/>
              </a:ext>
            </a:extLst>
          </p:cNvPr>
          <p:cNvSpPr/>
          <p:nvPr/>
        </p:nvSpPr>
        <p:spPr>
          <a:xfrm>
            <a:off x="3137455" y="1054724"/>
            <a:ext cx="6030618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কেঁটে যাওয়া স্থানে রক্ত জমাট বাঁধতে সাহায্য করে।</a:t>
            </a:r>
            <a:endParaRPr lang="en-US" sz="4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A41B9-23B4-474C-82EA-42AA2E390747}"/>
              </a:ext>
            </a:extLst>
          </p:cNvPr>
          <p:cNvSpPr/>
          <p:nvPr/>
        </p:nvSpPr>
        <p:spPr>
          <a:xfrm>
            <a:off x="3136365" y="1075802"/>
            <a:ext cx="6030618" cy="2558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–কে , এর অভাবজনিত রোগ সম্পর্কে জানব।</a:t>
            </a:r>
            <a:endParaRPr lang="en-US" sz="4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CBE432-70BB-4423-AB4A-352197E052DF}"/>
              </a:ext>
            </a:extLst>
          </p:cNvPr>
          <p:cNvSpPr/>
          <p:nvPr/>
        </p:nvSpPr>
        <p:spPr>
          <a:xfrm>
            <a:off x="3050917" y="1066158"/>
            <a:ext cx="6079223" cy="2579259"/>
          </a:xfrm>
          <a:prstGeom prst="ellipse">
            <a:avLst/>
          </a:prstGeom>
          <a:solidFill>
            <a:srgbClr val="8CB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এর অভাবজনিত রোগ হলো যাকৃতের রোগ, রক্ত জমাট বাঁধার ক্ষমতা কমে যাওয়া। 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2" grpId="0" animBg="1"/>
      <p:bldP spid="12" grpId="1" animBg="1"/>
      <p:bldP spid="13" grpId="0" animBg="1"/>
      <p:bldP spid="2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70166-F00C-4414-970D-6B3900286993}"/>
              </a:ext>
            </a:extLst>
          </p:cNvPr>
          <p:cNvSpPr/>
          <p:nvPr/>
        </p:nvSpPr>
        <p:spPr>
          <a:xfrm>
            <a:off x="653865" y="818437"/>
            <a:ext cx="1071158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সংযোগঃ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 পৃষ্ঠা বের কর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76B1A-CAC1-49D6-B248-75360AA3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5" y="1974559"/>
            <a:ext cx="4615776" cy="4558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3D9B6-33A6-4158-9FC7-43DCA9597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74559"/>
            <a:ext cx="4740812" cy="45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17" y="254683"/>
            <a:ext cx="420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22"/>
            <a:ext cx="12192000" cy="56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6C466-8E97-4ECD-A7B8-3710F641AE59}"/>
              </a:ext>
            </a:extLst>
          </p:cNvPr>
          <p:cNvSpPr txBox="1"/>
          <p:nvPr/>
        </p:nvSpPr>
        <p:spPr>
          <a:xfrm>
            <a:off x="487266" y="179598"/>
            <a:ext cx="500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43024-DE87-47E3-916E-9A0C3E9CA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35" y="1969477"/>
            <a:ext cx="9144000" cy="4617458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626BF97-1578-4BFB-B3DF-484082D58842}"/>
              </a:ext>
            </a:extLst>
          </p:cNvPr>
          <p:cNvSpPr txBox="1"/>
          <p:nvPr/>
        </p:nvSpPr>
        <p:spPr>
          <a:xfrm>
            <a:off x="1629535" y="1166870"/>
            <a:ext cx="935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2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নং পৃষ্ঠা বের কর </a:t>
            </a:r>
            <a:r>
              <a:rPr lang="bn-IN" sz="32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তথ্যগুলো তোমাদের বইয়ের সাথে মিলিয়ে দেখ ।</a:t>
            </a:r>
            <a:endParaRPr lang="en-US" sz="32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56072F-A9BE-4FCE-B550-AB668EAC78FF}"/>
              </a:ext>
            </a:extLst>
          </p:cNvPr>
          <p:cNvSpPr txBox="1"/>
          <p:nvPr/>
        </p:nvSpPr>
        <p:spPr>
          <a:xfrm>
            <a:off x="731520" y="2208628"/>
            <a:ext cx="11183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ভিটামিন ‘সি’ এর উৎস কী?</a:t>
            </a:r>
          </a:p>
          <a:p>
            <a:pPr marL="342900" indent="-342900">
              <a:buAutoNum type="arabicParenR" startAt="2"/>
            </a:pPr>
            <a:r>
              <a:rPr lang="bn-IN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ভিটামিন ‘এ’ এর কাজ কী?</a:t>
            </a:r>
          </a:p>
          <a:p>
            <a:pPr marL="342900" indent="-342900">
              <a:buAutoNum type="arabicParenR" startAt="3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াঁচটি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arenR" startAt="3"/>
            </a:pP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অভাবজনীত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endParaRPr lang="bn-IN" sz="44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 startAt="2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94142-9DA3-40EC-9A57-327221C7F3B0}"/>
              </a:ext>
            </a:extLst>
          </p:cNvPr>
          <p:cNvSpPr txBox="1"/>
          <p:nvPr/>
        </p:nvSpPr>
        <p:spPr>
          <a:xfrm>
            <a:off x="837095" y="422758"/>
            <a:ext cx="485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21726-EEC0-443C-ACE1-E16B9E06701F}"/>
              </a:ext>
            </a:extLst>
          </p:cNvPr>
          <p:cNvSpPr txBox="1"/>
          <p:nvPr/>
        </p:nvSpPr>
        <p:spPr>
          <a:xfrm>
            <a:off x="976250" y="332530"/>
            <a:ext cx="5927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AD23C-5BC7-44C6-96C2-9726684A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3" y="3429000"/>
            <a:ext cx="10761785" cy="2267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D8824-90A5-4F9A-AF89-7CA332117613}"/>
              </a:ext>
            </a:extLst>
          </p:cNvPr>
          <p:cNvSpPr txBox="1"/>
          <p:nvPr/>
        </p:nvSpPr>
        <p:spPr>
          <a:xfrm>
            <a:off x="2875388" y="2193360"/>
            <a:ext cx="668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 পূরণ করে নিয়ে আসবে।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CB021C-6B46-4F9B-BCB9-7F0D6B22FBF8}"/>
              </a:ext>
            </a:extLst>
          </p:cNvPr>
          <p:cNvSpPr txBox="1"/>
          <p:nvPr/>
        </p:nvSpPr>
        <p:spPr>
          <a:xfrm>
            <a:off x="2275155" y="469517"/>
            <a:ext cx="7641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9F8BF-CF65-4768-97F3-8E1A1E94C88C}"/>
              </a:ext>
            </a:extLst>
          </p:cNvPr>
          <p:cNvSpPr txBox="1"/>
          <p:nvPr/>
        </p:nvSpPr>
        <p:spPr>
          <a:xfrm>
            <a:off x="4610242" y="3004610"/>
            <a:ext cx="7132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মোঃজাহাঙ্গীর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ভেদভেদী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D5489-A268-46FC-9DBB-B3E03DAB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39" y="3130475"/>
            <a:ext cx="2714865" cy="31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C0AD9-477B-45CE-B66F-EC7270932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F73EA-E9DB-4713-A054-B1425474CB25}"/>
              </a:ext>
            </a:extLst>
          </p:cNvPr>
          <p:cNvSpPr txBox="1"/>
          <p:nvPr/>
        </p:nvSpPr>
        <p:spPr>
          <a:xfrm>
            <a:off x="1111348" y="274290"/>
            <a:ext cx="64852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54A9F-D68A-4604-9851-E1F83EC9E55F}"/>
              </a:ext>
            </a:extLst>
          </p:cNvPr>
          <p:cNvSpPr txBox="1"/>
          <p:nvPr/>
        </p:nvSpPr>
        <p:spPr>
          <a:xfrm>
            <a:off x="658891" y="2647579"/>
            <a:ext cx="58261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35</a:t>
            </a:r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88F2DBA-8313-4C9C-A57A-6960E1EF03A9}"/>
              </a:ext>
            </a:extLst>
          </p:cNvPr>
          <p:cNvSpPr txBox="1"/>
          <p:nvPr/>
        </p:nvSpPr>
        <p:spPr>
          <a:xfrm>
            <a:off x="2761920" y="732546"/>
            <a:ext cx="6138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DC790-A455-4228-BF0F-EE253009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33" y="2107222"/>
            <a:ext cx="4615776" cy="45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A0947EB0-DC3F-455A-8658-3B0901111346}"/>
              </a:ext>
            </a:extLst>
          </p:cNvPr>
          <p:cNvSpPr/>
          <p:nvPr/>
        </p:nvSpPr>
        <p:spPr>
          <a:xfrm>
            <a:off x="2658795" y="548640"/>
            <a:ext cx="5992837" cy="1659987"/>
          </a:xfrm>
          <a:prstGeom prst="verticalScroll">
            <a:avLst>
              <a:gd name="adj" fmla="val 25000"/>
            </a:avLst>
          </a:prstGeom>
          <a:solidFill>
            <a:srgbClr val="D5F7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5703C-BDF2-4E0A-A3F9-415CF490DCFD}"/>
              </a:ext>
            </a:extLst>
          </p:cNvPr>
          <p:cNvSpPr txBox="1"/>
          <p:nvPr/>
        </p:nvSpPr>
        <p:spPr>
          <a:xfrm>
            <a:off x="675250" y="3094893"/>
            <a:ext cx="11240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   বিভিন্ন ধরনের ভিটামিন সম্পর্কে বলতে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৮.১.২   ভিটামিনের উৎস সম্পর্কে বলতে পারবে।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৮.১.৩   ভিটামিনের কাজ, অভাব্জনিত বিভিন্ন রোগের নাম বলতে পারবে।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৮.১.৪   মানব জীবনে ভিটামিনের গুরুত্ব সম্পর্কে বলতে পারবে।</a:t>
            </a:r>
            <a:r>
              <a:rPr lang="bn-IN" sz="24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5235B-4D1E-4662-BCD6-366A5DC71B40}"/>
              </a:ext>
            </a:extLst>
          </p:cNvPr>
          <p:cNvSpPr txBox="1"/>
          <p:nvPr/>
        </p:nvSpPr>
        <p:spPr>
          <a:xfrm>
            <a:off x="2019493" y="2732789"/>
            <a:ext cx="92781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ভিটামিন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5E04D7B-E475-4469-91FB-792115E06E1B}"/>
              </a:ext>
            </a:extLst>
          </p:cNvPr>
          <p:cNvSpPr/>
          <p:nvPr/>
        </p:nvSpPr>
        <p:spPr>
          <a:xfrm>
            <a:off x="1450538" y="540785"/>
            <a:ext cx="8961120" cy="1862047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9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IN" sz="9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D1B110-1EDE-49C1-82DE-0A4B93BCA767}"/>
              </a:ext>
            </a:extLst>
          </p:cNvPr>
          <p:cNvSpPr/>
          <p:nvPr/>
        </p:nvSpPr>
        <p:spPr>
          <a:xfrm>
            <a:off x="539897" y="3381520"/>
            <a:ext cx="113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 ধরনের ভিটামিনযুক্ত বিভিন্ন খ্যাদের ছবি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পাঠসংশ্লিষ্ঠ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769F21-38E8-4C4D-B0B1-260321FEDA79}"/>
              </a:ext>
            </a:extLst>
          </p:cNvPr>
          <p:cNvSpPr/>
          <p:nvPr/>
        </p:nvSpPr>
        <p:spPr>
          <a:xfrm>
            <a:off x="1477108" y="520504"/>
            <a:ext cx="9383150" cy="175846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298D5-96F7-48E4-A1E8-A04277A75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8" y="3286125"/>
            <a:ext cx="6883828" cy="3435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856F5-6290-4383-94C1-D51E5237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24" y="3500438"/>
            <a:ext cx="4876176" cy="3357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002C36-2C29-4FC0-ADAF-F98799218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76" y="1"/>
            <a:ext cx="4833424" cy="34289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1F888D-EC75-47DB-8733-A3270D2D2D3B}"/>
              </a:ext>
            </a:extLst>
          </p:cNvPr>
          <p:cNvSpPr txBox="1"/>
          <p:nvPr/>
        </p:nvSpPr>
        <p:spPr>
          <a:xfrm>
            <a:off x="215998" y="312021"/>
            <a:ext cx="669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খাদ্যদ্রব্য গুলো থেকে আমরা কী পাই?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B4FF5-7DFA-4283-9844-DC12E4F17B58}"/>
              </a:ext>
            </a:extLst>
          </p:cNvPr>
          <p:cNvSpPr txBox="1"/>
          <p:nvPr/>
        </p:nvSpPr>
        <p:spPr>
          <a:xfrm>
            <a:off x="548640" y="1434904"/>
            <a:ext cx="655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থেকে আমরা বিভিন্ন পুষ্টি উপাদান পেয়ে থাকি। পাঁচ ধরনের পুষ্টি উপাদান রয়েছে।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6DE2D3-2AAA-429F-9D35-E56CC861DC2D}"/>
              </a:ext>
            </a:extLst>
          </p:cNvPr>
          <p:cNvSpPr txBox="1"/>
          <p:nvPr/>
        </p:nvSpPr>
        <p:spPr>
          <a:xfrm>
            <a:off x="548640" y="1320165"/>
            <a:ext cx="6551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শর্করা,আমিষ , চর্বি,ভিটামিন, এবং খনিজ লবণ।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CF7036-BF0D-4693-831C-228BA0844E3E}"/>
              </a:ext>
            </a:extLst>
          </p:cNvPr>
          <p:cNvSpPr txBox="1"/>
          <p:nvPr/>
        </p:nvSpPr>
        <p:spPr>
          <a:xfrm>
            <a:off x="442692" y="1272094"/>
            <a:ext cx="6238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জানবো ভিটামিন সম্পর্কে।</a:t>
            </a:r>
            <a:endParaRPr lang="en-US" sz="5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AE060-4B17-4D48-A94F-B4C0CD392873}"/>
              </a:ext>
            </a:extLst>
          </p:cNvPr>
          <p:cNvSpPr txBox="1"/>
          <p:nvPr/>
        </p:nvSpPr>
        <p:spPr>
          <a:xfrm>
            <a:off x="2428407" y="106207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9FF9C-4CDB-4890-B7E4-501AEB92B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1" y="1214203"/>
            <a:ext cx="3048936" cy="4257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9449A-BC39-465F-9935-B7534754118B}"/>
              </a:ext>
            </a:extLst>
          </p:cNvPr>
          <p:cNvSpPr txBox="1"/>
          <p:nvPr/>
        </p:nvSpPr>
        <p:spPr>
          <a:xfrm>
            <a:off x="623653" y="5471410"/>
            <a:ext cx="2764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দেহ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E89CC-A43B-4411-B056-1BF46EB4E2C8}"/>
              </a:ext>
            </a:extLst>
          </p:cNvPr>
          <p:cNvSpPr txBox="1"/>
          <p:nvPr/>
        </p:nvSpPr>
        <p:spPr>
          <a:xfrm>
            <a:off x="3540489" y="1993534"/>
            <a:ext cx="8424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আমাদের দেহ কর্মক্ষম রাখতে সহায়তা করে। ভিটামিন দেহের রোগ প্রতিরোধ ক্ষমতা বৃদ্ধি করে এবং দেহের বৃদ্ধিতে সাহায্য করে। চোখ ও হাড়সহ দেহের বিভিন্ন অঙ্গের কাজ সম্পাদনে সহায়তা করে।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F8456-23F9-4778-9748-259A5FB4D0A8}"/>
              </a:ext>
            </a:extLst>
          </p:cNvPr>
          <p:cNvSpPr txBox="1"/>
          <p:nvPr/>
        </p:nvSpPr>
        <p:spPr>
          <a:xfrm>
            <a:off x="3540489" y="2028616"/>
            <a:ext cx="8424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ছয় প্রকার। যথাঃ ভিটামিন ‘এ’, ‘বি’, ‘সি’, ‘ডি’, ‘ই’, এবং ভিটামিন ‘কে’। ভিটামিন ‘বি’ বিভিন্ন ধরনের ভিটামিন নিয়ে গঠিত, তাই একে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‘বি’ কমপ্লেক্স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0">
            <a:extLst>
              <a:ext uri="{FF2B5EF4-FFF2-40B4-BE49-F238E27FC236}">
                <a16:creationId xmlns:a16="http://schemas.microsoft.com/office/drawing/2014/main" id="{37EFB01E-259C-4001-96A2-48FF4F517720}"/>
              </a:ext>
            </a:extLst>
          </p:cNvPr>
          <p:cNvSpPr txBox="1"/>
          <p:nvPr/>
        </p:nvSpPr>
        <p:spPr>
          <a:xfrm>
            <a:off x="2171700" y="5658214"/>
            <a:ext cx="1295400" cy="44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ECAEC-A9D3-4EEC-A34A-845B4D05F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66" y="1614983"/>
            <a:ext cx="2347913" cy="1739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16127-B3DB-4F12-ABA2-7BB5EE19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0" y="3952364"/>
            <a:ext cx="2079544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6B279-61C9-4523-BD46-BFFA659A9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66" y="4486130"/>
            <a:ext cx="2347913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7800A-B288-4553-8A79-EF6B80D1E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5" y="1466380"/>
            <a:ext cx="2828925" cy="161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4A6F47-C490-48CF-9A83-275016C00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28" y="4530376"/>
            <a:ext cx="2079544" cy="1564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3F1DF5-8868-4EB9-8803-01CCA7FF6843}"/>
              </a:ext>
            </a:extLst>
          </p:cNvPr>
          <p:cNvSpPr txBox="1"/>
          <p:nvPr/>
        </p:nvSpPr>
        <p:spPr>
          <a:xfrm>
            <a:off x="3244333" y="198622"/>
            <a:ext cx="6595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B4484-15A8-41B0-A263-44830043F6CF}"/>
              </a:ext>
            </a:extLst>
          </p:cNvPr>
          <p:cNvSpPr/>
          <p:nvPr/>
        </p:nvSpPr>
        <p:spPr>
          <a:xfrm>
            <a:off x="4143258" y="1874392"/>
            <a:ext cx="4515729" cy="2239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এ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6FF781-C5B6-4E33-BD11-181FCA356902}"/>
              </a:ext>
            </a:extLst>
          </p:cNvPr>
          <p:cNvSpPr/>
          <p:nvPr/>
        </p:nvSpPr>
        <p:spPr>
          <a:xfrm>
            <a:off x="188195" y="303692"/>
            <a:ext cx="2494639" cy="7681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B8CE0-474B-4236-8FCC-32D9132E8AF8}"/>
              </a:ext>
            </a:extLst>
          </p:cNvPr>
          <p:cNvSpPr txBox="1"/>
          <p:nvPr/>
        </p:nvSpPr>
        <p:spPr>
          <a:xfrm>
            <a:off x="1009205" y="3031456"/>
            <a:ext cx="1267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D7EB84-4920-4D0E-A251-8A2B4EC269B1}"/>
              </a:ext>
            </a:extLst>
          </p:cNvPr>
          <p:cNvSpPr txBox="1"/>
          <p:nvPr/>
        </p:nvSpPr>
        <p:spPr>
          <a:xfrm>
            <a:off x="5056228" y="6042348"/>
            <a:ext cx="1893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ছোট মাছ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9E47FD-5D96-4300-A7D9-7498472660FF}"/>
              </a:ext>
            </a:extLst>
          </p:cNvPr>
          <p:cNvSpPr txBox="1"/>
          <p:nvPr/>
        </p:nvSpPr>
        <p:spPr>
          <a:xfrm>
            <a:off x="282316" y="5695439"/>
            <a:ext cx="221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8D13F4-7896-44B6-A477-B896D66CCE8E}"/>
              </a:ext>
            </a:extLst>
          </p:cNvPr>
          <p:cNvSpPr txBox="1"/>
          <p:nvPr/>
        </p:nvSpPr>
        <p:spPr>
          <a:xfrm>
            <a:off x="9553437" y="6058809"/>
            <a:ext cx="23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ডিমের কুসুম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A7A56-FD25-42FA-9D81-1C7D6798103E}"/>
              </a:ext>
            </a:extLst>
          </p:cNvPr>
          <p:cNvSpPr txBox="1"/>
          <p:nvPr/>
        </p:nvSpPr>
        <p:spPr>
          <a:xfrm>
            <a:off x="9987531" y="3239503"/>
            <a:ext cx="182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A12EA-45C1-45CB-B42B-E9273A4367B1}"/>
              </a:ext>
            </a:extLst>
          </p:cNvPr>
          <p:cNvSpPr txBox="1"/>
          <p:nvPr/>
        </p:nvSpPr>
        <p:spPr>
          <a:xfrm>
            <a:off x="2819400" y="409470"/>
            <a:ext cx="853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-এ এর কাজ সম্পর্কে জানবঃ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EC466E-C7D4-43D0-98CD-749FA81D9CB5}"/>
              </a:ext>
            </a:extLst>
          </p:cNvPr>
          <p:cNvSpPr/>
          <p:nvPr/>
        </p:nvSpPr>
        <p:spPr>
          <a:xfrm>
            <a:off x="3106867" y="1575787"/>
            <a:ext cx="6870601" cy="3001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দৃষ্টি শক্তি বজায় রাখে, সুস্থ ত্বক ও দাঁত গঠন এবং রোগ প্রতিরোধ ক্ষমতা বৃদ্ধিতে সহায়তা করে।     </a:t>
            </a:r>
            <a:endParaRPr lang="en-US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CEB03E-508F-47F5-A2E8-B5944C8A0E1E}"/>
              </a:ext>
            </a:extLst>
          </p:cNvPr>
          <p:cNvSpPr/>
          <p:nvPr/>
        </p:nvSpPr>
        <p:spPr>
          <a:xfrm>
            <a:off x="3244331" y="1644585"/>
            <a:ext cx="6595671" cy="2699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ভিটামিন –এ, এর অভাবজনিত রোগ সম্পর্কে জানব।</a:t>
            </a:r>
            <a:endParaRPr lang="en-US" sz="48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217F5D-04B3-4490-A6FB-CF265CA8B160}"/>
              </a:ext>
            </a:extLst>
          </p:cNvPr>
          <p:cNvSpPr/>
          <p:nvPr/>
        </p:nvSpPr>
        <p:spPr>
          <a:xfrm>
            <a:off x="3512783" y="1656097"/>
            <a:ext cx="6190292" cy="2361736"/>
          </a:xfrm>
          <a:prstGeom prst="ellipse">
            <a:avLst/>
          </a:prstGeom>
          <a:solidFill>
            <a:srgbClr val="8CB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অভাবজনিত রোগ হলো রাতকানা।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4" grpId="1" animBg="1"/>
      <p:bldP spid="16" grpId="0" animBg="1"/>
      <p:bldP spid="2" grpId="0"/>
      <p:bldP spid="21" grpId="0"/>
      <p:bldP spid="22" grpId="0"/>
      <p:bldP spid="23" grpId="0"/>
      <p:bldP spid="24" grpId="0"/>
      <p:bldP spid="5" grpId="0"/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768</Words>
  <Application>Microsoft Office PowerPoint</Application>
  <PresentationFormat>Widescreen</PresentationFormat>
  <Paragraphs>116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163</cp:revision>
  <dcterms:created xsi:type="dcterms:W3CDTF">2020-05-18T17:21:30Z</dcterms:created>
  <dcterms:modified xsi:type="dcterms:W3CDTF">2020-05-23T17:23:26Z</dcterms:modified>
</cp:coreProperties>
</file>