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9" r:id="rId5"/>
    <p:sldId id="258" r:id="rId6"/>
    <p:sldId id="257" r:id="rId7"/>
    <p:sldId id="260" r:id="rId8"/>
    <p:sldId id="261" r:id="rId9"/>
    <p:sldId id="263" r:id="rId10"/>
    <p:sldId id="264" r:id="rId11"/>
    <p:sldId id="265" r:id="rId12"/>
    <p:sldId id="267" r:id="rId13"/>
    <p:sldId id="266" r:id="rId1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24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9F633-6D55-41B2-AF73-9F119B404A3D}" type="datetimeFigureOut">
              <a:rPr lang="en-US" smtClean="0"/>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3277608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9F633-6D55-41B2-AF73-9F119B404A3D}" type="datetimeFigureOut">
              <a:rPr lang="en-US" smtClean="0"/>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23068984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9F633-6D55-41B2-AF73-9F119B404A3D}" type="datetimeFigureOut">
              <a:rPr lang="en-US" smtClean="0"/>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41432402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9F633-6D55-41B2-AF73-9F119B404A3D}" type="datetimeFigureOut">
              <a:rPr lang="en-US" smtClean="0"/>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4150730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9F633-6D55-41B2-AF73-9F119B404A3D}" type="datetimeFigureOut">
              <a:rPr lang="en-US" smtClean="0"/>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453045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9F633-6D55-41B2-AF73-9F119B404A3D}" type="datetimeFigureOut">
              <a:rPr lang="en-US" smtClean="0"/>
              <a:t>24-May-20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912964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9F633-6D55-41B2-AF73-9F119B404A3D}" type="datetimeFigureOut">
              <a:rPr lang="en-US" smtClean="0"/>
              <a:t>24-May-20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3949289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9F633-6D55-41B2-AF73-9F119B404A3D}" type="datetimeFigureOut">
              <a:rPr lang="en-US" smtClean="0"/>
              <a:t>24-May-20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2453930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9F633-6D55-41B2-AF73-9F119B404A3D}" type="datetimeFigureOut">
              <a:rPr lang="en-US" smtClean="0"/>
              <a:t>24-May-20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145351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9F633-6D55-41B2-AF73-9F119B404A3D}" type="datetimeFigureOut">
              <a:rPr lang="en-US" smtClean="0"/>
              <a:t>24-May-20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3705715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9F633-6D55-41B2-AF73-9F119B404A3D}" type="datetimeFigureOut">
              <a:rPr lang="en-US" smtClean="0"/>
              <a:t>24-May-20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07343-6AC7-4539-A2D5-B84737D076D9}" type="slidenum">
              <a:rPr lang="en-US" smtClean="0"/>
              <a:t>‹#›</a:t>
            </a:fld>
            <a:endParaRPr lang="en-US"/>
          </a:p>
        </p:txBody>
      </p:sp>
    </p:spTree>
    <p:extLst>
      <p:ext uri="{BB962C8B-B14F-4D97-AF65-F5344CB8AC3E}">
        <p14:creationId xmlns:p14="http://schemas.microsoft.com/office/powerpoint/2010/main" val="29584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E29F633-6D55-41B2-AF73-9F119B404A3D}" type="datetimeFigureOut">
              <a:rPr lang="en-US" smtClean="0"/>
              <a:t>24-May-20</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3307343-6AC7-4539-A2D5-B84737D076D9}" type="slidenum">
              <a:rPr lang="en-US" smtClean="0"/>
              <a:t>‹#›</a:t>
            </a:fld>
            <a:endParaRPr lang="en-US"/>
          </a:p>
        </p:txBody>
      </p:sp>
    </p:spTree>
    <p:extLst>
      <p:ext uri="{BB962C8B-B14F-4D97-AF65-F5344CB8AC3E}">
        <p14:creationId xmlns:p14="http://schemas.microsoft.com/office/powerpoint/2010/main" val="21633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875"/>
          <a:stretch/>
        </p:blipFill>
        <p:spPr>
          <a:xfrm>
            <a:off x="2281028" y="342900"/>
            <a:ext cx="4729372" cy="4167760"/>
          </a:xfrm>
          <a:prstGeom prst="rect">
            <a:avLst/>
          </a:prstGeom>
        </p:spPr>
      </p:pic>
      <p:sp>
        <p:nvSpPr>
          <p:cNvPr id="5" name="TextBox 4"/>
          <p:cNvSpPr txBox="1"/>
          <p:nvPr/>
        </p:nvSpPr>
        <p:spPr>
          <a:xfrm>
            <a:off x="457200" y="3314700"/>
            <a:ext cx="2606804" cy="584775"/>
          </a:xfrm>
          <a:prstGeom prst="rect">
            <a:avLst/>
          </a:prstGeom>
          <a:noFill/>
        </p:spPr>
        <p:txBody>
          <a:bodyPr wrap="none" rtlCol="0">
            <a:spAutoFit/>
          </a:bodyPr>
          <a:lstStyle/>
          <a:p>
            <a:r>
              <a:rPr lang="en-US" sz="3200" dirty="0" err="1" smtClean="0">
                <a:latin typeface="ArhialkhanMJ" pitchFamily="2" charset="0"/>
              </a:rPr>
              <a:t>mywcÖq</a:t>
            </a:r>
            <a:r>
              <a:rPr lang="en-US" sz="3200" dirty="0" smtClean="0">
                <a:latin typeface="ArhialkhanMJ" pitchFamily="2" charset="0"/>
              </a:rPr>
              <a:t> </a:t>
            </a:r>
            <a:r>
              <a:rPr lang="en-US" sz="3200" dirty="0" err="1" smtClean="0">
                <a:latin typeface="ArhialkhanMJ" pitchFamily="2" charset="0"/>
              </a:rPr>
              <a:t>wk¶v</a:t>
            </a:r>
            <a:r>
              <a:rPr lang="en-US" sz="3200" dirty="0" smtClean="0">
                <a:latin typeface="ArhialkhanMJ" pitchFamily="2" charset="0"/>
              </a:rPr>
              <a:t>_©</a:t>
            </a:r>
            <a:r>
              <a:rPr lang="en-US" sz="3200" dirty="0" err="1" smtClean="0">
                <a:latin typeface="ArhialkhanMJ" pitchFamily="2" charset="0"/>
              </a:rPr>
              <a:t>xe</a:t>
            </a:r>
            <a:r>
              <a:rPr lang="en-US" sz="3200" dirty="0" smtClean="0">
                <a:latin typeface="ArhialkhanMJ" pitchFamily="2" charset="0"/>
              </a:rPr>
              <a:t>„›` </a:t>
            </a:r>
            <a:endParaRPr lang="en-US" sz="3200" dirty="0">
              <a:latin typeface="ArhialkhanMJ" pitchFamily="2" charset="0"/>
            </a:endParaRPr>
          </a:p>
        </p:txBody>
      </p:sp>
      <p:sp>
        <p:nvSpPr>
          <p:cNvPr id="6" name="TextBox 5"/>
          <p:cNvSpPr txBox="1"/>
          <p:nvPr/>
        </p:nvSpPr>
        <p:spPr>
          <a:xfrm>
            <a:off x="977626" y="3771900"/>
            <a:ext cx="7023374" cy="1446550"/>
          </a:xfrm>
          <a:prstGeom prst="rect">
            <a:avLst/>
          </a:prstGeom>
          <a:noFill/>
        </p:spPr>
        <p:txBody>
          <a:bodyPr wrap="square" rtlCol="0">
            <a:spAutoFit/>
          </a:bodyPr>
          <a:lstStyle/>
          <a:p>
            <a:pPr algn="ctr"/>
            <a:r>
              <a:rPr lang="en-US" sz="4400" b="1" dirty="0" err="1" smtClean="0">
                <a:solidFill>
                  <a:srgbClr val="0000FF"/>
                </a:solidFill>
                <a:latin typeface="ArhialkhanMJ" pitchFamily="2" charset="0"/>
              </a:rPr>
              <a:t>dwi`cyi</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fvP©zqvj</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z‡j</a:t>
            </a:r>
            <a:r>
              <a:rPr lang="en-US" sz="4400" b="1" dirty="0" smtClean="0">
                <a:solidFill>
                  <a:srgbClr val="0000FF"/>
                </a:solidFill>
                <a:latin typeface="ArhialkhanMJ" pitchFamily="2" charset="0"/>
              </a:rPr>
              <a:t> </a:t>
            </a:r>
          </a:p>
          <a:p>
            <a:pPr algn="ctr"/>
            <a:r>
              <a:rPr lang="en-US" sz="4400" b="1" dirty="0" err="1" smtClean="0">
                <a:solidFill>
                  <a:srgbClr val="0000FF"/>
                </a:solidFill>
                <a:latin typeface="ArhialkhanMJ" pitchFamily="2" charset="0"/>
              </a:rPr>
              <a:t>mKj‡K</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vMZg</a:t>
            </a:r>
            <a:r>
              <a:rPr lang="en-US" sz="4400" b="1" dirty="0" smtClean="0">
                <a:solidFill>
                  <a:srgbClr val="0000FF"/>
                </a:solidFill>
                <a:latin typeface="ArhialkhanMJ" pitchFamily="2" charset="0"/>
              </a:rPr>
              <a:t> </a:t>
            </a:r>
            <a:endParaRPr lang="en-US" sz="4400" b="1" dirty="0">
              <a:solidFill>
                <a:srgbClr val="0000FF"/>
              </a:solidFill>
              <a:latin typeface="ArhialkhanMJ" pitchFamily="2" charset="0"/>
            </a:endParaRPr>
          </a:p>
        </p:txBody>
      </p:sp>
    </p:spTree>
    <p:extLst>
      <p:ext uri="{BB962C8B-B14F-4D97-AF65-F5344CB8AC3E}">
        <p14:creationId xmlns:p14="http://schemas.microsoft.com/office/powerpoint/2010/main" val="3742032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226" r="6017" b="9504"/>
          <a:stretch/>
        </p:blipFill>
        <p:spPr>
          <a:xfrm>
            <a:off x="2209800" y="266700"/>
            <a:ext cx="4876800" cy="3029645"/>
          </a:xfrm>
          <a:prstGeom prst="ellipse">
            <a:avLst/>
          </a:prstGeom>
          <a:ln>
            <a:noFill/>
          </a:ln>
          <a:effectLst>
            <a:softEdge rad="112500"/>
          </a:effectLst>
        </p:spPr>
      </p:pic>
      <p:sp>
        <p:nvSpPr>
          <p:cNvPr id="3" name="TextBox 2"/>
          <p:cNvSpPr txBox="1"/>
          <p:nvPr/>
        </p:nvSpPr>
        <p:spPr>
          <a:xfrm>
            <a:off x="152400" y="3390900"/>
            <a:ext cx="8651727" cy="2246769"/>
          </a:xfrm>
          <a:prstGeom prst="rect">
            <a:avLst/>
          </a:prstGeom>
          <a:noFill/>
        </p:spPr>
        <p:txBody>
          <a:bodyPr wrap="square" rtlCol="0">
            <a:spAutoFit/>
          </a:bodyPr>
          <a:lstStyle/>
          <a:p>
            <a:pPr algn="ctr"/>
            <a:r>
              <a:rPr lang="bn-BD" sz="2800" dirty="0" smtClean="0">
                <a:latin typeface="NikoshBAN" pitchFamily="2" charset="0"/>
                <a:cs typeface="NikoshBAN" pitchFamily="2" charset="0"/>
              </a:rPr>
              <a:t>আমরা যদি আলোর গতিতেও চলতে পারতাম তবে এই মিল্কিওয়ে গ্যালাক্সীর এক প্রান্ত থেকে অন্য প্রান্তে যেতে সময় লাগত ১,৩০,০০০ বছর। যে আলো এক সেকেন্ডে ৩০০০০০ কিমি যেতে পারে, তার যদি ১,৩০,০০০ বছর সময় লাগে তবে চিন্তা করো মহাবিশ্ব কতটা বড়? </a:t>
            </a:r>
          </a:p>
          <a:p>
            <a:pPr algn="ctr"/>
            <a:r>
              <a:rPr lang="bn-BD" sz="2400" dirty="0" smtClean="0">
                <a:latin typeface="NikoshBAN" pitchFamily="2" charset="0"/>
                <a:cs typeface="NikoshBAN" pitchFamily="2" charset="0"/>
              </a:rPr>
              <a:t>স্যার এডিংটনের মতে প্রতি গ্যালাক্সীতে দশ সহস্রকোটি সূর্যের মত নক্ষত্র আছে।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423970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333500"/>
            <a:ext cx="2697480" cy="3310128"/>
          </a:xfrm>
          <a:prstGeom prst="rect">
            <a:avLst/>
          </a:prstGeom>
        </p:spPr>
      </p:pic>
      <p:sp>
        <p:nvSpPr>
          <p:cNvPr id="3" name="TextBox 2"/>
          <p:cNvSpPr txBox="1"/>
          <p:nvPr/>
        </p:nvSpPr>
        <p:spPr>
          <a:xfrm>
            <a:off x="3304514" y="409731"/>
            <a:ext cx="2202847"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জ্যোতির্বিজ্ঞান </a:t>
            </a:r>
            <a:endParaRPr lang="en-US" sz="3600" dirty="0">
              <a:latin typeface="NikoshBAN" pitchFamily="2" charset="0"/>
              <a:cs typeface="NikoshBAN" pitchFamily="2" charset="0"/>
            </a:endParaRPr>
          </a:p>
        </p:txBody>
      </p:sp>
      <p:sp>
        <p:nvSpPr>
          <p:cNvPr id="5" name="Rectangle 4"/>
          <p:cNvSpPr/>
          <p:nvPr/>
        </p:nvSpPr>
        <p:spPr>
          <a:xfrm>
            <a:off x="3962400" y="1333500"/>
            <a:ext cx="4648200" cy="3310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2800" dirty="0" smtClean="0">
                <a:latin typeface="NikoshBAN" pitchFamily="2" charset="0"/>
                <a:cs typeface="NikoshBAN" pitchFamily="2" charset="0"/>
              </a:rPr>
              <a:t>মহাকাশ বা মহাবিশ্ব নিয়ে যে গবেষনা করা হয় তাকে বলা হয় জ্যোতির্বিজ্ঞান। বিজ্ঞানী গ্যালিলিও গ্যালিলি সর্বপ্রথম দূরবীক্ষণ যন্ত্র আবিষ্কার করে ওই যন্ত্র দিয়ে প্রমান করেছেন সৌরজগতের  গ্রহগুলো সূর্যকে কেন্দ্র করে ঘুরছে</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719762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2000"/>
                                        <p:tgtEl>
                                          <p:spTgt spid="5"/>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104900"/>
            <a:ext cx="5283200" cy="2743200"/>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229314"/>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647700" y="3924300"/>
            <a:ext cx="7848600"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600" dirty="0" smtClean="0">
                <a:latin typeface="NikoshBAN" pitchFamily="2" charset="0"/>
                <a:cs typeface="NikoshBAN" pitchFamily="2" charset="0"/>
              </a:rPr>
              <a:t> মহাবিশ্ব সম্পর্কে পাচটি বাক্য লিখ। </a:t>
            </a:r>
          </a:p>
        </p:txBody>
      </p:sp>
      <p:sp>
        <p:nvSpPr>
          <p:cNvPr id="9" name="Footer Placeholder 8"/>
          <p:cNvSpPr>
            <a:spLocks noGrp="1"/>
          </p:cNvSpPr>
          <p:nvPr>
            <p:ph type="ftr" sz="quarter" idx="11"/>
          </p:nvPr>
        </p:nvSpPr>
        <p:spPr/>
        <p:txBody>
          <a:bodyPr/>
          <a:lstStyle/>
          <a:p>
            <a:endParaRPr lang="en-US" dirty="0"/>
          </a:p>
        </p:txBody>
      </p:sp>
      <p:sp>
        <p:nvSpPr>
          <p:cNvPr id="7" name="TextBox 6"/>
          <p:cNvSpPr txBox="1"/>
          <p:nvPr/>
        </p:nvSpPr>
        <p:spPr>
          <a:xfrm>
            <a:off x="2296868" y="4901297"/>
            <a:ext cx="4916732" cy="523220"/>
          </a:xfrm>
          <a:prstGeom prst="rect">
            <a:avLst/>
          </a:prstGeom>
          <a:noFill/>
        </p:spPr>
        <p:txBody>
          <a:bodyPr wrap="none" rtlCol="0">
            <a:spAutoFit/>
          </a:bodyPr>
          <a:lstStyle/>
          <a:p>
            <a:pPr algn="ctr"/>
            <a:r>
              <a:rPr lang="bn-BD" sz="2800" dirty="0" smtClean="0">
                <a:latin typeface="NikoshBAN" pitchFamily="2" charset="0"/>
                <a:cs typeface="NikoshBAN" pitchFamily="2" charset="0"/>
              </a:rPr>
              <a:t>বাড়ির কাজটি করে কমেন্ট বক্স এ জমা দাও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0778884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419100"/>
            <a:ext cx="5505450" cy="3670300"/>
          </a:xfrm>
          <a:prstGeom prst="rect">
            <a:avLst/>
          </a:prstGeom>
        </p:spPr>
      </p:pic>
      <p:sp>
        <p:nvSpPr>
          <p:cNvPr id="3" name="TextBox 2"/>
          <p:cNvSpPr txBox="1"/>
          <p:nvPr/>
        </p:nvSpPr>
        <p:spPr>
          <a:xfrm>
            <a:off x="1066800" y="4001750"/>
            <a:ext cx="7023374" cy="1446550"/>
          </a:xfrm>
          <a:prstGeom prst="rect">
            <a:avLst/>
          </a:prstGeom>
          <a:noFill/>
        </p:spPr>
        <p:txBody>
          <a:bodyPr wrap="square" rtlCol="0">
            <a:spAutoFit/>
          </a:bodyPr>
          <a:lstStyle/>
          <a:p>
            <a:pPr algn="ctr"/>
            <a:r>
              <a:rPr lang="en-US" sz="4400" b="1" dirty="0" err="1" smtClean="0">
                <a:solidFill>
                  <a:srgbClr val="0000FF"/>
                </a:solidFill>
                <a:latin typeface="ArhialkhanMJ" pitchFamily="2" charset="0"/>
              </a:rPr>
              <a:t>dwi`cyi</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fvP©zqvj</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z‡ji</a:t>
            </a:r>
            <a:r>
              <a:rPr lang="en-US" sz="4400" b="1" dirty="0" smtClean="0">
                <a:solidFill>
                  <a:srgbClr val="0000FF"/>
                </a:solidFill>
                <a:latin typeface="ArhialkhanMJ" pitchFamily="2" charset="0"/>
              </a:rPr>
              <a:t> mv‡_ _</a:t>
            </a:r>
            <a:r>
              <a:rPr lang="en-US" sz="4400" b="1" dirty="0" err="1" smtClean="0">
                <a:solidFill>
                  <a:srgbClr val="0000FF"/>
                </a:solidFill>
                <a:latin typeface="ArhialkhanMJ" pitchFamily="2" charset="0"/>
              </a:rPr>
              <a:t>vKvi</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Rb</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mKj‡K</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ab¨ev</a:t>
            </a:r>
            <a:r>
              <a:rPr lang="en-US" sz="4400" b="1" dirty="0" smtClean="0">
                <a:solidFill>
                  <a:srgbClr val="0000FF"/>
                </a:solidFill>
                <a:latin typeface="ArhialkhanMJ" pitchFamily="2" charset="0"/>
              </a:rPr>
              <a:t>` </a:t>
            </a:r>
            <a:endParaRPr lang="en-US" sz="4400" b="1" dirty="0">
              <a:solidFill>
                <a:srgbClr val="0000FF"/>
              </a:solidFill>
              <a:latin typeface="ArhialkhanMJ" pitchFamily="2" charset="0"/>
            </a:endParaRPr>
          </a:p>
        </p:txBody>
      </p:sp>
    </p:spTree>
    <p:extLst>
      <p:ext uri="{BB962C8B-B14F-4D97-AF65-F5344CB8AC3E}">
        <p14:creationId xmlns:p14="http://schemas.microsoft.com/office/powerpoint/2010/main" val="1983449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358424"/>
            <a:ext cx="3581400" cy="613470"/>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পাঠ পরিচিতি</a:t>
            </a:r>
            <a:endParaRPr lang="en-US" sz="2400" dirty="0">
              <a:latin typeface="NikoshBAN" pitchFamily="2" charset="0"/>
              <a:cs typeface="NikoshBAN" pitchFamily="2" charset="0"/>
            </a:endParaRPr>
          </a:p>
        </p:txBody>
      </p:sp>
      <p:sp>
        <p:nvSpPr>
          <p:cNvPr id="4" name="Rounded Rectangle 3"/>
          <p:cNvSpPr/>
          <p:nvPr/>
        </p:nvSpPr>
        <p:spPr>
          <a:xfrm>
            <a:off x="533400" y="3302000"/>
            <a:ext cx="3810000" cy="19370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rgbClr val="FF0000"/>
                </a:solidFill>
                <a:latin typeface="NikoshBAN" pitchFamily="2" charset="0"/>
                <a:cs typeface="NikoshBAN" pitchFamily="2" charset="0"/>
              </a:rPr>
              <a:t>অপূর্ব কুমার দাস</a:t>
            </a:r>
          </a:p>
          <a:p>
            <a:pPr algn="ctr"/>
            <a:r>
              <a:rPr lang="bn-BD" sz="2400" dirty="0" smtClean="0">
                <a:solidFill>
                  <a:srgbClr val="FF0000"/>
                </a:solidFill>
                <a:latin typeface="NikoshBAN" pitchFamily="2" charset="0"/>
                <a:cs typeface="NikoshBAN" pitchFamily="2" charset="0"/>
              </a:rPr>
              <a:t>সহকারী শিক্ষক</a:t>
            </a:r>
          </a:p>
          <a:p>
            <a:pPr algn="ctr"/>
            <a:r>
              <a:rPr lang="bn-BD" sz="2000" dirty="0" smtClean="0">
                <a:solidFill>
                  <a:srgbClr val="FF0000"/>
                </a:solidFill>
                <a:latin typeface="NikoshBAN" pitchFamily="2" charset="0"/>
                <a:cs typeface="NikoshBAN" pitchFamily="2" charset="0"/>
              </a:rPr>
              <a:t>ফরিদপুর সরকারি বালিকা উচ্চ বিদ্যালয়,</a:t>
            </a:r>
          </a:p>
          <a:p>
            <a:pPr algn="ctr"/>
            <a:r>
              <a:rPr lang="bn-BD" sz="2400" dirty="0" smtClean="0">
                <a:solidFill>
                  <a:srgbClr val="FF0000"/>
                </a:solidFill>
                <a:latin typeface="NikoshBAN" pitchFamily="2" charset="0"/>
                <a:cs typeface="NikoshBAN" pitchFamily="2" charset="0"/>
              </a:rPr>
              <a:t>ফরিদপুর। </a:t>
            </a:r>
            <a:endParaRPr lang="en-US" sz="2400" dirty="0">
              <a:solidFill>
                <a:schemeClr val="tx2"/>
              </a:solidFill>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1" y="1416051"/>
            <a:ext cx="1676400" cy="1746249"/>
          </a:xfrm>
          <a:prstGeom prst="rect">
            <a:avLst/>
          </a:prstGeom>
        </p:spPr>
      </p:pic>
      <p:sp>
        <p:nvSpPr>
          <p:cNvPr id="6" name="Rounded Rectangle 5"/>
          <p:cNvSpPr/>
          <p:nvPr/>
        </p:nvSpPr>
        <p:spPr>
          <a:xfrm>
            <a:off x="4742688" y="3322526"/>
            <a:ext cx="4038600" cy="190690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sz="1400" b="1" dirty="0"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algn="ctr"/>
            <a:r>
              <a:rPr lang="bn-BD" sz="2400" b="1" dirty="0"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বিষয়ঃ প্রাথমিক বিজ্ঞান</a:t>
            </a:r>
          </a:p>
          <a:p>
            <a:pPr algn="ctr"/>
            <a:r>
              <a:rPr lang="bn-BD" sz="2400" b="1" dirty="0"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শ্রেণিঃ পঞ্চম</a:t>
            </a:r>
          </a:p>
          <a:p>
            <a:pPr algn="ctr"/>
            <a:r>
              <a:rPr lang="en-US" sz="2400" b="1" dirty="0" err="1"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অধ্যায়</a:t>
            </a:r>
            <a:r>
              <a:rPr lang="en-US" sz="2400" b="1" dirty="0"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৮ </a:t>
            </a:r>
            <a:r>
              <a:rPr lang="en-US" sz="2400" b="1" dirty="0" err="1"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মহাবিশ্ব</a:t>
            </a:r>
            <a:r>
              <a:rPr lang="en-US" sz="2400" b="1" dirty="0"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bn-BD" sz="2400" b="1" dirty="0" smtClean="0">
              <a:ln w="1905"/>
              <a:solidFill>
                <a:srgbClr val="00206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algn="ctr"/>
            <a:endParaRPr lang="bn-BD"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776" y="1419530"/>
            <a:ext cx="1427348" cy="1691970"/>
          </a:xfrm>
          <a:prstGeom prst="rect">
            <a:avLst/>
          </a:prstGeom>
          <a:ln w="28575" cap="sq" cmpd="thickThin">
            <a:solidFill>
              <a:srgbClr val="7030A0"/>
            </a:solidFill>
            <a:prstDash val="solid"/>
            <a:miter lim="800000"/>
          </a:ln>
          <a:effectLst>
            <a:innerShdw blurRad="76200">
              <a:srgbClr val="000000"/>
            </a:innerShdw>
          </a:effectLst>
        </p:spPr>
      </p:pic>
      <p:sp>
        <p:nvSpPr>
          <p:cNvPr id="9" name="TextBox 8"/>
          <p:cNvSpPr txBox="1"/>
          <p:nvPr/>
        </p:nvSpPr>
        <p:spPr>
          <a:xfrm>
            <a:off x="533400" y="405275"/>
            <a:ext cx="3581400" cy="613470"/>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শিক্ষক পরিচিতি</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323907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5"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9">
                                            <p:bg/>
                                          </p:spTgt>
                                        </p:tgtEl>
                                        <p:attrNameLst>
                                          <p:attrName>style.visibility</p:attrName>
                                        </p:attrNameLst>
                                      </p:cBhvr>
                                      <p:to>
                                        <p:strVal val="visible"/>
                                      </p:to>
                                    </p:set>
                                    <p:animEffect transition="in" filter="fade">
                                      <p:cBhvr>
                                        <p:cTn id="37" dur="1000"/>
                                        <p:tgtEl>
                                          <p:spTgt spid="9">
                                            <p:bg/>
                                          </p:spTgt>
                                        </p:tgtEl>
                                      </p:cBhvr>
                                    </p:animEffect>
                                    <p:anim calcmode="lin" valueType="num">
                                      <p:cBhvr>
                                        <p:cTn id="38" dur="1000" fill="hold"/>
                                        <p:tgtEl>
                                          <p:spTgt spid="9">
                                            <p:bg/>
                                          </p:spTgt>
                                        </p:tgtEl>
                                        <p:attrNameLst>
                                          <p:attrName>ppt_x</p:attrName>
                                        </p:attrNameLst>
                                      </p:cBhvr>
                                      <p:tavLst>
                                        <p:tav tm="0">
                                          <p:val>
                                            <p:strVal val="#ppt_x"/>
                                          </p:val>
                                        </p:tav>
                                        <p:tav tm="100000">
                                          <p:val>
                                            <p:strVal val="#ppt_x"/>
                                          </p:val>
                                        </p:tav>
                                      </p:tavLst>
                                    </p:anim>
                                    <p:anim calcmode="lin" valueType="num">
                                      <p:cBhvr>
                                        <p:cTn id="39" dur="1000" fill="hold"/>
                                        <p:tgtEl>
                                          <p:spTgt spid="9">
                                            <p:bg/>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6" grpId="0"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2259" y="442984"/>
            <a:ext cx="7023374" cy="769441"/>
          </a:xfrm>
          <a:prstGeom prst="rect">
            <a:avLst/>
          </a:prstGeom>
          <a:noFill/>
        </p:spPr>
        <p:txBody>
          <a:bodyPr wrap="square" rtlCol="0">
            <a:spAutoFit/>
          </a:bodyPr>
          <a:lstStyle/>
          <a:p>
            <a:pPr algn="ctr"/>
            <a:r>
              <a:rPr lang="en-US" sz="4400" b="1" dirty="0" err="1" smtClean="0">
                <a:solidFill>
                  <a:srgbClr val="0000FF"/>
                </a:solidFill>
                <a:latin typeface="ArhialkhanMJ" pitchFamily="2" charset="0"/>
              </a:rPr>
              <a:t>AvR‡Ki</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cvV</a:t>
            </a:r>
            <a:r>
              <a:rPr lang="en-US" sz="4400" b="1" dirty="0" smtClean="0">
                <a:solidFill>
                  <a:srgbClr val="0000FF"/>
                </a:solidFill>
                <a:latin typeface="ArhialkhanMJ" pitchFamily="2" charset="0"/>
              </a:rPr>
              <a:t> </a:t>
            </a:r>
            <a:endParaRPr lang="en-US" sz="4400" b="1" dirty="0">
              <a:solidFill>
                <a:srgbClr val="0000FF"/>
              </a:solidFill>
              <a:latin typeface="ArhialkhanMJ" pitchFamily="2" charset="0"/>
            </a:endParaRPr>
          </a:p>
        </p:txBody>
      </p:sp>
      <p:sp>
        <p:nvSpPr>
          <p:cNvPr id="3" name="TextBox 2"/>
          <p:cNvSpPr txBox="1"/>
          <p:nvPr/>
        </p:nvSpPr>
        <p:spPr>
          <a:xfrm>
            <a:off x="1219200" y="4305300"/>
            <a:ext cx="7023374" cy="769441"/>
          </a:xfrm>
          <a:prstGeom prst="rect">
            <a:avLst/>
          </a:prstGeom>
          <a:noFill/>
        </p:spPr>
        <p:txBody>
          <a:bodyPr wrap="square" rtlCol="0">
            <a:spAutoFit/>
          </a:bodyPr>
          <a:lstStyle/>
          <a:p>
            <a:pPr algn="ctr"/>
            <a:r>
              <a:rPr lang="en-US" sz="4400" b="1" dirty="0" err="1" smtClean="0">
                <a:solidFill>
                  <a:srgbClr val="0000FF"/>
                </a:solidFill>
                <a:latin typeface="ArhialkhanMJ" pitchFamily="2" charset="0"/>
              </a:rPr>
              <a:t>gnvwe‡k¦i</a:t>
            </a:r>
            <a:r>
              <a:rPr lang="en-US" sz="4400" b="1" dirty="0" smtClean="0">
                <a:solidFill>
                  <a:srgbClr val="0000FF"/>
                </a:solidFill>
                <a:latin typeface="ArhialkhanMJ" pitchFamily="2" charset="0"/>
              </a:rPr>
              <a:t> </a:t>
            </a:r>
            <a:r>
              <a:rPr lang="en-US" sz="4400" b="1" dirty="0" err="1" smtClean="0">
                <a:solidFill>
                  <a:srgbClr val="0000FF"/>
                </a:solidFill>
                <a:latin typeface="ArhialkhanMJ" pitchFamily="2" charset="0"/>
              </a:rPr>
              <a:t>AvKvi</a:t>
            </a:r>
            <a:r>
              <a:rPr lang="en-US" sz="4400" b="1" dirty="0" smtClean="0">
                <a:solidFill>
                  <a:srgbClr val="0000FF"/>
                </a:solidFill>
                <a:latin typeface="ArhialkhanMJ" pitchFamily="2" charset="0"/>
              </a:rPr>
              <a:t> </a:t>
            </a:r>
            <a:endParaRPr lang="en-US" sz="4400" b="1" dirty="0">
              <a:solidFill>
                <a:srgbClr val="0000FF"/>
              </a:solidFill>
              <a:latin typeface="Arhialkhan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14500"/>
            <a:ext cx="4572000" cy="2286000"/>
          </a:xfrm>
          <a:prstGeom prst="rect">
            <a:avLst/>
          </a:prstGeom>
        </p:spPr>
      </p:pic>
    </p:spTree>
    <p:extLst>
      <p:ext uri="{BB962C8B-B14F-4D97-AF65-F5344CB8AC3E}">
        <p14:creationId xmlns:p14="http://schemas.microsoft.com/office/powerpoint/2010/main" val="76955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990600" y="556173"/>
            <a:ext cx="7315200" cy="1221828"/>
          </a:xfrm>
          <a:prstGeom prst="round2DiagRect">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800" b="1" dirty="0" smtClean="0">
                <a:latin typeface="NikoshBAN" pitchFamily="2" charset="0"/>
                <a:cs typeface="NikoshBAN" pitchFamily="2" charset="0"/>
              </a:rPr>
              <a:t>শিখনফল </a:t>
            </a:r>
            <a:endParaRPr lang="bn-BD" sz="4800" b="1" dirty="0" smtClean="0">
              <a:latin typeface="NikoshBAN" pitchFamily="2" charset="0"/>
              <a:cs typeface="NikoshBAN" pitchFamily="2" charset="0"/>
            </a:endParaRPr>
          </a:p>
        </p:txBody>
      </p:sp>
      <p:sp>
        <p:nvSpPr>
          <p:cNvPr id="3" name="Rounded Rectangle 2"/>
          <p:cNvSpPr/>
          <p:nvPr/>
        </p:nvSpPr>
        <p:spPr>
          <a:xfrm>
            <a:off x="685800" y="2095500"/>
            <a:ext cx="7924800" cy="3238500"/>
          </a:xfrm>
          <a:prstGeom prst="roundRect">
            <a:avLst/>
          </a:prstGeom>
          <a:solidFill>
            <a:schemeClr val="accent6">
              <a:lumMod val="40000"/>
              <a:lumOff val="60000"/>
            </a:schemeClr>
          </a:solidFill>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bn-BD" sz="3600" dirty="0">
                <a:latin typeface="NikoshBAN" pitchFamily="2" charset="0"/>
                <a:cs typeface="NikoshBAN" pitchFamily="2" charset="0"/>
              </a:rPr>
              <a:t>এ পাঠ থেকে শিক্ষার্থীরা... </a:t>
            </a:r>
          </a:p>
          <a:p>
            <a:pPr marL="571500" indent="-571500" algn="just">
              <a:buFont typeface="Wingdings" pitchFamily="2" charset="2"/>
              <a:buChar char="Ø"/>
            </a:pPr>
            <a:r>
              <a:rPr lang="bn-BD" sz="3600" dirty="0" smtClean="0">
                <a:latin typeface="NikoshBAN" pitchFamily="2" charset="0"/>
                <a:cs typeface="NikoshBAN" pitchFamily="2" charset="0"/>
              </a:rPr>
              <a:t>মহাবিশ্বের আকার সম্পর্কে বলতে পারবে। </a:t>
            </a:r>
            <a:endParaRPr lang="en-US" sz="3600" dirty="0" smtClean="0">
              <a:latin typeface="NikoshBAN" pitchFamily="2" charset="0"/>
              <a:cs typeface="NikoshBAN" pitchFamily="2" charset="0"/>
            </a:endParaRPr>
          </a:p>
        </p:txBody>
      </p:sp>
    </p:spTree>
    <p:extLst>
      <p:ext uri="{BB962C8B-B14F-4D97-AF65-F5344CB8AC3E}">
        <p14:creationId xmlns:p14="http://schemas.microsoft.com/office/powerpoint/2010/main" val="8808658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987" t="6781" r="5127" b="12622"/>
          <a:stretch/>
        </p:blipFill>
        <p:spPr>
          <a:xfrm>
            <a:off x="2797791" y="1023583"/>
            <a:ext cx="3712192" cy="3562066"/>
          </a:xfrm>
          <a:prstGeom prst="ellipse">
            <a:avLst/>
          </a:prstGeom>
          <a:ln>
            <a:noFill/>
          </a:ln>
          <a:effectLst>
            <a:softEdge rad="112500"/>
          </a:effectLst>
        </p:spPr>
      </p:pic>
      <p:sp>
        <p:nvSpPr>
          <p:cNvPr id="3" name="TextBox 2"/>
          <p:cNvSpPr txBox="1"/>
          <p:nvPr/>
        </p:nvSpPr>
        <p:spPr>
          <a:xfrm>
            <a:off x="2256381" y="275582"/>
            <a:ext cx="4628190" cy="523220"/>
          </a:xfrm>
          <a:prstGeom prst="rect">
            <a:avLst/>
          </a:prstGeom>
          <a:noFill/>
        </p:spPr>
        <p:txBody>
          <a:bodyPr wrap="none" rtlCol="0">
            <a:spAutoFit/>
          </a:bodyPr>
          <a:lstStyle/>
          <a:p>
            <a:r>
              <a:rPr lang="bn-BD" sz="2800" dirty="0" smtClean="0">
                <a:latin typeface="NikoshBAN" pitchFamily="2" charset="0"/>
                <a:cs typeface="NikoshBAN" pitchFamily="2" charset="0"/>
              </a:rPr>
              <a:t> সমগ্র মহাবিশ্বে পৃথিবী একটা ক্ষুদ্র অংশ  </a:t>
            </a:r>
            <a:endParaRPr lang="en-US" sz="2800" dirty="0">
              <a:latin typeface="NikoshBAN" pitchFamily="2" charset="0"/>
              <a:cs typeface="NikoshBAN" pitchFamily="2" charset="0"/>
            </a:endParaRPr>
          </a:p>
        </p:txBody>
      </p:sp>
      <p:sp>
        <p:nvSpPr>
          <p:cNvPr id="9" name="TextBox 8"/>
          <p:cNvSpPr txBox="1"/>
          <p:nvPr/>
        </p:nvSpPr>
        <p:spPr>
          <a:xfrm>
            <a:off x="3242603" y="4755108"/>
            <a:ext cx="3119765" cy="523220"/>
          </a:xfrm>
          <a:prstGeom prst="rect">
            <a:avLst/>
          </a:prstGeom>
          <a:noFill/>
        </p:spPr>
        <p:txBody>
          <a:bodyPr wrap="none" rtlCol="0">
            <a:spAutoFit/>
          </a:bodyPr>
          <a:lstStyle/>
          <a:p>
            <a:r>
              <a:rPr lang="bn-BD" sz="2800" dirty="0" smtClean="0">
                <a:latin typeface="NikoshBAN" pitchFamily="2" charset="0"/>
                <a:cs typeface="NikoshBAN" pitchFamily="2" charset="0"/>
              </a:rPr>
              <a:t>আমাদের বাসযোগ্য পৃথিবী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4035260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37192"/>
            <a:ext cx="5233602" cy="3962400"/>
          </a:xfrm>
          <a:prstGeom prst="roundRect">
            <a:avLst/>
          </a:prstGeom>
          <a:ln>
            <a:noFill/>
          </a:ln>
          <a:effectLst>
            <a:softEdge rad="112500"/>
          </a:effectLst>
        </p:spPr>
      </p:pic>
      <p:sp>
        <p:nvSpPr>
          <p:cNvPr id="3" name="TextBox 2"/>
          <p:cNvSpPr txBox="1"/>
          <p:nvPr/>
        </p:nvSpPr>
        <p:spPr>
          <a:xfrm>
            <a:off x="2256381" y="275582"/>
            <a:ext cx="272832" cy="523220"/>
          </a:xfrm>
          <a:prstGeom prst="rect">
            <a:avLst/>
          </a:prstGeom>
          <a:noFill/>
        </p:spPr>
        <p:txBody>
          <a:bodyPr wrap="none" rtlCol="0">
            <a:spAutoFit/>
          </a:bodyPr>
          <a:lstStyle/>
          <a:p>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7191"/>
            <a:ext cx="3276600" cy="3905249"/>
          </a:xfrm>
          <a:prstGeom prst="roundRect">
            <a:avLst/>
          </a:prstGeom>
          <a:ln>
            <a:noFill/>
          </a:ln>
          <a:effectLst>
            <a:softEdge rad="112500"/>
          </a:effectLst>
        </p:spPr>
      </p:pic>
      <p:sp>
        <p:nvSpPr>
          <p:cNvPr id="5" name="TextBox 4"/>
          <p:cNvSpPr txBox="1"/>
          <p:nvPr/>
        </p:nvSpPr>
        <p:spPr>
          <a:xfrm>
            <a:off x="533400" y="4512292"/>
            <a:ext cx="8252580" cy="954107"/>
          </a:xfrm>
          <a:prstGeom prst="rect">
            <a:avLst/>
          </a:prstGeom>
          <a:noFill/>
        </p:spPr>
        <p:txBody>
          <a:bodyPr wrap="none" rtlCol="0">
            <a:spAutoFit/>
          </a:bodyPr>
          <a:lstStyle/>
          <a:p>
            <a:pPr algn="ctr"/>
            <a:r>
              <a:rPr lang="bn-BD" sz="2800" dirty="0" smtClean="0">
                <a:latin typeface="NikoshBAN" pitchFamily="2" charset="0"/>
                <a:cs typeface="NikoshBAN" pitchFamily="2" charset="0"/>
              </a:rPr>
              <a:t>রাতের আকাশে আমরা অসংখ্য তারা বা নক্ষত্র দেখতে পাই।</a:t>
            </a:r>
          </a:p>
          <a:p>
            <a:pPr algn="ctr"/>
            <a:r>
              <a:rPr lang="bn-BD" sz="2800" dirty="0" smtClean="0">
                <a:latin typeface="NikoshBAN" pitchFamily="2" charset="0"/>
                <a:cs typeface="NikoshBAN" pitchFamily="2" charset="0"/>
              </a:rPr>
              <a:t> দুরবীক্ষন যন্ত্রের সাহায্যে আমরা সেই নক্ষত্রসমূহ আরও স্পস্ট দেখতে চাই।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272293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14500"/>
            <a:ext cx="7998678" cy="2123658"/>
          </a:xfrm>
          <a:prstGeom prst="rect">
            <a:avLst/>
          </a:prstGeom>
          <a:noFill/>
        </p:spPr>
        <p:txBody>
          <a:bodyPr wrap="square" rtlCol="0">
            <a:spAutoFit/>
          </a:bodyPr>
          <a:lstStyle/>
          <a:p>
            <a:pPr algn="ctr"/>
            <a:r>
              <a:rPr lang="bn-BD" sz="6600" dirty="0" smtClean="0">
                <a:latin typeface="NikoshBAN" pitchFamily="2" charset="0"/>
                <a:cs typeface="NikoshBAN" pitchFamily="2" charset="0"/>
              </a:rPr>
              <a:t>আমরা কী জানি? </a:t>
            </a:r>
            <a:endParaRPr lang="bn-BD" sz="6600" dirty="0">
              <a:latin typeface="NikoshBAN" pitchFamily="2" charset="0"/>
              <a:cs typeface="NikoshBAN" pitchFamily="2" charset="0"/>
            </a:endParaRPr>
          </a:p>
          <a:p>
            <a:pPr algn="ctr"/>
            <a:r>
              <a:rPr lang="bn-BD" sz="6600" dirty="0" smtClean="0">
                <a:latin typeface="NikoshBAN" pitchFamily="2" charset="0"/>
                <a:cs typeface="NikoshBAN" pitchFamily="2" charset="0"/>
              </a:rPr>
              <a:t>এই মহাবিশ্ব কত বড়? </a:t>
            </a:r>
            <a:endParaRPr lang="en-US" sz="6600" dirty="0">
              <a:latin typeface="NikoshBAN" pitchFamily="2" charset="0"/>
              <a:cs typeface="NikoshBAN" pitchFamily="2" charset="0"/>
            </a:endParaRPr>
          </a:p>
        </p:txBody>
      </p:sp>
    </p:spTree>
    <p:extLst>
      <p:ext uri="{BB962C8B-B14F-4D97-AF65-F5344CB8AC3E}">
        <p14:creationId xmlns:p14="http://schemas.microsoft.com/office/powerpoint/2010/main" val="24271211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008" y="1562100"/>
            <a:ext cx="1877786" cy="17145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226" r="6017" b="9504"/>
          <a:stretch/>
        </p:blipFill>
        <p:spPr>
          <a:xfrm>
            <a:off x="2502408" y="1562100"/>
            <a:ext cx="1859499" cy="17129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008" y="1562100"/>
            <a:ext cx="1859499" cy="17129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909" y="1563624"/>
            <a:ext cx="1859499" cy="1712976"/>
          </a:xfrm>
          <a:prstGeom prst="rect">
            <a:avLst/>
          </a:prstGeom>
        </p:spPr>
      </p:pic>
      <p:sp>
        <p:nvSpPr>
          <p:cNvPr id="8" name="Rectangle 7"/>
          <p:cNvSpPr/>
          <p:nvPr/>
        </p:nvSpPr>
        <p:spPr>
          <a:xfrm>
            <a:off x="445008" y="3467100"/>
            <a:ext cx="1877786"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latin typeface="NikoshBAN" pitchFamily="2" charset="0"/>
                <a:cs typeface="NikoshBAN" pitchFamily="2" charset="0"/>
              </a:rPr>
              <a:t>মহাবিশ্ব</a:t>
            </a:r>
            <a:r>
              <a:rPr lang="bn-BD" dirty="0" smtClean="0"/>
              <a:t> </a:t>
            </a:r>
            <a:endParaRPr lang="en-US" dirty="0"/>
          </a:p>
        </p:txBody>
      </p:sp>
      <p:sp>
        <p:nvSpPr>
          <p:cNvPr id="9" name="Rectangle 8"/>
          <p:cNvSpPr/>
          <p:nvPr/>
        </p:nvSpPr>
        <p:spPr>
          <a:xfrm>
            <a:off x="2502408" y="3467100"/>
            <a:ext cx="1877786"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000" dirty="0" smtClean="0">
                <a:latin typeface="NikoshBAN" pitchFamily="2" charset="0"/>
                <a:cs typeface="NikoshBAN" pitchFamily="2" charset="0"/>
              </a:rPr>
              <a:t>মিল্কিওয়ে গ্যালাক্সি</a:t>
            </a:r>
            <a:endParaRPr lang="en-US" sz="1400" dirty="0"/>
          </a:p>
        </p:txBody>
      </p:sp>
      <p:sp>
        <p:nvSpPr>
          <p:cNvPr id="10" name="Rectangle 9"/>
          <p:cNvSpPr/>
          <p:nvPr/>
        </p:nvSpPr>
        <p:spPr>
          <a:xfrm>
            <a:off x="4648200" y="3467100"/>
            <a:ext cx="1877786"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সৌরজগৎ</a:t>
            </a:r>
            <a:r>
              <a:rPr lang="bn-BD" sz="2000" dirty="0" smtClean="0">
                <a:latin typeface="NikoshBAN" pitchFamily="2" charset="0"/>
                <a:cs typeface="NikoshBAN" pitchFamily="2" charset="0"/>
              </a:rPr>
              <a:t> </a:t>
            </a:r>
            <a:endParaRPr lang="en-US" sz="1400" dirty="0"/>
          </a:p>
        </p:txBody>
      </p:sp>
      <p:sp>
        <p:nvSpPr>
          <p:cNvPr id="11" name="Rectangle 10"/>
          <p:cNvSpPr/>
          <p:nvPr/>
        </p:nvSpPr>
        <p:spPr>
          <a:xfrm>
            <a:off x="6741957" y="3467100"/>
            <a:ext cx="1877786"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পৃথিবী </a:t>
            </a:r>
            <a:endParaRPr lang="en-US" sz="1200" dirty="0"/>
          </a:p>
        </p:txBody>
      </p:sp>
      <p:sp>
        <p:nvSpPr>
          <p:cNvPr id="12" name="TextBox 11"/>
          <p:cNvSpPr txBox="1"/>
          <p:nvPr/>
        </p:nvSpPr>
        <p:spPr>
          <a:xfrm>
            <a:off x="3505200" y="559856"/>
            <a:ext cx="2183611" cy="523220"/>
          </a:xfrm>
          <a:prstGeom prst="rect">
            <a:avLst/>
          </a:prstGeom>
          <a:noFill/>
        </p:spPr>
        <p:txBody>
          <a:bodyPr wrap="none" rtlCol="0">
            <a:spAutoFit/>
          </a:bodyPr>
          <a:lstStyle/>
          <a:p>
            <a:pPr algn="ctr"/>
            <a:r>
              <a:rPr lang="bn-BD" sz="2800" dirty="0" smtClean="0">
                <a:latin typeface="NikoshBAN" pitchFamily="2" charset="0"/>
                <a:cs typeface="NikoshBAN" pitchFamily="2" charset="0"/>
              </a:rPr>
              <a:t>মহাবিশ্বের ধারণা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0400042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52500"/>
            <a:ext cx="8839200" cy="289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38300"/>
            <a:ext cx="1447800" cy="148040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302" r="4101"/>
          <a:stretch/>
        </p:blipFill>
        <p:spPr>
          <a:xfrm>
            <a:off x="228600" y="1181100"/>
            <a:ext cx="3243072" cy="2438400"/>
          </a:xfrm>
          <a:prstGeom prst="rect">
            <a:avLst/>
          </a:prstGeom>
        </p:spPr>
      </p:pic>
      <p:pic>
        <p:nvPicPr>
          <p:cNvPr id="1027" name="Picture 3" descr="C:\Users\smart_view\Desktop\1200px-Supermoon_Nov-14-2016-minneapol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913497"/>
            <a:ext cx="912875"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5" idx="1"/>
          </p:cNvCxnSpPr>
          <p:nvPr/>
        </p:nvCxnSpPr>
        <p:spPr>
          <a:xfrm>
            <a:off x="3124200" y="2378504"/>
            <a:ext cx="1828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0800" y="2353865"/>
            <a:ext cx="914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24200" y="2236908"/>
            <a:ext cx="0" cy="3048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953000" y="2236908"/>
            <a:ext cx="0" cy="3048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6400800" y="2214925"/>
            <a:ext cx="0" cy="3048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7328848" y="2201465"/>
            <a:ext cx="0" cy="3048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3096904" y="2645068"/>
            <a:ext cx="2492990" cy="461665"/>
          </a:xfrm>
          <a:prstGeom prst="rect">
            <a:avLst/>
          </a:prstGeom>
          <a:noFill/>
        </p:spPr>
        <p:txBody>
          <a:bodyPr wrap="none" rtlCol="0">
            <a:spAutoFit/>
          </a:bodyPr>
          <a:lstStyle/>
          <a:p>
            <a:r>
              <a:rPr lang="bn-BD" sz="2400" dirty="0" smtClean="0">
                <a:solidFill>
                  <a:schemeClr val="bg1"/>
                </a:solidFill>
                <a:latin typeface="NikoshBAN" pitchFamily="2" charset="0"/>
                <a:cs typeface="NikoshBAN" pitchFamily="2" charset="0"/>
              </a:rPr>
              <a:t>১৫,০০,০০,০০০ কি.মি. </a:t>
            </a:r>
            <a:endParaRPr lang="en-US" sz="2400" dirty="0">
              <a:solidFill>
                <a:schemeClr val="bg1"/>
              </a:solidFill>
              <a:latin typeface="NikoshBAN" pitchFamily="2" charset="0"/>
              <a:cs typeface="NikoshBAN" pitchFamily="2" charset="0"/>
            </a:endParaRPr>
          </a:p>
        </p:txBody>
      </p:sp>
      <p:sp>
        <p:nvSpPr>
          <p:cNvPr id="30" name="TextBox 29"/>
          <p:cNvSpPr txBox="1"/>
          <p:nvPr/>
        </p:nvSpPr>
        <p:spPr>
          <a:xfrm>
            <a:off x="5943600" y="1407467"/>
            <a:ext cx="2036135" cy="461665"/>
          </a:xfrm>
          <a:prstGeom prst="rect">
            <a:avLst/>
          </a:prstGeom>
          <a:noFill/>
        </p:spPr>
        <p:txBody>
          <a:bodyPr wrap="none" rtlCol="0">
            <a:spAutoFit/>
          </a:bodyPr>
          <a:lstStyle/>
          <a:p>
            <a:r>
              <a:rPr lang="bn-BD" sz="2400" dirty="0" smtClean="0">
                <a:solidFill>
                  <a:schemeClr val="bg1"/>
                </a:solidFill>
                <a:latin typeface="NikoshBAN" pitchFamily="2" charset="0"/>
                <a:cs typeface="NikoshBAN" pitchFamily="2" charset="0"/>
              </a:rPr>
              <a:t>৩,৮৪,৪০০ কি.মি. </a:t>
            </a:r>
            <a:endParaRPr lang="en-US" sz="2400" dirty="0">
              <a:solidFill>
                <a:schemeClr val="bg1"/>
              </a:solidFill>
              <a:latin typeface="NikoshBAN" pitchFamily="2" charset="0"/>
              <a:cs typeface="NikoshBAN" pitchFamily="2" charset="0"/>
            </a:endParaRPr>
          </a:p>
        </p:txBody>
      </p:sp>
      <p:sp>
        <p:nvSpPr>
          <p:cNvPr id="28" name="TextBox 27"/>
          <p:cNvSpPr txBox="1"/>
          <p:nvPr/>
        </p:nvSpPr>
        <p:spPr>
          <a:xfrm>
            <a:off x="152400" y="3848100"/>
            <a:ext cx="8651727" cy="1569660"/>
          </a:xfrm>
          <a:prstGeom prst="rect">
            <a:avLst/>
          </a:prstGeom>
          <a:noFill/>
        </p:spPr>
        <p:txBody>
          <a:bodyPr wrap="square" rtlCol="0">
            <a:spAutoFit/>
          </a:bodyPr>
          <a:lstStyle/>
          <a:p>
            <a:r>
              <a:rPr lang="bn-BD" sz="2400" dirty="0" smtClean="0">
                <a:latin typeface="NikoshBAN" pitchFamily="2" charset="0"/>
                <a:cs typeface="NikoshBAN" pitchFamily="2" charset="0"/>
              </a:rPr>
              <a:t>তোমরা কী জানো এই মহাবিশ্বে সবচেয়ে গতিশীল বস্তু কী? </a:t>
            </a:r>
          </a:p>
          <a:p>
            <a:r>
              <a:rPr lang="bn-BD" sz="2400" dirty="0" smtClean="0">
                <a:latin typeface="NikoshBAN" pitchFamily="2" charset="0"/>
                <a:cs typeface="NikoshBAN" pitchFamily="2" charset="0"/>
              </a:rPr>
              <a:t>আলো। আলো প্রতি সেকেন্ডে প্রায় ৩,০০,০০০ কিমি বেগে চলে। চাঁদ থেকে পৃথিবীতে আলো </a:t>
            </a:r>
          </a:p>
          <a:p>
            <a:r>
              <a:rPr lang="bn-BD" sz="2400" dirty="0" smtClean="0">
                <a:latin typeface="NikoshBAN" pitchFamily="2" charset="0"/>
                <a:cs typeface="NikoshBAN" pitchFamily="2" charset="0"/>
              </a:rPr>
              <a:t>পৌছাতে ১.৩ সেকেন্ড সময় লাগে। আর সূর্য থেকে আলো পৌছাতে সময় লাগে প্রায় ৮ মিনিট। </a:t>
            </a:r>
          </a:p>
          <a:p>
            <a:r>
              <a:rPr lang="bn-BD" sz="2400" dirty="0" smtClean="0">
                <a:latin typeface="NikoshBAN" pitchFamily="2" charset="0"/>
                <a:cs typeface="NikoshBAN" pitchFamily="2" charset="0"/>
              </a:rPr>
              <a:t>   অর্থাৎ সূর্য থেকে আসা যে আলো আমরা দেখতে পাই তা ৮ মিনিট পূর্বে উৎসরিত।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268917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285</Words>
  <Application>Microsoft Office PowerPoint</Application>
  <PresentationFormat>On-screen Show (16:10)</PresentationFormat>
  <Paragraphs>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Apurba Kumar Das</dc:creator>
  <cp:lastModifiedBy>Apurba Kumar Das </cp:lastModifiedBy>
  <cp:revision>12</cp:revision>
  <dcterms:created xsi:type="dcterms:W3CDTF">2020-05-22T12:03:22Z</dcterms:created>
  <dcterms:modified xsi:type="dcterms:W3CDTF">2020-05-24T15:01:44Z</dcterms:modified>
</cp:coreProperties>
</file>