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5AAE9-C99B-4037-B758-ED6114E015D1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143E-2EBA-4FBF-9928-2ED5880C7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C143E-2EBA-4FBF-9928-2ED5880C7F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cmc\Pictures\flowe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0"/>
            <a:ext cx="80771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অর্থনীতি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ক্লাসে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সবাইকে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স্বাগত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>চাহিদার হ্রাস-বৃদ্ধি</a:t>
            </a:r>
            <a:br>
              <a:rPr lang="bn-BD" dirty="0" smtClean="0"/>
            </a:br>
            <a:r>
              <a:rPr lang="bn-BD" dirty="0" smtClean="0"/>
              <a:t>Increase and Decrease in Demand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      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bn-BD" sz="2000" b="1" dirty="0" smtClean="0">
                <a:solidFill>
                  <a:srgbClr val="002060"/>
                </a:solidFill>
              </a:rPr>
              <a:t>P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 15   a</a:t>
            </a:r>
            <a:r>
              <a:rPr lang="en-US" sz="1200" b="1" dirty="0" smtClean="0">
                <a:solidFill>
                  <a:srgbClr val="002060"/>
                </a:solidFill>
              </a:rPr>
              <a:t>1</a:t>
            </a:r>
            <a:r>
              <a:rPr lang="en-US" sz="2000" b="1" dirty="0" smtClean="0">
                <a:solidFill>
                  <a:srgbClr val="002060"/>
                </a:solidFill>
              </a:rPr>
              <a:t>         a          a</a:t>
            </a:r>
            <a:r>
              <a:rPr lang="en-US" sz="1200" b="1" dirty="0" smtClean="0">
                <a:solidFill>
                  <a:srgbClr val="002060"/>
                </a:solidFill>
              </a:rPr>
              <a:t>2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10   .            b</a:t>
            </a:r>
            <a:r>
              <a:rPr lang="en-US" sz="1200" b="1" dirty="0" smtClean="0">
                <a:solidFill>
                  <a:srgbClr val="002060"/>
                </a:solidFill>
              </a:rPr>
              <a:t>1</a:t>
            </a:r>
            <a:r>
              <a:rPr lang="en-US" sz="2000" b="1" dirty="0" smtClean="0">
                <a:solidFill>
                  <a:srgbClr val="002060"/>
                </a:solidFill>
              </a:rPr>
              <a:t>        b         b</a:t>
            </a:r>
            <a:r>
              <a:rPr lang="en-US" sz="1200" b="1" dirty="0" smtClean="0">
                <a:solidFill>
                  <a:srgbClr val="002060"/>
                </a:solidFill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</a:rPr>
              <a:t>         </a:t>
            </a:r>
          </a:p>
          <a:p>
            <a:pPr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  5   .          .          . c</a:t>
            </a:r>
            <a:r>
              <a:rPr lang="en-US" sz="1200" b="1" dirty="0" smtClean="0">
                <a:solidFill>
                  <a:srgbClr val="002060"/>
                </a:solidFill>
              </a:rPr>
              <a:t>1</a:t>
            </a:r>
            <a:r>
              <a:rPr lang="en-US" sz="2000" b="1" dirty="0" smtClean="0">
                <a:solidFill>
                  <a:srgbClr val="002060"/>
                </a:solidFill>
              </a:rPr>
              <a:t>       c          c</a:t>
            </a:r>
            <a:r>
              <a:rPr lang="en-US" sz="1200" b="1" dirty="0" smtClean="0">
                <a:solidFill>
                  <a:srgbClr val="002060"/>
                </a:solidFill>
              </a:rPr>
              <a:t>2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                                    D</a:t>
            </a:r>
            <a:r>
              <a:rPr lang="en-US" sz="1200" b="1" dirty="0" smtClean="0">
                <a:solidFill>
                  <a:srgbClr val="002060"/>
                </a:solidFill>
              </a:rPr>
              <a:t>1          </a:t>
            </a:r>
            <a:r>
              <a:rPr lang="en-US" sz="2000" b="1" dirty="0" smtClean="0">
                <a:solidFill>
                  <a:srgbClr val="002060"/>
                </a:solidFill>
              </a:rPr>
              <a:t>D         D</a:t>
            </a:r>
            <a:r>
              <a:rPr lang="en-US" sz="1200" b="1" dirty="0" smtClean="0">
                <a:solidFill>
                  <a:srgbClr val="002060"/>
                </a:solidFill>
              </a:rPr>
              <a:t>2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  0   .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                 2         4         6        8      Q</a:t>
            </a:r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dirty="0" err="1" smtClean="0"/>
              <a:t>আলোচ্য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দ্রব্যের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দাম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স্থির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থেকে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অন্য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বিষয়ের</a:t>
            </a:r>
            <a:r>
              <a:rPr lang="en-US" sz="1600" dirty="0" smtClean="0"/>
              <a:t> (</a:t>
            </a:r>
            <a:r>
              <a:rPr lang="en-US" sz="1600" dirty="0" err="1" smtClean="0"/>
              <a:t>ক্রেতার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আয়</a:t>
            </a:r>
            <a:r>
              <a:rPr lang="en-US" sz="1600" dirty="0" smtClean="0"/>
              <a:t>, </a:t>
            </a:r>
            <a:r>
              <a:rPr lang="en-US" sz="1600" dirty="0" err="1" smtClean="0"/>
              <a:t>রুচি</a:t>
            </a:r>
            <a:r>
              <a:rPr lang="en-US" sz="1600" dirty="0" smtClean="0"/>
              <a:t>, </a:t>
            </a:r>
            <a:r>
              <a:rPr lang="en-US" sz="1600" dirty="0" err="1" smtClean="0"/>
              <a:t>অভ্যাস</a:t>
            </a:r>
            <a:r>
              <a:rPr lang="en-US" sz="1600" dirty="0" smtClean="0"/>
              <a:t>…) </a:t>
            </a:r>
            <a:r>
              <a:rPr lang="en-US" sz="1600" dirty="0" err="1" smtClean="0"/>
              <a:t>পরিবর্তনের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ফলে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পরিমানের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পরিবর্তন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হ্রাস-বৃদ্ধি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 । </a:t>
            </a:r>
          </a:p>
          <a:p>
            <a:r>
              <a:rPr lang="en-US" sz="1600" dirty="0" err="1" smtClean="0"/>
              <a:t>চিত্রে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বিশ্লেষণঃ</a:t>
            </a:r>
            <a:endParaRPr lang="bn-BD" sz="1600" dirty="0" smtClean="0"/>
          </a:p>
          <a:p>
            <a:r>
              <a:rPr lang="en-US" sz="1600" dirty="0" err="1" smtClean="0"/>
              <a:t>চিত্রে</a:t>
            </a:r>
            <a:r>
              <a:rPr lang="bn-BD" sz="1600" dirty="0" smtClean="0"/>
              <a:t> D</a:t>
            </a:r>
            <a:r>
              <a:rPr lang="en-US" sz="1600" dirty="0" smtClean="0"/>
              <a:t> </a:t>
            </a:r>
            <a:r>
              <a:rPr lang="en-US" sz="1600" dirty="0" err="1" smtClean="0"/>
              <a:t>মূল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চাহিদা</a:t>
            </a:r>
            <a:r>
              <a:rPr lang="en-US" sz="1600" dirty="0" smtClean="0"/>
              <a:t> </a:t>
            </a:r>
            <a:r>
              <a:rPr lang="en-US" sz="1600" dirty="0" err="1" smtClean="0"/>
              <a:t>রেখা</a:t>
            </a:r>
            <a:r>
              <a:rPr lang="en-US" sz="1600" dirty="0" smtClean="0"/>
              <a:t> । 15, 10 ও 5 </a:t>
            </a:r>
            <a:r>
              <a:rPr lang="en-US" sz="1600" dirty="0" err="1" smtClean="0"/>
              <a:t>টাকা</a:t>
            </a:r>
            <a:r>
              <a:rPr lang="en-US" sz="1600" dirty="0" smtClean="0"/>
              <a:t> </a:t>
            </a:r>
            <a:r>
              <a:rPr lang="en-US" sz="1600" dirty="0" err="1" smtClean="0"/>
              <a:t>দামে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পরিমান</a:t>
            </a:r>
            <a:r>
              <a:rPr lang="en-US" sz="1600" dirty="0" smtClean="0"/>
              <a:t> 2,4 ও 6 </a:t>
            </a:r>
            <a:r>
              <a:rPr lang="en-US" sz="1600" dirty="0" err="1" smtClean="0"/>
              <a:t>একক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সমন্বয়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বিন্দু</a:t>
            </a:r>
            <a:r>
              <a:rPr lang="en-US" sz="1600" dirty="0" smtClean="0"/>
              <a:t> a, b ও c  . </a:t>
            </a:r>
          </a:p>
          <a:p>
            <a:r>
              <a:rPr lang="en-US" sz="1600" dirty="0" err="1" smtClean="0"/>
              <a:t>মনে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করি</a:t>
            </a:r>
            <a:r>
              <a:rPr lang="en-US" sz="1600" dirty="0" smtClean="0"/>
              <a:t>, </a:t>
            </a:r>
            <a:r>
              <a:rPr lang="en-US" sz="1600" dirty="0" err="1" smtClean="0"/>
              <a:t>দাম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স্তর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স্থির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থেকে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ভোক্তার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আয়</a:t>
            </a:r>
            <a:r>
              <a:rPr lang="en-US" sz="1600" dirty="0" smtClean="0"/>
              <a:t> </a:t>
            </a:r>
            <a:r>
              <a:rPr lang="en-US" sz="1600" dirty="0" err="1" smtClean="0"/>
              <a:t>বৃদ্ধি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পেলে</a:t>
            </a:r>
            <a:r>
              <a:rPr lang="en-US" sz="1600" dirty="0" smtClean="0"/>
              <a:t> </a:t>
            </a:r>
            <a:r>
              <a:rPr lang="en-US" sz="1600" dirty="0" err="1" smtClean="0"/>
              <a:t>নতুন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চাহিদা</a:t>
            </a:r>
            <a:r>
              <a:rPr lang="en-US" sz="1600" dirty="0" smtClean="0"/>
              <a:t> </a:t>
            </a:r>
            <a:r>
              <a:rPr lang="en-US" sz="1600" dirty="0" err="1" smtClean="0"/>
              <a:t>রেখা</a:t>
            </a:r>
            <a:r>
              <a:rPr lang="en-US" sz="1600" dirty="0" smtClean="0"/>
              <a:t>   </a:t>
            </a:r>
          </a:p>
          <a:p>
            <a:r>
              <a:rPr lang="en-US" sz="1600" b="1" dirty="0" smtClean="0"/>
              <a:t> </a:t>
            </a:r>
            <a:r>
              <a:rPr lang="en-US" sz="1600" dirty="0" smtClean="0"/>
              <a:t>D</a:t>
            </a:r>
            <a:r>
              <a:rPr lang="en-US" sz="1600" b="1" dirty="0" smtClean="0"/>
              <a:t>2 </a:t>
            </a:r>
            <a:r>
              <a:rPr lang="en-US" sz="1600" dirty="0" err="1" smtClean="0"/>
              <a:t>হয়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সমন্বয়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বিন্দু</a:t>
            </a:r>
            <a:r>
              <a:rPr lang="en-US" sz="1600" dirty="0" smtClean="0"/>
              <a:t> a2, b2 ও c2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পরিমান</a:t>
            </a:r>
            <a:r>
              <a:rPr lang="en-US" sz="1600" dirty="0" smtClean="0"/>
              <a:t> </a:t>
            </a:r>
            <a:r>
              <a:rPr lang="en-US" sz="1600" dirty="0" err="1" smtClean="0"/>
              <a:t>হবে</a:t>
            </a:r>
            <a:r>
              <a:rPr lang="en-US" sz="1600" dirty="0" smtClean="0"/>
              <a:t> </a:t>
            </a:r>
            <a:r>
              <a:rPr lang="en-US" sz="1600" dirty="0" err="1" smtClean="0"/>
              <a:t>যথাক্রমে</a:t>
            </a:r>
            <a:r>
              <a:rPr lang="en-US" sz="1600" dirty="0" smtClean="0"/>
              <a:t> 4,6 ও 8 .</a:t>
            </a:r>
          </a:p>
          <a:p>
            <a:r>
              <a:rPr lang="en-US" sz="1600" dirty="0" err="1" smtClean="0"/>
              <a:t>বিপরীত</a:t>
            </a:r>
            <a:r>
              <a:rPr lang="en-US" sz="1600" dirty="0" smtClean="0"/>
              <a:t> </a:t>
            </a:r>
            <a:r>
              <a:rPr lang="en-US" sz="1600" dirty="0" err="1" smtClean="0"/>
              <a:t>অবস্থায়</a:t>
            </a:r>
            <a:r>
              <a:rPr lang="en-US" sz="1600" dirty="0" smtClean="0"/>
              <a:t>  </a:t>
            </a:r>
            <a:r>
              <a:rPr lang="en-US" sz="1600" dirty="0" err="1" smtClean="0"/>
              <a:t>চাহিদা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হ্রাস</a:t>
            </a:r>
            <a:r>
              <a:rPr lang="en-US" sz="1600" dirty="0" smtClean="0"/>
              <a:t> </a:t>
            </a:r>
            <a:r>
              <a:rPr lang="en-US" sz="1600" dirty="0" err="1" smtClean="0"/>
              <a:t>পেলে</a:t>
            </a:r>
            <a:r>
              <a:rPr lang="en-US" sz="1600" dirty="0" smtClean="0"/>
              <a:t>  </a:t>
            </a:r>
            <a:r>
              <a:rPr lang="en-US" sz="1600" dirty="0" err="1" smtClean="0"/>
              <a:t>নতুন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চাহিদা</a:t>
            </a:r>
            <a:r>
              <a:rPr lang="en-US" sz="1600" dirty="0" smtClean="0"/>
              <a:t> </a:t>
            </a:r>
            <a:r>
              <a:rPr lang="en-US" sz="1600" dirty="0" err="1" smtClean="0"/>
              <a:t>রেখা</a:t>
            </a:r>
            <a:r>
              <a:rPr lang="en-US" sz="1600" dirty="0" smtClean="0"/>
              <a:t> D1 </a:t>
            </a:r>
            <a:r>
              <a:rPr lang="en-US" sz="1600" dirty="0" err="1" smtClean="0"/>
              <a:t>হয়</a:t>
            </a:r>
            <a:r>
              <a:rPr lang="en-US" sz="1600" dirty="0" smtClean="0"/>
              <a:t> । 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47800" y="51816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76200" y="3733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171700" y="2628900"/>
            <a:ext cx="2438400" cy="2057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714500" y="2857500"/>
            <a:ext cx="2286000" cy="1905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371600" y="3124200"/>
            <a:ext cx="1981200" cy="1676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028700" y="4076700"/>
            <a:ext cx="2209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24000" y="2971800"/>
            <a:ext cx="1295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47800" y="4419600"/>
            <a:ext cx="2590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24000" y="3657600"/>
            <a:ext cx="19050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020094" y="4456906"/>
            <a:ext cx="144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972594" y="4799806"/>
            <a:ext cx="762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582194" y="4800600"/>
            <a:ext cx="7612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705100" y="33909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 flipV="1">
            <a:off x="2514600" y="39624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524000" y="5638800"/>
            <a:ext cx="2667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চাহিদার পরিমান (Q)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rot="16200000">
            <a:off x="-152400" y="3810000"/>
            <a:ext cx="1828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দ্রব্যের দাম (P)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6629400" cy="1066799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37338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১) </a:t>
            </a:r>
            <a:r>
              <a:rPr lang="en-US" sz="2000" dirty="0" err="1" smtClean="0">
                <a:solidFill>
                  <a:schemeClr val="tx1"/>
                </a:solidFill>
              </a:rPr>
              <a:t>চাহিদা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রেখা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বাম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দিকে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স্থানান্তরের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কারন</a:t>
            </a:r>
            <a:r>
              <a:rPr lang="en-US" sz="2000" dirty="0" smtClean="0">
                <a:solidFill>
                  <a:schemeClr val="tx1"/>
                </a:solidFill>
              </a:rPr>
              <a:t> –</a:t>
            </a: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     ক) </a:t>
            </a:r>
            <a:r>
              <a:rPr lang="en-US" sz="2000" dirty="0" err="1" smtClean="0">
                <a:solidFill>
                  <a:schemeClr val="tx1"/>
                </a:solidFill>
              </a:rPr>
              <a:t>চাহিদা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বৃদ্ধি</a:t>
            </a:r>
            <a:r>
              <a:rPr lang="bn-BD" sz="2000" dirty="0" smtClean="0">
                <a:solidFill>
                  <a:schemeClr val="tx1"/>
                </a:solidFill>
              </a:rPr>
              <a:t> পেলে </a:t>
            </a:r>
            <a:r>
              <a:rPr lang="en-US" sz="2000" dirty="0" smtClean="0">
                <a:solidFill>
                  <a:schemeClr val="tx1"/>
                </a:solidFill>
              </a:rPr>
              <a:t>              </a:t>
            </a:r>
            <a:r>
              <a:rPr lang="en-US" sz="2000" dirty="0" smtClean="0">
                <a:solidFill>
                  <a:srgbClr val="FF0000"/>
                </a:solidFill>
              </a:rPr>
              <a:t>খ) </a:t>
            </a:r>
            <a:r>
              <a:rPr lang="en-US" sz="2000" dirty="0" err="1" smtClean="0">
                <a:solidFill>
                  <a:srgbClr val="FF0000"/>
                </a:solidFill>
              </a:rPr>
              <a:t>চাহিদা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হ্রাস</a:t>
            </a:r>
            <a:r>
              <a:rPr lang="bn-BD" sz="2000" dirty="0" smtClean="0">
                <a:solidFill>
                  <a:srgbClr val="FF0000"/>
                </a:solidFill>
              </a:rPr>
              <a:t> পেলে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     গ) </a:t>
            </a:r>
            <a:r>
              <a:rPr lang="en-US" sz="2000" dirty="0" err="1" smtClean="0">
                <a:solidFill>
                  <a:schemeClr val="tx1"/>
                </a:solidFill>
              </a:rPr>
              <a:t>চাহিদা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সংকোচন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হলে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bn-BD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  ঘ) </a:t>
            </a:r>
            <a:r>
              <a:rPr lang="en-US" sz="2000" dirty="0" err="1" smtClean="0">
                <a:solidFill>
                  <a:schemeClr val="tx1"/>
                </a:solidFill>
              </a:rPr>
              <a:t>চাহিদা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প্রসারন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 হলে </a:t>
            </a:r>
          </a:p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২) কোন দ্রব্যের দাম কমলে চাহিদা বাড়ে যা - 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ক) চাহিদার হ্রাস                       খ) চাহিদার বৃদ্ধি  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 গ) চাহিদার সংকোচন                </a:t>
            </a:r>
            <a:r>
              <a:rPr lang="bn-BD" sz="2000" dirty="0" smtClean="0">
                <a:solidFill>
                  <a:srgbClr val="FF0000"/>
                </a:solidFill>
              </a:rPr>
              <a:t>ঘ) চাহিদার প্রসারন </a:t>
            </a:r>
          </a:p>
          <a:p>
            <a:pPr marL="457200" indent="-457200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66294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মূল্যায়ণ/একক কাজ 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বহুপদি সমাপ্তিসূচক বহুনির্বাচনি প্রশ্ন (Multiple Completion MCQ)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3434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১)</a:t>
            </a:r>
            <a:r>
              <a:rPr lang="bn-BD" sz="2000" dirty="0" smtClean="0">
                <a:solidFill>
                  <a:schemeClr val="tx1"/>
                </a:solidFill>
              </a:rPr>
              <a:t> চাহিদার হ্রাস –বৃদ্ধি ঘটবে যদি- 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bn-BD" sz="2000" dirty="0" smtClean="0">
                <a:solidFill>
                  <a:schemeClr val="tx1"/>
                </a:solidFill>
              </a:rPr>
              <a:t> রুচির পরিবর্তন হয় 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ii)</a:t>
            </a:r>
            <a:r>
              <a:rPr lang="bn-BD" sz="2000" dirty="0" smtClean="0">
                <a:solidFill>
                  <a:schemeClr val="tx1"/>
                </a:solidFill>
              </a:rPr>
              <a:t> আয়ের পরিবর্তন হয়  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iii) দামের পরিবর্তন হয়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err="1" smtClean="0">
                <a:solidFill>
                  <a:schemeClr val="tx1"/>
                </a:solidFill>
              </a:rPr>
              <a:t>নিচের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কোনটি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সঠিক</a:t>
            </a:r>
            <a:r>
              <a:rPr lang="en-US" sz="2000" dirty="0" smtClean="0">
                <a:solidFill>
                  <a:schemeClr val="tx1"/>
                </a:solidFill>
              </a:rPr>
              <a:t> ?</a:t>
            </a: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ক)</a:t>
            </a:r>
            <a:r>
              <a:rPr lang="bn-B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I     </a:t>
            </a:r>
            <a:r>
              <a:rPr lang="bn-BD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 খ) </a:t>
            </a:r>
            <a:r>
              <a:rPr lang="bn-BD" sz="2000" dirty="0" smtClean="0">
                <a:solidFill>
                  <a:srgbClr val="FF0000"/>
                </a:solidFill>
              </a:rPr>
              <a:t>i </a:t>
            </a:r>
            <a:r>
              <a:rPr lang="en-US" sz="2000" dirty="0" smtClean="0">
                <a:solidFill>
                  <a:srgbClr val="FF0000"/>
                </a:solidFill>
              </a:rPr>
              <a:t>ও ii    </a:t>
            </a:r>
            <a:r>
              <a:rPr lang="bn-BD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গ)</a:t>
            </a:r>
            <a:r>
              <a:rPr lang="bn-BD" sz="2000" dirty="0" smtClean="0">
                <a:solidFill>
                  <a:schemeClr val="tx1"/>
                </a:solidFill>
              </a:rPr>
              <a:t> ii</a:t>
            </a:r>
            <a:r>
              <a:rPr lang="en-US" sz="2000" dirty="0" smtClean="0">
                <a:solidFill>
                  <a:schemeClr val="tx1"/>
                </a:solidFill>
              </a:rPr>
              <a:t> ও iii      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ঘ)  I, </a:t>
            </a:r>
            <a:r>
              <a:rPr lang="bn-BD" sz="2000" dirty="0" smtClean="0">
                <a:solidFill>
                  <a:schemeClr val="tx1"/>
                </a:solidFill>
              </a:rPr>
              <a:t>ii </a:t>
            </a:r>
            <a:r>
              <a:rPr lang="en-US" sz="2000" dirty="0" smtClean="0">
                <a:solidFill>
                  <a:schemeClr val="tx1"/>
                </a:solidFill>
              </a:rPr>
              <a:t>ও ii</a:t>
            </a:r>
            <a:r>
              <a:rPr lang="bn-BD" sz="2000" dirty="0" smtClean="0">
                <a:solidFill>
                  <a:schemeClr val="tx1"/>
                </a:solidFill>
              </a:rPr>
              <a:t>i</a:t>
            </a:r>
          </a:p>
          <a:p>
            <a:pPr marL="457200" indent="-457200" algn="l"/>
            <a:endParaRPr lang="en-US" sz="2000" dirty="0" smtClean="0">
              <a:solidFill>
                <a:srgbClr val="C00000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২) চাহিদা </a:t>
            </a:r>
            <a:r>
              <a:rPr lang="en-US" sz="2000" dirty="0" err="1" smtClean="0">
                <a:solidFill>
                  <a:schemeClr val="tx1"/>
                </a:solidFill>
              </a:rPr>
              <a:t>বিধিতে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প্রকাশ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পায়</a:t>
            </a:r>
            <a:r>
              <a:rPr lang="en-US" sz="2000" dirty="0" smtClean="0">
                <a:solidFill>
                  <a:schemeClr val="tx1"/>
                </a:solidFill>
              </a:rPr>
              <a:t>- </a:t>
            </a:r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i) </a:t>
            </a:r>
            <a:r>
              <a:rPr lang="en-US" sz="2000" dirty="0" err="1" smtClean="0">
                <a:solidFill>
                  <a:schemeClr val="tx1"/>
                </a:solidFill>
              </a:rPr>
              <a:t>দাম</a:t>
            </a:r>
            <a:r>
              <a:rPr lang="en-US" sz="2000" dirty="0" smtClean="0">
                <a:solidFill>
                  <a:schemeClr val="tx1"/>
                </a:solidFill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</a:rPr>
              <a:t>দাহিদার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ধনাত্মক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সম্পর্ক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ii) </a:t>
            </a:r>
            <a:r>
              <a:rPr lang="en-US" sz="2000" dirty="0" err="1" smtClean="0">
                <a:solidFill>
                  <a:schemeClr val="tx1"/>
                </a:solidFill>
              </a:rPr>
              <a:t>দাম</a:t>
            </a:r>
            <a:r>
              <a:rPr lang="en-US" sz="2000" dirty="0" smtClean="0">
                <a:solidFill>
                  <a:schemeClr val="tx1"/>
                </a:solidFill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</a:rPr>
              <a:t>দাহিদার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ঋনাত্মক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সম্পর্ক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iii) ) </a:t>
            </a:r>
            <a:r>
              <a:rPr lang="en-US" sz="2000" dirty="0" err="1" smtClean="0">
                <a:solidFill>
                  <a:schemeClr val="tx1"/>
                </a:solidFill>
              </a:rPr>
              <a:t>দাম</a:t>
            </a:r>
            <a:r>
              <a:rPr lang="en-US" sz="2000" dirty="0" smtClean="0">
                <a:solidFill>
                  <a:schemeClr val="tx1"/>
                </a:solidFill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</a:rPr>
              <a:t>দাহিদার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বিপরীত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সম্পর্ক</a:t>
            </a:r>
            <a:r>
              <a:rPr lang="bn-BD" sz="20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ক)</a:t>
            </a:r>
            <a:r>
              <a:rPr lang="bn-B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I     </a:t>
            </a:r>
            <a:r>
              <a:rPr lang="bn-BD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খ)  ii    </a:t>
            </a:r>
            <a:r>
              <a:rPr lang="bn-BD" sz="2000" dirty="0" smtClean="0">
                <a:solidFill>
                  <a:srgbClr val="C00000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গ)</a:t>
            </a:r>
            <a:r>
              <a:rPr lang="bn-BD" sz="2000" dirty="0" smtClean="0">
                <a:solidFill>
                  <a:schemeClr val="tx1"/>
                </a:solidFill>
              </a:rPr>
              <a:t> ii</a:t>
            </a:r>
            <a:r>
              <a:rPr lang="en-US" sz="2000" dirty="0" smtClean="0">
                <a:solidFill>
                  <a:schemeClr val="tx1"/>
                </a:solidFill>
              </a:rPr>
              <a:t> ও iii        ঘ)  I, </a:t>
            </a:r>
            <a:r>
              <a:rPr lang="bn-BD" sz="2000" dirty="0" smtClean="0">
                <a:solidFill>
                  <a:schemeClr val="tx1"/>
                </a:solidFill>
              </a:rPr>
              <a:t>ii </a:t>
            </a:r>
            <a:r>
              <a:rPr lang="en-US" sz="2000" dirty="0" smtClean="0">
                <a:solidFill>
                  <a:schemeClr val="tx1"/>
                </a:solidFill>
              </a:rPr>
              <a:t>ও ii</a:t>
            </a:r>
            <a:r>
              <a:rPr lang="bn-BD" sz="2000" dirty="0" smtClean="0">
                <a:solidFill>
                  <a:schemeClr val="tx1"/>
                </a:solidFill>
              </a:rPr>
              <a:t>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4958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19300"/>
                <a:gridCol w="2019300"/>
              </a:tblGrid>
              <a:tr h="13551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দ্রব্যের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দাম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bn-BD" dirty="0" smtClean="0"/>
                        <a:t>(টাঁকা)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baseline="0" dirty="0" smtClean="0"/>
                        <a:t>দ্রব্যের পরিমান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baseline="0" dirty="0" smtClean="0"/>
                        <a:t>(</a:t>
                      </a:r>
                      <a:r>
                        <a:rPr lang="en-US" baseline="0" dirty="0" err="1" smtClean="0"/>
                        <a:t>একক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bn-BD" baseline="0" dirty="0" smtClean="0"/>
                        <a:t>) 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5152"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৮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85152"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৬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85152"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785152"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dirty="0" smtClean="0"/>
                    </a:p>
                    <a:p>
                      <a:pPr algn="ctr"/>
                      <a:r>
                        <a:rPr lang="bn-BD" dirty="0" smtClean="0"/>
                        <a:t>২</a:t>
                      </a:r>
                      <a:r>
                        <a:rPr lang="bn-BD" baseline="0" dirty="0" smtClean="0"/>
                        <a:t> </a:t>
                      </a:r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dirty="0" smtClean="0"/>
              <a:t>অভিন্ন তথ্যভিক্তিক বহুনির্বাচনি প্রশ্ন</a:t>
            </a:r>
            <a:r>
              <a:rPr lang="en-US" sz="3600" dirty="0" smtClean="0"/>
              <a:t>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en-US" sz="3600" dirty="0" smtClean="0"/>
              <a:t>(Situation Set MCQ)</a:t>
            </a:r>
            <a:endParaRPr lang="en-US" sz="36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BD" sz="2000" dirty="0" smtClean="0">
                <a:solidFill>
                  <a:srgbClr val="002060"/>
                </a:solidFill>
              </a:rPr>
              <a:t>পার্শ্বের সুচী থেকে ১ ও ২ নম্বর প্রশ্নের উত্তর দাও </a:t>
            </a:r>
          </a:p>
          <a:p>
            <a:pPr>
              <a:buNone/>
            </a:pPr>
            <a:endParaRPr lang="bn-BD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bn-BD" sz="2000" dirty="0" smtClean="0">
                <a:solidFill>
                  <a:srgbClr val="002060"/>
                </a:solidFill>
              </a:rPr>
              <a:t>১) দাম ও চাহিদার মধ্যে সম্পর্ক হলো- </a:t>
            </a:r>
            <a:endParaRPr lang="bn-BD" sz="2000" dirty="0" smtClean="0">
              <a:solidFill>
                <a:srgbClr val="00B050"/>
              </a:solidFill>
            </a:endParaRPr>
          </a:p>
          <a:p>
            <a:pPr marL="457200" indent="-457200">
              <a:buNone/>
            </a:pPr>
            <a:r>
              <a:rPr lang="bn-BD" sz="2000" dirty="0" smtClean="0">
                <a:solidFill>
                  <a:srgbClr val="C00000"/>
                </a:solidFill>
              </a:rPr>
              <a:t>ক) ঋনাত্মক </a:t>
            </a:r>
            <a:r>
              <a:rPr lang="bn-BD" sz="2000" dirty="0" smtClean="0"/>
              <a:t>    </a:t>
            </a:r>
          </a:p>
          <a:p>
            <a:pPr marL="457200" indent="-457200">
              <a:buNone/>
            </a:pPr>
            <a:r>
              <a:rPr lang="bn-BD" sz="2000" dirty="0" smtClean="0"/>
              <a:t>খ) ) ধনাত্মক </a:t>
            </a:r>
          </a:p>
          <a:p>
            <a:pPr marL="457200" indent="-457200">
              <a:buNone/>
            </a:pPr>
            <a:r>
              <a:rPr lang="bn-BD" sz="2000" dirty="0" smtClean="0"/>
              <a:t>গ)  সম-মূখী   </a:t>
            </a:r>
          </a:p>
          <a:p>
            <a:pPr marL="457200" indent="-457200">
              <a:buNone/>
            </a:pPr>
            <a:r>
              <a:rPr lang="bn-BD" sz="2000" dirty="0" smtClean="0"/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ঘ) বিপরীতমূখী  </a:t>
            </a:r>
          </a:p>
          <a:p>
            <a:pPr marL="457200" indent="-457200">
              <a:buNone/>
            </a:pPr>
            <a:endParaRPr lang="bn-BD" sz="2000" dirty="0" smtClean="0"/>
          </a:p>
          <a:p>
            <a:pPr marL="457200" indent="-457200">
              <a:buNone/>
            </a:pPr>
            <a:r>
              <a:rPr lang="bn-BD" sz="2000" dirty="0" smtClean="0">
                <a:solidFill>
                  <a:srgbClr val="00B050"/>
                </a:solidFill>
              </a:rPr>
              <a:t>২) উদ্দীপক</a:t>
            </a:r>
            <a:r>
              <a:rPr lang="en-US" sz="2000" dirty="0" err="1" smtClean="0">
                <a:solidFill>
                  <a:srgbClr val="00B050"/>
                </a:solidFill>
              </a:rPr>
              <a:t>টি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bn-BD" sz="2000" dirty="0" smtClean="0">
                <a:solidFill>
                  <a:srgbClr val="00B050"/>
                </a:solidFill>
              </a:rPr>
              <a:t> কোন ধরনের সূচী  ?</a:t>
            </a:r>
          </a:p>
          <a:p>
            <a:pPr marL="457200" indent="-457200">
              <a:buNone/>
            </a:pPr>
            <a:r>
              <a:rPr lang="bn-BD" sz="2000" dirty="0" smtClean="0">
                <a:solidFill>
                  <a:srgbClr val="C00000"/>
                </a:solidFill>
              </a:rPr>
              <a:t>ক) ব্যক্তিগত চাহিদা সূচী </a:t>
            </a:r>
          </a:p>
          <a:p>
            <a:pPr marL="457200" indent="-457200">
              <a:buNone/>
            </a:pPr>
            <a:r>
              <a:rPr lang="bn-BD" sz="2000" dirty="0" smtClean="0">
                <a:solidFill>
                  <a:schemeClr val="tx1"/>
                </a:solidFill>
              </a:rPr>
              <a:t>খ) ব্যক্তিগত যোগান সূচী </a:t>
            </a:r>
          </a:p>
          <a:p>
            <a:pPr marL="457200" indent="-457200">
              <a:buNone/>
            </a:pPr>
            <a:r>
              <a:rPr lang="bn-BD" sz="2000" dirty="0" smtClean="0">
                <a:solidFill>
                  <a:schemeClr val="tx1"/>
                </a:solidFill>
              </a:rPr>
              <a:t>গ) বাজার চাহিদা সূচী  </a:t>
            </a:r>
          </a:p>
          <a:p>
            <a:pPr marL="457200" indent="-457200">
              <a:buNone/>
            </a:pPr>
            <a:r>
              <a:rPr lang="bn-BD" sz="2000" dirty="0" smtClean="0">
                <a:solidFill>
                  <a:schemeClr val="tx1"/>
                </a:solidFill>
              </a:rPr>
              <a:t>ঘ) বাজার যোগান সূচী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দ্রব্যের দাম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চাহিদার</a:t>
                      </a:r>
                      <a:r>
                        <a:rPr lang="bn-BD" sz="1600" baseline="0" dirty="0" smtClean="0"/>
                        <a:t> পরিমান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১০ টাকা</a:t>
                      </a:r>
                      <a:r>
                        <a:rPr lang="bn-BD" sz="16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০৮ টাকা</a:t>
                      </a:r>
                      <a:r>
                        <a:rPr lang="bn-BD" sz="1600" baseline="0" dirty="0" smtClean="0"/>
                        <a:t> </a:t>
                      </a:r>
                      <a:endParaRPr lang="en-U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০৬ টাকা</a:t>
                      </a:r>
                      <a:r>
                        <a:rPr lang="bn-BD" sz="1600" baseline="0" dirty="0" smtClean="0"/>
                        <a:t> 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২ একক </a:t>
                      </a:r>
                    </a:p>
                    <a:p>
                      <a:pPr algn="ctr"/>
                      <a:r>
                        <a:rPr lang="bn-BD" sz="1600" dirty="0" smtClean="0"/>
                        <a:t>৪ একক</a:t>
                      </a:r>
                    </a:p>
                    <a:p>
                      <a:pPr algn="ctr"/>
                      <a:r>
                        <a:rPr lang="bn-BD" sz="1600" dirty="0" smtClean="0"/>
                        <a:t>৬</a:t>
                      </a:r>
                      <a:r>
                        <a:rPr lang="bn-BD" sz="1600" baseline="0" dirty="0" smtClean="0"/>
                        <a:t> </a:t>
                      </a:r>
                      <a:r>
                        <a:rPr lang="bn-BD" sz="1600" dirty="0" smtClean="0"/>
                        <a:t>একক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দলীয়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ব্যক্তিগত চাহিদা সূচী থেকে বাজার চাহিদা সূচী তৈরী  কর ।  </a:t>
            </a:r>
            <a:endParaRPr lang="en-US" sz="20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3400" y="3200400"/>
          <a:ext cx="4038600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দ্রব্যের দাম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চাহিদার</a:t>
                      </a:r>
                      <a:r>
                        <a:rPr lang="bn-BD" sz="1600" baseline="0" dirty="0" smtClean="0"/>
                        <a:t> পরিমান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১০ টাকা</a:t>
                      </a:r>
                      <a:r>
                        <a:rPr lang="bn-BD" sz="16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০৮ টাকা</a:t>
                      </a:r>
                      <a:r>
                        <a:rPr lang="bn-BD" sz="1600" baseline="0" dirty="0" smtClean="0"/>
                        <a:t> </a:t>
                      </a:r>
                      <a:endParaRPr lang="en-U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০৬ টাকা</a:t>
                      </a:r>
                      <a:r>
                        <a:rPr lang="bn-BD" sz="1600" baseline="0" dirty="0" smtClean="0"/>
                        <a:t> 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৩ একক </a:t>
                      </a:r>
                    </a:p>
                    <a:p>
                      <a:pPr algn="ctr"/>
                      <a:r>
                        <a:rPr lang="bn-BD" sz="1600" dirty="0" smtClean="0"/>
                        <a:t>৫</a:t>
                      </a:r>
                      <a:r>
                        <a:rPr lang="bn-BD" sz="1600" baseline="0" dirty="0" smtClean="0"/>
                        <a:t> </a:t>
                      </a:r>
                      <a:r>
                        <a:rPr lang="bn-BD" sz="1600" dirty="0" smtClean="0"/>
                        <a:t>একক</a:t>
                      </a:r>
                    </a:p>
                    <a:p>
                      <a:pPr algn="ctr"/>
                      <a:r>
                        <a:rPr lang="bn-BD" sz="1600" dirty="0" smtClean="0"/>
                        <a:t>৭</a:t>
                      </a:r>
                      <a:r>
                        <a:rPr lang="bn-BD" sz="1600" baseline="0" dirty="0" smtClean="0"/>
                        <a:t> </a:t>
                      </a:r>
                      <a:r>
                        <a:rPr lang="bn-BD" sz="1600" dirty="0" smtClean="0"/>
                        <a:t>একক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533400" y="4724400"/>
          <a:ext cx="4038600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দ্রব্যের দাম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চাহিদার</a:t>
                      </a:r>
                      <a:r>
                        <a:rPr lang="bn-BD" sz="1600" baseline="0" dirty="0" smtClean="0"/>
                        <a:t> পরিমান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১০ টাকা</a:t>
                      </a:r>
                      <a:r>
                        <a:rPr lang="bn-BD" sz="16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০৮ টাকা</a:t>
                      </a:r>
                      <a:r>
                        <a:rPr lang="bn-BD" sz="1600" baseline="0" dirty="0" smtClean="0"/>
                        <a:t> </a:t>
                      </a:r>
                      <a:endParaRPr lang="en-U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/>
                        <a:t>০৬ টাকা</a:t>
                      </a:r>
                      <a:r>
                        <a:rPr lang="bn-BD" sz="1600" baseline="0" dirty="0" smtClean="0"/>
                        <a:t> 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/>
                        <a:t>৪</a:t>
                      </a:r>
                      <a:r>
                        <a:rPr lang="bn-BD" sz="1600" baseline="0" dirty="0" smtClean="0"/>
                        <a:t> </a:t>
                      </a:r>
                      <a:r>
                        <a:rPr lang="bn-BD" sz="1600" dirty="0" smtClean="0"/>
                        <a:t>একক </a:t>
                      </a:r>
                    </a:p>
                    <a:p>
                      <a:pPr algn="ctr"/>
                      <a:r>
                        <a:rPr lang="bn-BD" sz="1600" dirty="0" smtClean="0"/>
                        <a:t>৬</a:t>
                      </a:r>
                      <a:r>
                        <a:rPr lang="bn-BD" sz="1600" baseline="0" dirty="0" smtClean="0"/>
                        <a:t> </a:t>
                      </a:r>
                      <a:r>
                        <a:rPr lang="bn-BD" sz="1600" dirty="0" smtClean="0"/>
                        <a:t>একক</a:t>
                      </a:r>
                    </a:p>
                    <a:p>
                      <a:pPr algn="ctr"/>
                      <a:r>
                        <a:rPr lang="bn-BD" sz="1600" baseline="0" dirty="0" smtClean="0"/>
                        <a:t>৮ </a:t>
                      </a:r>
                      <a:r>
                        <a:rPr lang="bn-BD" sz="1600" dirty="0" smtClean="0"/>
                        <a:t>একক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0" y="1600200"/>
            <a:ext cx="2667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সময়ঃ ১০ মিনিট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0803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(CQ)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4040188" cy="674687"/>
          </a:xfr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/>
              <a:t>জ্ঞানমূলক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 বাজার চাহিদা সূচী কি ? </a:t>
            </a:r>
          </a:p>
          <a:p>
            <a:pPr marL="457200" indent="-457200">
              <a:buNone/>
            </a:pPr>
            <a:r>
              <a:rPr lang="bn-BD" dirty="0" smtClean="0"/>
              <a:t>২) চাহিদার হ্রাস-বৃদ্ধি কি ?</a:t>
            </a:r>
          </a:p>
          <a:p>
            <a:pPr marL="457200" indent="-457200">
              <a:buNone/>
            </a:pPr>
            <a:r>
              <a:rPr lang="bn-BD" dirty="0" smtClean="0"/>
              <a:t>৩) চাহিদার প্রসারন কি ?  </a:t>
            </a:r>
          </a:p>
          <a:p>
            <a:pPr marL="457200" indent="-457200"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অনুধাবন</a:t>
            </a:r>
            <a:r>
              <a:rPr lang="en-US" dirty="0" smtClean="0"/>
              <a:t> </a:t>
            </a:r>
            <a:r>
              <a:rPr lang="en-US" dirty="0" err="1" smtClean="0"/>
              <a:t>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 ব্যক্তিগত চাহিদা সূচী থেকে কিভাবে বাজার চাহিদা সূচী তৈরী করা যায় ? </a:t>
            </a:r>
          </a:p>
          <a:p>
            <a:pPr marL="457200" indent="-457200">
              <a:buNone/>
            </a:pPr>
            <a:r>
              <a:rPr lang="bn-BD" dirty="0" smtClean="0"/>
              <a:t>২) ভোক্তার আয় কিভাবে চাহিদাকে প্রভাবিত করে 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28600"/>
            <a:ext cx="31242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 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943600"/>
            <a:ext cx="86106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সবাইকে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ধন্যবাদ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3" descr="ros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534400" cy="548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bn-BD" dirty="0" smtClean="0"/>
          </a:p>
          <a:p>
            <a:pPr>
              <a:buNone/>
            </a:pPr>
            <a:r>
              <a:rPr lang="bn-BD" dirty="0" smtClean="0"/>
              <a:t>   মোঃ আবতাবুল আলম</a:t>
            </a:r>
          </a:p>
          <a:p>
            <a:r>
              <a:rPr lang="bn-BD" dirty="0" smtClean="0"/>
              <a:t>প্রভাষক(অর্থনীতি)</a:t>
            </a:r>
          </a:p>
          <a:p>
            <a:r>
              <a:rPr lang="bn-BD" dirty="0" smtClean="0"/>
              <a:t>জনতা কলেজ</a:t>
            </a:r>
          </a:p>
          <a:p>
            <a:r>
              <a:rPr lang="bn-BD" dirty="0" smtClean="0"/>
              <a:t>উপজেলাঃ ডিমলা</a:t>
            </a:r>
          </a:p>
          <a:p>
            <a:r>
              <a:rPr lang="bn-BD" dirty="0" smtClean="0"/>
              <a:t>জেলাঃ নিলফামারী</a:t>
            </a:r>
          </a:p>
          <a:p>
            <a:r>
              <a:rPr lang="bn-BD" dirty="0" smtClean="0"/>
              <a:t>মোবাইলঃ ০১৭১৬৫৩১৪৮৭</a:t>
            </a:r>
          </a:p>
          <a:p>
            <a:r>
              <a:rPr lang="bn-BD" dirty="0" smtClean="0"/>
              <a:t>Email: abtabul72@.com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শ্রেণিঃএকাদশ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অর্থনীতি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অধ্যায়ঃ</a:t>
            </a:r>
            <a:r>
              <a:rPr lang="en-US" dirty="0" smtClean="0"/>
              <a:t> </a:t>
            </a:r>
            <a:r>
              <a:rPr lang="en-US" dirty="0" err="1" smtClean="0"/>
              <a:t>দ্বিতীয়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ভোক্তা</a:t>
            </a:r>
            <a:r>
              <a:rPr lang="en-US" dirty="0" smtClean="0"/>
              <a:t> ও </a:t>
            </a:r>
            <a:r>
              <a:rPr lang="en-US" dirty="0" err="1" smtClean="0"/>
              <a:t>উৎপাদকের</a:t>
            </a:r>
            <a:r>
              <a:rPr lang="en-US" dirty="0" smtClean="0"/>
              <a:t> </a:t>
            </a:r>
            <a:r>
              <a:rPr lang="en-US" dirty="0" err="1" smtClean="0"/>
              <a:t>আচরণ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(Consumer’s &amp; Producer’s </a:t>
            </a:r>
            <a:r>
              <a:rPr lang="en-US" dirty="0" err="1" smtClean="0"/>
              <a:t>Behaviour</a:t>
            </a:r>
            <a:r>
              <a:rPr lang="en-US" dirty="0" smtClean="0"/>
              <a:t>)</a:t>
            </a:r>
            <a:endParaRPr lang="bn-BD" dirty="0" smtClean="0"/>
          </a:p>
          <a:p>
            <a:pPr>
              <a:buNone/>
            </a:pPr>
            <a:r>
              <a:rPr lang="bn-BD" dirty="0" smtClean="0"/>
              <a:t>সময়ঃ ৪৫ মিনিট</a:t>
            </a:r>
          </a:p>
          <a:p>
            <a:pPr>
              <a:buNone/>
            </a:pPr>
            <a:r>
              <a:rPr lang="bn-BD" dirty="0" smtClean="0"/>
              <a:t>তারিখঃ ২৪ -০৫-২০২০খ্রীঃ 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mc\Pictures\fruit-mark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3886200" cy="2514600"/>
          </a:xfrm>
          <a:prstGeom prst="rect">
            <a:avLst/>
          </a:prstGeom>
          <a:noFill/>
        </p:spPr>
      </p:pic>
      <p:pic>
        <p:nvPicPr>
          <p:cNvPr id="2" name="Picture 2" descr="C:\Users\pcmc\Pictures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"/>
            <a:ext cx="4082143" cy="2514600"/>
          </a:xfrm>
          <a:prstGeom prst="rect">
            <a:avLst/>
          </a:prstGeom>
          <a:noFill/>
        </p:spPr>
      </p:pic>
      <p:pic>
        <p:nvPicPr>
          <p:cNvPr id="1027" name="Picture 3" descr="C:\Users\pcmc\Pictures\পিয়াজ বিক্রি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343400"/>
            <a:ext cx="3886200" cy="2260341"/>
          </a:xfrm>
          <a:prstGeom prst="rect">
            <a:avLst/>
          </a:prstGeom>
          <a:noFill/>
        </p:spPr>
      </p:pic>
      <p:pic>
        <p:nvPicPr>
          <p:cNvPr id="1028" name="Picture 4" descr="C:\Users\pcmc\Pictures\bread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343400"/>
            <a:ext cx="3793837" cy="2247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62000" y="2967335"/>
            <a:ext cx="8077199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চাহিদা(DEMAND)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আলোচ্য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চাহিদা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সূচী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চাহিদা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রেখা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ব্যক্তিগত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 চাহিদা,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বাজার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চাহিদ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া </a:t>
            </a:r>
          </a:p>
          <a:p>
            <a:pPr algn="ctr">
              <a:buNone/>
            </a:pP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এবং</a:t>
            </a:r>
          </a:p>
          <a:p>
            <a:pPr algn="ctr">
              <a:buNone/>
            </a:pP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চাহিদার সংকোচন, প্রসারন ও হ্রাস-বৃদ্ধি ।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bn-BD" sz="4000" dirty="0" smtClean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648200"/>
            <a:ext cx="8229600" cy="144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BD" sz="4400" dirty="0" smtClean="0">
                <a:solidFill>
                  <a:srgbClr val="002060"/>
                </a:solidFill>
              </a:rPr>
              <a:t>দ্বিতীয় অধ্যায়</a:t>
            </a:r>
            <a:endParaRPr lang="en-US" sz="4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  </a:t>
            </a:r>
            <a:r>
              <a:rPr lang="en-US" sz="4400" dirty="0" err="1" smtClean="0">
                <a:solidFill>
                  <a:srgbClr val="002060"/>
                </a:solidFill>
              </a:rPr>
              <a:t>চতুর্থ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পিরিয়ড</a:t>
            </a:r>
            <a:r>
              <a:rPr lang="en-US" sz="4400" dirty="0" smtClean="0">
                <a:solidFill>
                  <a:srgbClr val="002060"/>
                </a:solidFill>
              </a:rPr>
              <a:t> 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bn-BD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পাঠ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শেষে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শিক্ষার্থীরা</a:t>
            </a:r>
            <a:r>
              <a:rPr lang="en-US" b="1" dirty="0" smtClean="0">
                <a:solidFill>
                  <a:srgbClr val="002060"/>
                </a:solidFill>
              </a:rPr>
              <a:t>-</a:t>
            </a:r>
          </a:p>
          <a:p>
            <a:endParaRPr lang="bn-BD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 ১) </a:t>
            </a:r>
            <a:r>
              <a:rPr lang="en-US" b="1" dirty="0" err="1" smtClean="0">
                <a:solidFill>
                  <a:srgbClr val="00B050"/>
                </a:solidFill>
              </a:rPr>
              <a:t>চাহিদা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সূচী</a:t>
            </a:r>
            <a:r>
              <a:rPr lang="bn-BD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ও </a:t>
            </a:r>
            <a:r>
              <a:rPr lang="en-US" b="1" dirty="0" err="1" smtClean="0">
                <a:solidFill>
                  <a:srgbClr val="00B050"/>
                </a:solidFill>
              </a:rPr>
              <a:t>চাহিদা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রেখার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পার্থক্য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জানতে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পারবে</a:t>
            </a:r>
            <a:r>
              <a:rPr lang="en-US" b="1" dirty="0" smtClean="0">
                <a:solidFill>
                  <a:srgbClr val="00B050"/>
                </a:solidFill>
              </a:rPr>
              <a:t> ?</a:t>
            </a:r>
            <a:endParaRPr lang="bn-BD" b="1" dirty="0" smtClean="0">
              <a:solidFill>
                <a:srgbClr val="00B050"/>
              </a:solidFill>
            </a:endParaRPr>
          </a:p>
          <a:p>
            <a:r>
              <a:rPr lang="bn-BD" b="1" dirty="0" smtClean="0">
                <a:solidFill>
                  <a:srgbClr val="00B050"/>
                </a:solidFill>
              </a:rPr>
              <a:t>২) </a:t>
            </a:r>
            <a:r>
              <a:rPr lang="en-US" b="1" dirty="0" err="1" smtClean="0">
                <a:solidFill>
                  <a:srgbClr val="00B050"/>
                </a:solidFill>
              </a:rPr>
              <a:t>ব্যক্তিগত</a:t>
            </a:r>
            <a:r>
              <a:rPr lang="bn-BD" b="1" dirty="0" smtClean="0">
                <a:solidFill>
                  <a:srgbClr val="00B050"/>
                </a:solidFill>
              </a:rPr>
              <a:t> চাহিদা</a:t>
            </a:r>
            <a:r>
              <a:rPr lang="en-US" b="1" dirty="0" smtClean="0">
                <a:solidFill>
                  <a:srgbClr val="00B050"/>
                </a:solidFill>
              </a:rPr>
              <a:t> ও </a:t>
            </a:r>
            <a:r>
              <a:rPr lang="en-US" b="1" dirty="0" err="1" smtClean="0">
                <a:solidFill>
                  <a:srgbClr val="00B050"/>
                </a:solidFill>
              </a:rPr>
              <a:t>বাজার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চাহিদা</a:t>
            </a:r>
            <a:r>
              <a:rPr lang="bn-BD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কি</a:t>
            </a:r>
            <a:r>
              <a:rPr lang="en-US" b="1" dirty="0" smtClean="0">
                <a:solidFill>
                  <a:srgbClr val="00B050"/>
                </a:solidFill>
              </a:rPr>
              <a:t>- </a:t>
            </a:r>
            <a:r>
              <a:rPr lang="en-US" b="1" dirty="0" err="1" smtClean="0">
                <a:solidFill>
                  <a:srgbClr val="00B050"/>
                </a:solidFill>
              </a:rPr>
              <a:t>তা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bn-BD" b="1" dirty="0" smtClean="0">
                <a:solidFill>
                  <a:srgbClr val="00B050"/>
                </a:solidFill>
              </a:rPr>
              <a:t>জানবে ?</a:t>
            </a:r>
          </a:p>
          <a:p>
            <a:r>
              <a:rPr lang="bn-BD" b="1" dirty="0" smtClean="0">
                <a:solidFill>
                  <a:srgbClr val="00B050"/>
                </a:solidFill>
              </a:rPr>
              <a:t>৩) চাহিদার সংকোচন-প্রসারন ও হ্রাস-বৃদ্ধি সম্পর্কে জানতে পারবে ।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22960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শিখন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ফল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চাহিদা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সূচী</a:t>
            </a:r>
            <a:r>
              <a:rPr lang="bn-BD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ও </a:t>
            </a:r>
            <a:r>
              <a:rPr lang="en-US" b="1" dirty="0" err="1" smtClean="0">
                <a:solidFill>
                  <a:srgbClr val="00B050"/>
                </a:solidFill>
              </a:rPr>
              <a:t>চাহিদা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রেখার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পার্থক্য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229600" cy="56256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572552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পার্থক্যের</a:t>
                      </a:r>
                      <a:r>
                        <a:rPr lang="bn-BD" baseline="0" dirty="0" smtClean="0"/>
                        <a:t> বিষয়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চাহিদা</a:t>
                      </a:r>
                      <a:r>
                        <a:rPr lang="bn-BD" baseline="0" dirty="0" smtClean="0"/>
                        <a:t> সূচি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চাহিদা</a:t>
                      </a:r>
                      <a:r>
                        <a:rPr lang="bn-BD" baseline="0" dirty="0" smtClean="0"/>
                        <a:t> রেখা </a:t>
                      </a:r>
                      <a:endParaRPr lang="en-US" dirty="0"/>
                    </a:p>
                  </a:txBody>
                  <a:tcPr/>
                </a:tc>
              </a:tr>
              <a:tr h="1949153"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সংজ্ঞা</a:t>
                      </a:r>
                      <a:r>
                        <a:rPr lang="bn-BD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dirty="0" smtClean="0"/>
                        <a:t>অন্যান্য অবস্থা</a:t>
                      </a:r>
                      <a:r>
                        <a:rPr lang="bn-BD" sz="1800" baseline="0" dirty="0" smtClean="0"/>
                        <a:t> স্থির থেকে কোনো নির্দিষ্ট সময়ে ক্রেতা বিভিন্ন দামে যে বিভিন্ন পরিমান দ্রব্য ক্রয় করে তা যে তালিকার মাধ্যমে প্রকাশ করা হয়,তাকে চাহিদা সূচী বলে ।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dirty="0" smtClean="0"/>
                        <a:t>অন্যান্য অবস্থা</a:t>
                      </a:r>
                      <a:r>
                        <a:rPr lang="bn-BD" sz="1800" baseline="0" dirty="0" smtClean="0"/>
                        <a:t> স্থির থেকে কোনো নির্দিষ্ট সময়ে ক্রেতা বিভিন্ন দামে যে বিভিন্ন পরিমান দ্রব্য ক্রয় করে তা যে রেখাচিত্রের মাধ্যমে প্রকাশ করা হয়,তাকে চাহিদা রেখা বলে । </a:t>
                      </a:r>
                      <a:endParaRPr lang="en-US" sz="1800" dirty="0"/>
                    </a:p>
                  </a:txBody>
                  <a:tcPr/>
                </a:tc>
              </a:tr>
              <a:tr h="885979"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প্রকাশ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dirty="0" smtClean="0"/>
                        <a:t>চাহিদা</a:t>
                      </a:r>
                      <a:r>
                        <a:rPr lang="bn-BD" sz="1800" baseline="0" dirty="0" smtClean="0"/>
                        <a:t> সূচী হলো চাহিদা বিধির গানিতিক প্রকাশ ।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aseline="0" dirty="0" smtClean="0"/>
                        <a:t> </a:t>
                      </a:r>
                      <a:r>
                        <a:rPr lang="bn-BD" sz="1800" dirty="0" smtClean="0"/>
                        <a:t>চাহিদা</a:t>
                      </a:r>
                      <a:r>
                        <a:rPr lang="bn-BD" sz="1800" baseline="0" dirty="0" smtClean="0"/>
                        <a:t> রেখা হলো চাহিদা বিধির জ্যামিতিক প্রকাশ ।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885979"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প্রকারভেদ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dirty="0" smtClean="0"/>
                        <a:t>চাহিদা</a:t>
                      </a:r>
                      <a:r>
                        <a:rPr lang="bn-BD" sz="1800" baseline="0" dirty="0" smtClean="0"/>
                        <a:t> সূচী দুই প্রকারঃ</a:t>
                      </a:r>
                    </a:p>
                    <a:p>
                      <a:r>
                        <a:rPr lang="en-US" sz="1800" baseline="0" dirty="0" err="1" smtClean="0"/>
                        <a:t>ব্য</a:t>
                      </a:r>
                      <a:r>
                        <a:rPr lang="bn-BD" sz="1800" baseline="0" dirty="0" smtClean="0"/>
                        <a:t>ক্তিগত </a:t>
                      </a:r>
                      <a:r>
                        <a:rPr lang="bn-BD" sz="1800" baseline="0" dirty="0" smtClean="0"/>
                        <a:t>ও বাজার চাহিদা সূচী ।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dirty="0" smtClean="0"/>
                        <a:t>স্থিতিস্থাপকতার</a:t>
                      </a:r>
                      <a:r>
                        <a:rPr lang="bn-BD" sz="1800" baseline="0" dirty="0" smtClean="0"/>
                        <a:t> ভিক্তিতে চাহিদা রেখা পাঁচ প্রকার । </a:t>
                      </a:r>
                      <a:endParaRPr lang="en-US" sz="1800" dirty="0"/>
                    </a:p>
                  </a:txBody>
                  <a:tcPr/>
                </a:tc>
              </a:tr>
              <a:tr h="620185"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/>
                        <a:t>নির্ভরশীলতা</a:t>
                      </a:r>
                      <a:r>
                        <a:rPr lang="bn-BD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dirty="0" smtClean="0"/>
                        <a:t>চাহিদা</a:t>
                      </a:r>
                      <a:r>
                        <a:rPr lang="bn-BD" sz="1800" baseline="0" dirty="0" smtClean="0"/>
                        <a:t> সূচী চাহিদা রেখার উপর নির্ভরশীল নয় ।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800" dirty="0" smtClean="0"/>
                        <a:t>চাহিদা</a:t>
                      </a:r>
                      <a:r>
                        <a:rPr lang="bn-BD" sz="1800" baseline="0" dirty="0" smtClean="0"/>
                        <a:t> রেখা চাহিদা সূচীর উপর নির্ভরশীল । </a:t>
                      </a:r>
                      <a:endParaRPr lang="en-US" sz="1800" dirty="0"/>
                    </a:p>
                  </a:txBody>
                  <a:tcPr/>
                </a:tc>
              </a:tr>
              <a:tr h="572552">
                <a:tc>
                  <a:txBody>
                    <a:bodyPr/>
                    <a:lstStyle/>
                    <a:p>
                      <a:pPr algn="ctr"/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ব্যক্তিগত চাহিদা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685800" y="3352800"/>
          <a:ext cx="4038600" cy="3139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দ্রব্যের দাম</a:t>
                      </a:r>
                    </a:p>
                    <a:p>
                      <a:pPr algn="ctr"/>
                      <a:r>
                        <a:rPr lang="bn-BD" dirty="0" smtClean="0"/>
                        <a:t>(একক প্রতি) 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চাহিদার পরিমান</a:t>
                      </a:r>
                    </a:p>
                    <a:p>
                      <a:pPr algn="ctr"/>
                      <a:r>
                        <a:rPr lang="bn-BD" dirty="0" smtClean="0"/>
                        <a:t>Q 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৮.০০ টাকা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 একক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৬.০০ টাকা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৮ একক</a:t>
                      </a:r>
                      <a:r>
                        <a:rPr lang="bn-BD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৪.০০ টাকা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১২ একক</a:t>
                      </a:r>
                      <a:r>
                        <a:rPr lang="bn-BD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২.০০ টাকা</a:t>
                      </a:r>
                      <a:r>
                        <a:rPr lang="bn-BD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১৬ একক</a:t>
                      </a:r>
                      <a:r>
                        <a:rPr lang="bn-BD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600201"/>
            <a:ext cx="8382000" cy="8381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000" dirty="0" smtClean="0"/>
              <a:t>কোনো নির্দিষ্ট সময়ে একজন ক্রেতা কোনো দ্রব্যের বিভিন্ন দামে যে বিভিন্ন পরিমান ক্রয় করতে ইচ্ছুক থাকে, তাকে বক্তিগত চাহিদা বলে।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181600" y="3352800"/>
            <a:ext cx="3581400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সূচীতে দেখা যায়, দ্রব্যের দাম হ্রাস পেয়ে ৮ টাঁকা থেকে ৬, ৪ ও ২ টাঁকা হলে ভোক্তার চাহিদা বৃদ্ধি পেয়ে যথাক্রমে ৪ একক থেকে ৮, ১২ ও ১৬ একক হয় । এক্ষেত্রে চাহিদা বিধির প্রতিফলন হচ্ছে ।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2667000"/>
            <a:ext cx="4038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ব্যক্তিগত চাহিদা সূচী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2590800"/>
            <a:ext cx="35814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সূচীর  বর্ননা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বাজার চাহিদা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81000" y="2667000"/>
          <a:ext cx="8229600" cy="3041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676400"/>
                <a:gridCol w="1600200"/>
                <a:gridCol w="1600200"/>
                <a:gridCol w="1981200"/>
              </a:tblGrid>
              <a:tr h="127191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একক</a:t>
                      </a:r>
                      <a:r>
                        <a:rPr lang="bn-BD" baseline="0" dirty="0" smtClean="0"/>
                        <a:t> </a:t>
                      </a:r>
                      <a:r>
                        <a:rPr lang="bn-BD" dirty="0" smtClean="0"/>
                        <a:t>প্রতি দ্রবের দাম (টাকায়)</a:t>
                      </a:r>
                    </a:p>
                    <a:p>
                      <a:pPr algn="ctr"/>
                      <a:r>
                        <a:rPr lang="bn-BD" baseline="0" dirty="0" smtClean="0"/>
                        <a:t>(P)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প্রথম</a:t>
                      </a:r>
                      <a:r>
                        <a:rPr lang="bn-BD" baseline="0" dirty="0" smtClean="0"/>
                        <a:t> ক্রেতার চাহিদার পরিমান</a:t>
                      </a:r>
                    </a:p>
                    <a:p>
                      <a:pPr algn="ctr"/>
                      <a:r>
                        <a:rPr lang="bn-BD" baseline="0" dirty="0" smtClean="0"/>
                        <a:t>(একক)</a:t>
                      </a:r>
                    </a:p>
                    <a:p>
                      <a:pPr algn="ctr"/>
                      <a:r>
                        <a:rPr lang="bn-BD" baseline="0" dirty="0" smtClean="0"/>
                        <a:t>(Qd</a:t>
                      </a:r>
                      <a:r>
                        <a:rPr lang="bn-BD" sz="1200" baseline="0" dirty="0" smtClean="0"/>
                        <a:t>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দ্বিতীয় ক্রেতার চাহিদা</a:t>
                      </a:r>
                      <a:r>
                        <a:rPr lang="bn-BD" baseline="0" dirty="0" smtClean="0"/>
                        <a:t>র পরিমান</a:t>
                      </a:r>
                    </a:p>
                    <a:p>
                      <a:pPr algn="ctr"/>
                      <a:r>
                        <a:rPr lang="bn-BD" baseline="0" dirty="0" smtClean="0"/>
                        <a:t>(একক)</a:t>
                      </a:r>
                    </a:p>
                    <a:p>
                      <a:pPr algn="ctr"/>
                      <a:r>
                        <a:rPr lang="bn-BD" baseline="0" dirty="0" smtClean="0"/>
                        <a:t>(Qd</a:t>
                      </a:r>
                      <a:r>
                        <a:rPr lang="bn-BD" sz="1200" baseline="0" dirty="0" smtClean="0"/>
                        <a:t>2</a:t>
                      </a:r>
                      <a:r>
                        <a:rPr lang="bn-BD" sz="2000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তৃতীয়</a:t>
                      </a:r>
                      <a:r>
                        <a:rPr lang="bn-BD" baseline="0" dirty="0" smtClean="0"/>
                        <a:t> ক্রেতার চাহিদার পরিমান </a:t>
                      </a:r>
                    </a:p>
                    <a:p>
                      <a:pPr algn="ctr"/>
                      <a:r>
                        <a:rPr lang="bn-BD" baseline="0" dirty="0" smtClean="0"/>
                        <a:t>(একক)  </a:t>
                      </a:r>
                    </a:p>
                    <a:p>
                      <a:pPr algn="ctr"/>
                      <a:r>
                        <a:rPr lang="bn-BD" baseline="0" dirty="0" smtClean="0"/>
                        <a:t>(Qd</a:t>
                      </a:r>
                      <a:r>
                        <a:rPr lang="bn-BD" sz="1200" baseline="0" dirty="0" smtClean="0"/>
                        <a:t>3</a:t>
                      </a:r>
                      <a:r>
                        <a:rPr lang="bn-BD" sz="2000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বাজারের</a:t>
                      </a:r>
                      <a:r>
                        <a:rPr lang="bn-BD" baseline="0" dirty="0" smtClean="0"/>
                        <a:t> </a:t>
                      </a:r>
                    </a:p>
                    <a:p>
                      <a:pPr algn="ctr"/>
                      <a:r>
                        <a:rPr lang="bn-BD" baseline="0" dirty="0" smtClean="0"/>
                        <a:t>মোট </a:t>
                      </a:r>
                      <a:r>
                        <a:rPr lang="bn-BD" dirty="0" smtClean="0"/>
                        <a:t>চাহিদা</a:t>
                      </a:r>
                    </a:p>
                    <a:p>
                      <a:pPr algn="ctr"/>
                      <a:r>
                        <a:rPr lang="bn-BD" baseline="0" dirty="0" smtClean="0"/>
                        <a:t>(একক)  </a:t>
                      </a:r>
                    </a:p>
                    <a:p>
                      <a:pPr algn="ctr"/>
                      <a:r>
                        <a:rPr lang="bn-BD" baseline="0" dirty="0" smtClean="0"/>
                        <a:t>Qd=Qd</a:t>
                      </a:r>
                      <a:r>
                        <a:rPr lang="bn-BD" sz="1200" baseline="0" dirty="0" smtClean="0"/>
                        <a:t>1</a:t>
                      </a:r>
                      <a:r>
                        <a:rPr lang="bn-BD" sz="2000" baseline="0" dirty="0" smtClean="0"/>
                        <a:t>+Qd</a:t>
                      </a:r>
                      <a:r>
                        <a:rPr lang="bn-BD" sz="1200" baseline="0" dirty="0" smtClean="0"/>
                        <a:t>2</a:t>
                      </a:r>
                      <a:r>
                        <a:rPr lang="bn-BD" sz="2000" baseline="0" dirty="0" smtClean="0"/>
                        <a:t>+Qd</a:t>
                      </a:r>
                      <a:r>
                        <a:rPr lang="bn-BD" sz="1200" baseline="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1583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৫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৩০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৬০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৭৫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১৬৫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1583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১০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২০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৪০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৫০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১১০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1583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১৫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১০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২০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২৫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rgbClr val="002060"/>
                          </a:solidFill>
                        </a:rPr>
                        <a:t>৫৫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600201"/>
            <a:ext cx="8305800" cy="9143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bn-BD" sz="2000" dirty="0" smtClean="0"/>
              <a:t>কোনো নির্দিষ্ট সময়ে বাজারের সকল ক্রেতা বিভিন্ন দামে  কোনো দ্রব্যের যে পরিমান ক্রয় করতে ইচ্ছুক থাকে, ক্রেতাদের এই সমষ্টিগত চাহিদাকে বাজার চাহিদা বলে ।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1000" y="5943600"/>
            <a:ext cx="8382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দাম</a:t>
            </a:r>
            <a:r>
              <a:rPr lang="en-US" dirty="0" smtClean="0"/>
              <a:t> </a:t>
            </a:r>
            <a:r>
              <a:rPr lang="en-US" dirty="0" err="1" smtClean="0"/>
              <a:t>যখন</a:t>
            </a:r>
            <a:r>
              <a:rPr lang="en-US" dirty="0" smtClean="0"/>
              <a:t> ৫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চাহিদা</a:t>
            </a:r>
            <a:r>
              <a:rPr lang="en-US" dirty="0" smtClean="0"/>
              <a:t> ৩০ </a:t>
            </a:r>
            <a:r>
              <a:rPr lang="en-US" dirty="0" err="1" smtClean="0"/>
              <a:t>একক</a:t>
            </a:r>
            <a:r>
              <a:rPr lang="en-US" dirty="0" smtClean="0"/>
              <a:t> , </a:t>
            </a:r>
            <a:r>
              <a:rPr lang="en-US" dirty="0" err="1" smtClean="0"/>
              <a:t>দ্বিতীয়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৬০ </a:t>
            </a:r>
            <a:r>
              <a:rPr lang="en-US" dirty="0" err="1" smtClean="0"/>
              <a:t>একক</a:t>
            </a:r>
            <a:r>
              <a:rPr lang="en-US" dirty="0" smtClean="0"/>
              <a:t> ও </a:t>
            </a: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চাহিদা</a:t>
            </a:r>
            <a:r>
              <a:rPr lang="en-US" dirty="0" smtClean="0"/>
              <a:t> ৭৫ </a:t>
            </a:r>
            <a:r>
              <a:rPr lang="en-US" dirty="0" err="1" smtClean="0"/>
              <a:t>একক</a:t>
            </a:r>
            <a:r>
              <a:rPr lang="en-US" dirty="0" smtClean="0"/>
              <a:t> ।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এক্ষেত্রে</a:t>
            </a:r>
            <a:r>
              <a:rPr lang="en-US" dirty="0" smtClean="0"/>
              <a:t> </a:t>
            </a:r>
            <a:r>
              <a:rPr lang="en-US" dirty="0" err="1" smtClean="0"/>
              <a:t>বাজার</a:t>
            </a:r>
            <a:r>
              <a:rPr lang="en-US" dirty="0" smtClean="0"/>
              <a:t> </a:t>
            </a:r>
            <a:r>
              <a:rPr lang="en-US" dirty="0" err="1" smtClean="0"/>
              <a:t>চাহিদা</a:t>
            </a:r>
            <a:r>
              <a:rPr lang="en-US" dirty="0" smtClean="0"/>
              <a:t> ১৬৫ </a:t>
            </a:r>
            <a:r>
              <a:rPr lang="en-US" dirty="0" err="1" smtClean="0"/>
              <a:t>একক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চাহিদার</a:t>
            </a:r>
            <a:r>
              <a:rPr lang="en-US" dirty="0" smtClean="0"/>
              <a:t> </a:t>
            </a:r>
            <a:r>
              <a:rPr lang="en-US" dirty="0" err="1" smtClean="0"/>
              <a:t>সংকোচন</a:t>
            </a:r>
            <a:r>
              <a:rPr lang="en-US" dirty="0" smtClean="0"/>
              <a:t> ও </a:t>
            </a:r>
            <a:r>
              <a:rPr lang="en-US" dirty="0" err="1" smtClean="0"/>
              <a:t>প্রসারন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Contraction and Extension of Demand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রেখাচিত্রে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বিশ্লেষণ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bn-BD" sz="2000" dirty="0" smtClean="0"/>
              <a:t>                  D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   Y            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                  a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                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                           b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                                c     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                                         d                              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                                                    e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</a:t>
            </a:r>
            <a:r>
              <a:rPr lang="en-US" sz="2000" dirty="0" smtClean="0"/>
              <a:t>          </a:t>
            </a:r>
            <a:r>
              <a:rPr lang="bn-BD" sz="2000" dirty="0" smtClean="0"/>
              <a:t>।     ।     ।     ।     ।     । </a:t>
            </a:r>
            <a:r>
              <a:rPr lang="en-US" sz="2000" dirty="0" smtClean="0"/>
              <a:t>                                  </a:t>
            </a:r>
            <a:r>
              <a:rPr lang="bn-BD" sz="2000" dirty="0" smtClean="0"/>
              <a:t>                      .   O       A     B      C      D      E         X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5400" y="51816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-114300" y="3695700"/>
            <a:ext cx="2895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1799855">
            <a:off x="1601693" y="-91754"/>
            <a:ext cx="6488558" cy="5128395"/>
          </a:xfrm>
          <a:prstGeom prst="arc">
            <a:avLst>
              <a:gd name="adj1" fmla="val 16151711"/>
              <a:gd name="adj2" fmla="val 20801728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609600" y="4038600"/>
            <a:ext cx="228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1485106" y="4457700"/>
            <a:ext cx="1448594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133997" y="4647803"/>
            <a:ext cx="1066800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780506" y="4838700"/>
            <a:ext cx="686594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352800" y="4953000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905000" y="5562600"/>
            <a:ext cx="18288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চাহিদার</a:t>
            </a:r>
            <a:r>
              <a:rPr lang="en-US" dirty="0" smtClean="0"/>
              <a:t> </a:t>
            </a:r>
            <a:r>
              <a:rPr lang="en-US" dirty="0" err="1" smtClean="0"/>
              <a:t>পরিমান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190500" y="3619500"/>
            <a:ext cx="1371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দ্রবের দাম 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 err="1" smtClean="0"/>
              <a:t>অন্যান্য</a:t>
            </a:r>
            <a:r>
              <a:rPr lang="en-US" sz="1800" dirty="0" smtClean="0"/>
              <a:t> </a:t>
            </a:r>
            <a:r>
              <a:rPr lang="en-US" sz="1800" dirty="0" err="1" smtClean="0"/>
              <a:t>অবস্থা</a:t>
            </a:r>
            <a:r>
              <a:rPr lang="en-US" sz="1800" dirty="0" smtClean="0"/>
              <a:t> </a:t>
            </a:r>
            <a:r>
              <a:rPr lang="en-US" sz="1800" dirty="0" err="1" smtClean="0"/>
              <a:t>অপরিবর্তিত</a:t>
            </a:r>
            <a:r>
              <a:rPr lang="en-US" sz="1800" dirty="0" smtClean="0"/>
              <a:t> </a:t>
            </a:r>
            <a:r>
              <a:rPr lang="en-US" sz="1800" dirty="0" err="1" smtClean="0"/>
              <a:t>থেকে</a:t>
            </a:r>
            <a:r>
              <a:rPr lang="en-US" sz="1800" dirty="0" smtClean="0"/>
              <a:t> </a:t>
            </a:r>
            <a:r>
              <a:rPr lang="en-US" sz="1800" dirty="0" err="1" smtClean="0"/>
              <a:t>শুধুমাত্র</a:t>
            </a:r>
            <a:r>
              <a:rPr lang="en-US" sz="1800" dirty="0" smtClean="0"/>
              <a:t> </a:t>
            </a:r>
            <a:r>
              <a:rPr lang="en-US" sz="1800" dirty="0" err="1" smtClean="0"/>
              <a:t>আলোচ্য</a:t>
            </a:r>
            <a:r>
              <a:rPr lang="en-US" sz="1800" dirty="0" smtClean="0"/>
              <a:t> </a:t>
            </a:r>
            <a:r>
              <a:rPr lang="en-US" sz="1800" dirty="0" err="1" smtClean="0"/>
              <a:t>দ্রব্যের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নিজ</a:t>
            </a:r>
            <a:r>
              <a:rPr lang="en-US" sz="1800" dirty="0" smtClean="0"/>
              <a:t> </a:t>
            </a:r>
            <a:r>
              <a:rPr lang="en-US" sz="1800" dirty="0" err="1" smtClean="0"/>
              <a:t>দামের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পরিবর্তনের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ফলে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পরিমানের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যে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পরিবর্তন</a:t>
            </a:r>
            <a:r>
              <a:rPr lang="en-US" sz="1800" dirty="0" smtClean="0"/>
              <a:t> </a:t>
            </a:r>
            <a:r>
              <a:rPr lang="en-US" sz="1800" dirty="0" err="1" smtClean="0"/>
              <a:t>ঘটে</a:t>
            </a:r>
            <a:r>
              <a:rPr lang="en-US" sz="1800" dirty="0" smtClean="0"/>
              <a:t> , </a:t>
            </a:r>
            <a:r>
              <a:rPr lang="en-US" sz="1800" dirty="0" err="1" smtClean="0"/>
              <a:t>তাকে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সংকোচন</a:t>
            </a:r>
            <a:r>
              <a:rPr lang="en-US" sz="1800" dirty="0" smtClean="0"/>
              <a:t> ও </a:t>
            </a:r>
            <a:r>
              <a:rPr lang="en-US" sz="1800" dirty="0" err="1" smtClean="0"/>
              <a:t>প্রসারন</a:t>
            </a:r>
            <a:r>
              <a:rPr lang="en-US" sz="1800" dirty="0" smtClean="0"/>
              <a:t> </a:t>
            </a:r>
            <a:r>
              <a:rPr lang="en-US" sz="1800" dirty="0" err="1" smtClean="0"/>
              <a:t>বলে</a:t>
            </a:r>
            <a:r>
              <a:rPr lang="en-US" sz="1800" dirty="0" smtClean="0"/>
              <a:t> ।</a:t>
            </a:r>
          </a:p>
          <a:p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দাম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বাড়লে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en-US" sz="1800" dirty="0" smtClean="0"/>
              <a:t> </a:t>
            </a:r>
            <a:r>
              <a:rPr lang="en-US" sz="1800" dirty="0" err="1" smtClean="0"/>
              <a:t>কমে</a:t>
            </a:r>
            <a:r>
              <a:rPr lang="en-US" sz="1800" dirty="0" smtClean="0"/>
              <a:t>, </a:t>
            </a:r>
            <a:r>
              <a:rPr lang="en-US" sz="1800" dirty="0" err="1" smtClean="0"/>
              <a:t>ইহা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en-US" sz="1800" dirty="0" smtClean="0"/>
              <a:t> </a:t>
            </a:r>
            <a:r>
              <a:rPr lang="en-US" sz="1800" dirty="0" err="1" smtClean="0"/>
              <a:t>সংকোচন</a:t>
            </a:r>
            <a:r>
              <a:rPr lang="en-US" sz="1800" dirty="0" smtClean="0"/>
              <a:t> ।</a:t>
            </a:r>
          </a:p>
          <a:p>
            <a:r>
              <a:rPr lang="en-US" sz="1800" dirty="0" err="1" smtClean="0"/>
              <a:t>আবার</a:t>
            </a:r>
            <a:r>
              <a:rPr lang="bn-BD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দাম</a:t>
            </a:r>
            <a:r>
              <a:rPr lang="en-US" sz="1800" dirty="0" smtClean="0"/>
              <a:t> </a:t>
            </a:r>
            <a:r>
              <a:rPr lang="en-US" sz="1800" dirty="0" err="1" smtClean="0"/>
              <a:t>কমলে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বাড়ে</a:t>
            </a:r>
            <a:r>
              <a:rPr lang="en-US" sz="1800" dirty="0" smtClean="0"/>
              <a:t> </a:t>
            </a:r>
            <a:r>
              <a:rPr lang="en-US" sz="1800" dirty="0" err="1" smtClean="0"/>
              <a:t>ইহা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প্রসারন</a:t>
            </a:r>
            <a:r>
              <a:rPr lang="en-US" sz="1800" dirty="0" smtClean="0"/>
              <a:t> ।</a:t>
            </a:r>
          </a:p>
          <a:p>
            <a:r>
              <a:rPr lang="en-US" sz="1800" dirty="0" err="1" smtClean="0"/>
              <a:t>চিত্রের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বিশ্লেষণঃ</a:t>
            </a:r>
            <a:r>
              <a:rPr lang="en-US" sz="1800" dirty="0" smtClean="0"/>
              <a:t> </a:t>
            </a:r>
            <a:r>
              <a:rPr lang="en-US" sz="1800" dirty="0" err="1" smtClean="0"/>
              <a:t>দাম</a:t>
            </a:r>
            <a:r>
              <a:rPr lang="en-US" sz="1800" dirty="0" smtClean="0"/>
              <a:t> </a:t>
            </a:r>
            <a:r>
              <a:rPr lang="en-US" sz="1800" dirty="0" err="1" smtClean="0"/>
              <a:t>যখন</a:t>
            </a:r>
            <a:r>
              <a:rPr lang="bn-BD" sz="1800" dirty="0" smtClean="0"/>
              <a:t> Aa</a:t>
            </a:r>
            <a:r>
              <a:rPr lang="en-US" sz="1800" dirty="0" smtClean="0"/>
              <a:t> </a:t>
            </a:r>
            <a:r>
              <a:rPr lang="en-US" sz="1800" dirty="0" err="1" smtClean="0"/>
              <a:t>তখন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bn-BD" sz="1800" dirty="0" smtClean="0"/>
              <a:t> OA</a:t>
            </a:r>
            <a:r>
              <a:rPr lang="en-US" sz="1800" dirty="0" smtClean="0"/>
              <a:t> </a:t>
            </a:r>
            <a:r>
              <a:rPr lang="en-US" sz="1800" dirty="0" err="1" smtClean="0"/>
              <a:t>আবার</a:t>
            </a:r>
            <a:r>
              <a:rPr lang="en-US" sz="1800" dirty="0" smtClean="0"/>
              <a:t>, </a:t>
            </a:r>
            <a:endParaRPr lang="bn-BD" sz="1800" dirty="0" smtClean="0"/>
          </a:p>
          <a:p>
            <a:r>
              <a:rPr lang="en-US" sz="1800" dirty="0" err="1" smtClean="0"/>
              <a:t>দাম</a:t>
            </a:r>
            <a:r>
              <a:rPr lang="en-US" sz="1800" dirty="0" smtClean="0"/>
              <a:t> </a:t>
            </a:r>
            <a:r>
              <a:rPr lang="en-US" sz="1800" dirty="0" err="1" smtClean="0"/>
              <a:t>যখন</a:t>
            </a:r>
            <a:r>
              <a:rPr lang="bn-BD" sz="1800" dirty="0" smtClean="0"/>
              <a:t> Ee</a:t>
            </a:r>
            <a:r>
              <a:rPr lang="en-US" sz="1800" dirty="0" smtClean="0"/>
              <a:t> </a:t>
            </a:r>
            <a:r>
              <a:rPr lang="en-US" sz="1800" dirty="0" err="1" smtClean="0"/>
              <a:t>তখন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bn-BD" sz="1800" dirty="0" smtClean="0"/>
              <a:t> OE</a:t>
            </a:r>
            <a:r>
              <a:rPr lang="en-US" sz="1800" dirty="0" smtClean="0"/>
              <a:t> </a:t>
            </a:r>
            <a:r>
              <a:rPr lang="en-US" sz="1800" dirty="0" err="1" smtClean="0"/>
              <a:t>হয়</a:t>
            </a:r>
            <a:r>
              <a:rPr lang="en-US" sz="1800" dirty="0" smtClean="0"/>
              <a:t>, </a:t>
            </a:r>
            <a:r>
              <a:rPr lang="en-US" sz="1800" dirty="0" err="1" smtClean="0"/>
              <a:t>ইহাই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প্রসারন</a:t>
            </a:r>
            <a:r>
              <a:rPr lang="en-US" sz="1800" dirty="0" smtClean="0"/>
              <a:t> ,</a:t>
            </a:r>
            <a:r>
              <a:rPr lang="en-US" sz="1800" dirty="0" err="1" smtClean="0"/>
              <a:t>বিপরীত</a:t>
            </a:r>
            <a:r>
              <a:rPr lang="en-US" sz="1800" dirty="0" smtClean="0"/>
              <a:t> </a:t>
            </a:r>
            <a:r>
              <a:rPr lang="en-US" sz="1800" dirty="0" err="1" smtClean="0"/>
              <a:t>ভাবে</a:t>
            </a:r>
            <a:r>
              <a:rPr lang="en-US" sz="1800" dirty="0" smtClean="0"/>
              <a:t> </a:t>
            </a:r>
            <a:r>
              <a:rPr lang="en-US" sz="1800" dirty="0" err="1" smtClean="0"/>
              <a:t>দাম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বাড়লে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en-US" sz="1800" dirty="0" smtClean="0"/>
              <a:t> </a:t>
            </a:r>
            <a:r>
              <a:rPr lang="en-US" sz="1800" dirty="0" err="1" smtClean="0"/>
              <a:t>কমে</a:t>
            </a:r>
            <a:r>
              <a:rPr lang="en-US" sz="1800" dirty="0" smtClean="0"/>
              <a:t> </a:t>
            </a:r>
            <a:r>
              <a:rPr lang="en-US" sz="1800" dirty="0" err="1" smtClean="0"/>
              <a:t>তাই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চাহিদা</a:t>
            </a:r>
            <a:r>
              <a:rPr lang="en-US" sz="1800" dirty="0" smtClean="0"/>
              <a:t> </a:t>
            </a:r>
            <a:r>
              <a:rPr lang="en-US" sz="1800" dirty="0" err="1" smtClean="0"/>
              <a:t>সংকোচন</a:t>
            </a:r>
            <a:r>
              <a:rPr lang="en-US" sz="1800" dirty="0" smtClean="0"/>
              <a:t> । 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1097</Words>
  <Application>Microsoft Office PowerPoint</Application>
  <PresentationFormat>On-screen Show (4:3)</PresentationFormat>
  <Paragraphs>248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পরিচিতি</vt:lpstr>
      <vt:lpstr>Slide 3</vt:lpstr>
      <vt:lpstr>আজকের আলোচ্য বিষয় </vt:lpstr>
      <vt:lpstr>Slide 5</vt:lpstr>
      <vt:lpstr>চাহিদা সূচী ও চাহিদা রেখার পার্থক্য</vt:lpstr>
      <vt:lpstr>ব্যক্তিগত চাহিদা</vt:lpstr>
      <vt:lpstr>বাজার চাহিদা </vt:lpstr>
      <vt:lpstr>চাহিদার সংকোচন ও প্রসারন  Contraction and Extension of Demand </vt:lpstr>
      <vt:lpstr>চাহিদার হ্রাস-বৃদ্ধি Increase and Decrease in Demand </vt:lpstr>
      <vt:lpstr>সাধারণ বহুনির্বাচনি প্রশ্ন (Simple MCQ)</vt:lpstr>
      <vt:lpstr>বহুপদি সমাপ্তিসূচক বহুনির্বাচনি প্রশ্ন (Multiple Completion MCQ)</vt:lpstr>
      <vt:lpstr>অভিন্ন তথ্যভিক্তিক বহুনির্বাচনি প্রশ্ন  (Situation Set MCQ)</vt:lpstr>
      <vt:lpstr>দলীয় কাজ</vt:lpstr>
      <vt:lpstr>সৃজনশীল প্রশ্ন(CQ)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pcmc</dc:creator>
  <cp:lastModifiedBy>pcmc</cp:lastModifiedBy>
  <cp:revision>40</cp:revision>
  <dcterms:created xsi:type="dcterms:W3CDTF">2006-08-16T00:00:00Z</dcterms:created>
  <dcterms:modified xsi:type="dcterms:W3CDTF">2020-05-24T05:28:04Z</dcterms:modified>
</cp:coreProperties>
</file>