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152400" y="152400"/>
            <a:ext cx="8484896" cy="255454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wrap="square" rtlCol="0">
            <a:spAutoFit/>
          </a:bodyPr>
          <a:lstStyle/>
          <a:p>
            <a:r>
              <a:rPr lang="bn-BD" sz="8000" dirty="0" smtClean="0">
                <a:solidFill>
                  <a:srgbClr val="00B050"/>
                </a:solidFill>
              </a:rPr>
              <a:t> আজকের পাঠে সবাইকে ধন্যবাদ </a:t>
            </a:r>
            <a:endParaRPr lang="en-US" sz="8000" dirty="0">
              <a:solidFill>
                <a:srgbClr val="00B05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424113"/>
            <a:ext cx="8610600" cy="4433887"/>
          </a:xfrm>
          <a:prstGeom prst="rect">
            <a:avLst/>
          </a:prstGeom>
        </p:spPr>
      </p:pic>
    </p:spTree>
    <p:extLst>
      <p:ext uri="{BB962C8B-B14F-4D97-AF65-F5344CB8AC3E}">
        <p14:creationId xmlns:p14="http://schemas.microsoft.com/office/powerpoint/2010/main" val="297555903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22881"/>
            <a:ext cx="8763000" cy="2123658"/>
          </a:xfrm>
          <a:prstGeom prst="rect">
            <a:avLst/>
          </a:prstGeom>
          <a:noFill/>
        </p:spPr>
        <p:txBody>
          <a:bodyPr wrap="square" rtlCol="0">
            <a:spAutoFit/>
          </a:bodyPr>
          <a:lstStyle/>
          <a:p>
            <a:pPr algn="ctr"/>
            <a:endParaRPr lang="en-US" sz="6600" dirty="0" smtClean="0">
              <a:solidFill>
                <a:schemeClr val="tx2">
                  <a:lumMod val="60000"/>
                  <a:lumOff val="40000"/>
                </a:schemeClr>
              </a:solidFill>
            </a:endParaRPr>
          </a:p>
          <a:p>
            <a:r>
              <a:rPr lang="en-US" sz="6600" dirty="0" smtClean="0">
                <a:solidFill>
                  <a:schemeClr val="tx2">
                    <a:lumMod val="60000"/>
                    <a:lumOff val="40000"/>
                  </a:schemeClr>
                </a:solidFill>
              </a:rPr>
              <a:t>   </a:t>
            </a:r>
            <a:endParaRPr lang="bn-BD" sz="6600" dirty="0" smtClean="0">
              <a:solidFill>
                <a:schemeClr val="tx2">
                  <a:lumMod val="60000"/>
                  <a:lumOff val="40000"/>
                </a:schemeClr>
              </a:solidFill>
            </a:endParaRPr>
          </a:p>
        </p:txBody>
      </p:sp>
      <p:sp>
        <p:nvSpPr>
          <p:cNvPr id="2" name="TextBox 1"/>
          <p:cNvSpPr txBox="1"/>
          <p:nvPr/>
        </p:nvSpPr>
        <p:spPr>
          <a:xfrm flipH="1">
            <a:off x="294267" y="851416"/>
            <a:ext cx="8468732" cy="4524315"/>
          </a:xfrm>
          <a:prstGeom prst="rect">
            <a:avLst/>
          </a:prstGeom>
          <a:noFill/>
          <a:ln>
            <a:solidFill>
              <a:schemeClr val="tx1"/>
            </a:solidFill>
            <a:prstDash val="dashDot"/>
          </a:ln>
        </p:spPr>
        <p:txBody>
          <a:bodyPr wrap="square" rtlCol="0">
            <a:spAutoFit/>
          </a:bodyPr>
          <a:lstStyle/>
          <a:p>
            <a:r>
              <a:rPr lang="bn-BD" sz="4800" dirty="0" smtClean="0">
                <a:solidFill>
                  <a:srgbClr val="00B050"/>
                </a:solidFill>
              </a:rPr>
              <a:t> শিক্ষকের পরিচয় </a:t>
            </a:r>
          </a:p>
          <a:p>
            <a:r>
              <a:rPr lang="bn-BD" sz="4800" dirty="0">
                <a:solidFill>
                  <a:srgbClr val="00B050"/>
                </a:solidFill>
              </a:rPr>
              <a:t> </a:t>
            </a:r>
            <a:r>
              <a:rPr lang="bn-BD" sz="4800" dirty="0" smtClean="0">
                <a:solidFill>
                  <a:srgbClr val="00B050"/>
                </a:solidFill>
              </a:rPr>
              <a:t>  মোহাম্মদ দাউদ </a:t>
            </a:r>
          </a:p>
          <a:p>
            <a:r>
              <a:rPr lang="bn-BD" sz="4800" dirty="0">
                <a:solidFill>
                  <a:srgbClr val="00B050"/>
                </a:solidFill>
              </a:rPr>
              <a:t> </a:t>
            </a:r>
            <a:r>
              <a:rPr lang="bn-BD" sz="4800" dirty="0" smtClean="0">
                <a:solidFill>
                  <a:srgbClr val="00B050"/>
                </a:solidFill>
              </a:rPr>
              <a:t> সিনিয়র শিক্ষক </a:t>
            </a:r>
          </a:p>
          <a:p>
            <a:r>
              <a:rPr lang="bn-BD" sz="4800" dirty="0" smtClean="0">
                <a:solidFill>
                  <a:srgbClr val="00B050"/>
                </a:solidFill>
              </a:rPr>
              <a:t>রতন পুর হাজি ছৈয় দের রহমান স্মৃতি উচ্চ বিদ্যালয় </a:t>
            </a:r>
          </a:p>
          <a:p>
            <a:r>
              <a:rPr lang="bn-BD" sz="4800" dirty="0">
                <a:solidFill>
                  <a:srgbClr val="00B050"/>
                </a:solidFill>
              </a:rPr>
              <a:t> </a:t>
            </a:r>
            <a:r>
              <a:rPr lang="bn-BD" sz="4800" dirty="0" smtClean="0">
                <a:solidFill>
                  <a:srgbClr val="00B050"/>
                </a:solidFill>
              </a:rPr>
              <a:t>রতন পুর ,ফেনি সদর , ফেনি । </a:t>
            </a:r>
            <a:endParaRPr lang="en-US" sz="4800" dirty="0">
              <a:solidFill>
                <a:srgbClr val="00B050"/>
              </a:solidFill>
            </a:endParaRPr>
          </a:p>
        </p:txBody>
      </p:sp>
    </p:spTree>
    <p:extLst>
      <p:ext uri="{BB962C8B-B14F-4D97-AF65-F5344CB8AC3E}">
        <p14:creationId xmlns:p14="http://schemas.microsoft.com/office/powerpoint/2010/main" val="394860379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flipH="1">
            <a:off x="1175331" y="533400"/>
            <a:ext cx="5682669" cy="461665"/>
          </a:xfrm>
          <a:prstGeom prst="rect">
            <a:avLst/>
          </a:prstGeom>
          <a:noFill/>
          <a:ln>
            <a:solidFill>
              <a:schemeClr val="tx1"/>
            </a:solidFill>
            <a:prstDash val="dash"/>
          </a:ln>
        </p:spPr>
        <p:txBody>
          <a:bodyPr wrap="square" rtlCol="0">
            <a:spAutoFit/>
          </a:bodyPr>
          <a:lstStyle/>
          <a:p>
            <a:r>
              <a:rPr lang="bn-BD" sz="2400" dirty="0" smtClean="0">
                <a:solidFill>
                  <a:srgbClr val="00B050"/>
                </a:solidFill>
              </a:rPr>
              <a:t> তোমরা নিচের ছবিতে কি দেখতে পাচ্ছ  । </a:t>
            </a:r>
            <a:endParaRPr lang="en-US" sz="2400" dirty="0">
              <a:solidFill>
                <a:srgbClr val="00B05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123950"/>
            <a:ext cx="6248399"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flipH="1">
            <a:off x="718130" y="5562600"/>
            <a:ext cx="8044869" cy="1015663"/>
          </a:xfrm>
          <a:prstGeom prst="rect">
            <a:avLst/>
          </a:prstGeom>
          <a:noFill/>
          <a:ln>
            <a:solidFill>
              <a:schemeClr val="tx1"/>
            </a:solidFill>
            <a:prstDash val="dashDot"/>
          </a:ln>
        </p:spPr>
        <p:txBody>
          <a:bodyPr wrap="square" rtlCol="0">
            <a:spAutoFit/>
          </a:bodyPr>
          <a:lstStyle/>
          <a:p>
            <a:r>
              <a:rPr lang="bn-BD" sz="6000" dirty="0" smtClean="0">
                <a:solidFill>
                  <a:srgbClr val="00B050"/>
                </a:solidFill>
              </a:rPr>
              <a:t> একজন ইমামের ছবি । </a:t>
            </a:r>
            <a:endParaRPr lang="en-US" sz="6000" dirty="0">
              <a:solidFill>
                <a:srgbClr val="00B050"/>
              </a:solidFill>
            </a:endParaRPr>
          </a:p>
        </p:txBody>
      </p:sp>
    </p:spTree>
    <p:extLst>
      <p:ext uri="{BB962C8B-B14F-4D97-AF65-F5344CB8AC3E}">
        <p14:creationId xmlns:p14="http://schemas.microsoft.com/office/powerpoint/2010/main" val="3947875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304800"/>
            <a:ext cx="5105400" cy="1323439"/>
          </a:xfrm>
          <a:prstGeom prst="rect">
            <a:avLst/>
          </a:prstGeom>
          <a:blipFill>
            <a:blip r:embed="rId2"/>
            <a:tile tx="0" ty="0" sx="100000" sy="100000" flip="none" algn="tl"/>
          </a:blipFill>
        </p:spPr>
        <p:txBody>
          <a:bodyPr wrap="square" rtlCol="0">
            <a:spAutoFit/>
          </a:bodyPr>
          <a:lstStyle/>
          <a:p>
            <a:r>
              <a:rPr lang="bn-BD" sz="8000" dirty="0" smtClean="0">
                <a:solidFill>
                  <a:srgbClr val="00B050"/>
                </a:solidFill>
              </a:rPr>
              <a:t> শিখন ফল </a:t>
            </a:r>
            <a:endParaRPr lang="en-US" sz="8000" dirty="0">
              <a:solidFill>
                <a:srgbClr val="00B050"/>
              </a:solidFill>
            </a:endParaRPr>
          </a:p>
        </p:txBody>
      </p:sp>
      <p:sp>
        <p:nvSpPr>
          <p:cNvPr id="5" name="TextBox 4"/>
          <p:cNvSpPr txBox="1"/>
          <p:nvPr/>
        </p:nvSpPr>
        <p:spPr>
          <a:xfrm flipH="1">
            <a:off x="533399" y="2937570"/>
            <a:ext cx="8000999" cy="3108543"/>
          </a:xfrm>
          <a:prstGeom prst="rect">
            <a:avLst/>
          </a:prstGeom>
          <a:noFill/>
          <a:ln>
            <a:solidFill>
              <a:schemeClr val="tx1"/>
            </a:solidFill>
            <a:prstDash val="dashDot"/>
          </a:ln>
        </p:spPr>
        <p:txBody>
          <a:bodyPr wrap="square" rtlCol="0">
            <a:spAutoFit/>
          </a:bodyPr>
          <a:lstStyle/>
          <a:p>
            <a:pPr marL="285750" indent="-285750">
              <a:buFont typeface="Wingdings" pitchFamily="2" charset="2"/>
              <a:buChar char="q"/>
            </a:pPr>
            <a:r>
              <a:rPr lang="bn-BD" sz="2800" dirty="0" smtClean="0">
                <a:solidFill>
                  <a:srgbClr val="00B050"/>
                </a:solidFill>
              </a:rPr>
              <a:t> ইমাম আবু হানিফা রঃ এর পরিচয় বলতে পারবে । </a:t>
            </a:r>
          </a:p>
          <a:p>
            <a:pPr marL="285750" indent="-285750">
              <a:buFont typeface="Wingdings" pitchFamily="2" charset="2"/>
              <a:buChar char="q"/>
            </a:pPr>
            <a:r>
              <a:rPr lang="bn-BD" sz="2800" dirty="0">
                <a:solidFill>
                  <a:srgbClr val="00B050"/>
                </a:solidFill>
              </a:rPr>
              <a:t> </a:t>
            </a:r>
            <a:r>
              <a:rPr lang="bn-BD" sz="2800" dirty="0" smtClean="0">
                <a:solidFill>
                  <a:srgbClr val="00B050"/>
                </a:solidFill>
              </a:rPr>
              <a:t>ইমাম আবু হানিফা রঃ এর জ্ঞান সাধনা বলতে পারবে । </a:t>
            </a:r>
          </a:p>
          <a:p>
            <a:pPr marL="285750" indent="-285750">
              <a:buFont typeface="Wingdings" pitchFamily="2" charset="2"/>
              <a:buChar char="q"/>
            </a:pPr>
            <a:r>
              <a:rPr lang="bn-BD" sz="2800" dirty="0">
                <a:solidFill>
                  <a:srgbClr val="00B050"/>
                </a:solidFill>
              </a:rPr>
              <a:t> </a:t>
            </a:r>
            <a:r>
              <a:rPr lang="bn-BD" sz="2800" dirty="0" smtClean="0">
                <a:solidFill>
                  <a:srgbClr val="00B050"/>
                </a:solidFill>
              </a:rPr>
              <a:t>ফিকহ  বিষয়ে  তার জ্ঞান ও মাসয়ালা সম্পর্ক এ বলতে পারবে । </a:t>
            </a:r>
          </a:p>
          <a:p>
            <a:pPr marL="285750" indent="-285750">
              <a:buFont typeface="Wingdings" pitchFamily="2" charset="2"/>
              <a:buChar char="q"/>
            </a:pPr>
            <a:r>
              <a:rPr lang="bn-BD" sz="2800" dirty="0">
                <a:solidFill>
                  <a:srgbClr val="00B050"/>
                </a:solidFill>
              </a:rPr>
              <a:t> </a:t>
            </a:r>
            <a:r>
              <a:rPr lang="bn-BD" sz="2800" dirty="0" smtClean="0">
                <a:solidFill>
                  <a:srgbClr val="00B050"/>
                </a:solidFill>
              </a:rPr>
              <a:t>মাযহাবের প্রতিষ্টাতা সম্পকে বলতে পারবে ।   </a:t>
            </a:r>
          </a:p>
          <a:p>
            <a:pPr marL="285750" indent="-285750">
              <a:buFont typeface="Wingdings" pitchFamily="2" charset="2"/>
              <a:buChar char="q"/>
            </a:pPr>
            <a:r>
              <a:rPr lang="bn-BD" sz="2800" dirty="0">
                <a:solidFill>
                  <a:srgbClr val="00B050"/>
                </a:solidFill>
              </a:rPr>
              <a:t> </a:t>
            </a:r>
            <a:r>
              <a:rPr lang="bn-BD" sz="2800" dirty="0" smtClean="0">
                <a:solidFill>
                  <a:srgbClr val="00B050"/>
                </a:solidFill>
              </a:rPr>
              <a:t>তার গুনাবলি বলতে পারবে । </a:t>
            </a:r>
            <a:endParaRPr lang="en-US" sz="2800" dirty="0">
              <a:solidFill>
                <a:srgbClr val="00B050"/>
              </a:solidFill>
            </a:endParaRPr>
          </a:p>
        </p:txBody>
      </p:sp>
      <p:sp>
        <p:nvSpPr>
          <p:cNvPr id="6" name="Down Arrow 5"/>
          <p:cNvSpPr/>
          <p:nvPr/>
        </p:nvSpPr>
        <p:spPr>
          <a:xfrm>
            <a:off x="2819400" y="1828800"/>
            <a:ext cx="17800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3428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3"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3)">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flipH="1">
            <a:off x="685799" y="609600"/>
            <a:ext cx="7848599" cy="1077218"/>
          </a:xfrm>
          <a:prstGeom prst="rect">
            <a:avLst/>
          </a:prstGeom>
          <a:noFill/>
          <a:ln>
            <a:solidFill>
              <a:schemeClr val="tx1"/>
            </a:solidFill>
            <a:prstDash val="dashDot"/>
          </a:ln>
        </p:spPr>
        <p:txBody>
          <a:bodyPr wrap="square" rtlCol="0">
            <a:spAutoFit/>
          </a:bodyPr>
          <a:lstStyle/>
          <a:p>
            <a:r>
              <a:rPr lang="bn-BD" sz="3200" dirty="0" smtClean="0">
                <a:solidFill>
                  <a:srgbClr val="00B050"/>
                </a:solidFill>
              </a:rPr>
              <a:t> জেনে নি ইমাম আবু হানিফার র ; এর পরিচয় </a:t>
            </a:r>
            <a:endParaRPr lang="en-US" sz="3200" dirty="0">
              <a:solidFill>
                <a:srgbClr val="00B050"/>
              </a:solidFill>
            </a:endParaRPr>
          </a:p>
        </p:txBody>
      </p:sp>
      <p:sp>
        <p:nvSpPr>
          <p:cNvPr id="7" name="Rectangle 6"/>
          <p:cNvSpPr/>
          <p:nvPr/>
        </p:nvSpPr>
        <p:spPr>
          <a:xfrm>
            <a:off x="228601" y="2354282"/>
            <a:ext cx="8534400" cy="3416320"/>
          </a:xfrm>
          <a:prstGeom prst="rect">
            <a:avLst/>
          </a:prstGeom>
        </p:spPr>
        <p:txBody>
          <a:bodyPr wrap="square">
            <a:spAutoFit/>
          </a:bodyPr>
          <a:lstStyle/>
          <a:p>
            <a:r>
              <a:rPr lang="bn-BD" dirty="0">
                <a:solidFill>
                  <a:srgbClr val="FF0000"/>
                </a:solidFill>
              </a:rPr>
              <a:t>জন্ম, নাম ও বংশধর</a:t>
            </a:r>
          </a:p>
          <a:p>
            <a:endParaRPr lang="bn-BD" dirty="0">
              <a:solidFill>
                <a:srgbClr val="FF0000"/>
              </a:solidFill>
            </a:endParaRPr>
          </a:p>
          <a:p>
            <a:r>
              <a:rPr lang="bn-BD" dirty="0">
                <a:solidFill>
                  <a:srgbClr val="FF0000"/>
                </a:solidFill>
              </a:rPr>
              <a:t>উমাইয়া খলিফা আবদুল মালিক ইবনে মারওয়ানের রাজত্বকালে ইমাম আবু হানিফা ইরাকের কুফা নগরীতে জন্মগ্রহণ করেন।[৬][৭] তার ছয় বছর বয়সে আবদুল মালিক মৃত্যুবরণ করেন। ষোল বছর বয়সে তিনি পিতার সাথে হজ্জে গিয়েছিলেন তার পিতা সাবিত বিন যুতা কাবুল, আফগানিস্তানের একজন ব্যবসায়ী ছিলেন। তার পিতার বয়স যখন ৪০ বছর তখন আবু হানিফা জন্মগ্রহণ করেন। বংশধরের দিক থেকে তাকে অ-আরবীয় বলে ধরা হয়ে থাকে কারণ তার দাদার নামের শেষে যুতা। প্রখ্যাত মুসলিম ইতিহাসবিদ খতীবে বাগদাদী আবু হানিফার নাতি ইসমাইল বিন হামাদের বক্তব্য থেকে আবু হানিফার বংশ ব্যাখা দেন। অন্য আরেক ইতিহাসবিদ হামাদ আবু হানিফাকে পারসিক বংশ্বদ্ভূত বলে দাবি করেন।[৩][৪] আবু হানিফার বংশ নিয়ে অনেক ব্যাখ্যা পাওয়া যায় তবে সবচেয়ে বেশি পরিচিত ও নির্ভরযোগ্য মত হলো তিনি কাবুলের পারসিক </a:t>
            </a:r>
            <a:r>
              <a:rPr lang="bn-BD" dirty="0" smtClean="0">
                <a:solidFill>
                  <a:srgbClr val="FF0000"/>
                </a:solidFill>
              </a:rPr>
              <a:t>বংশদ্ভূত। </a:t>
            </a:r>
            <a:endParaRPr lang="bn-BD" dirty="0">
              <a:solidFill>
                <a:srgbClr val="FF0000"/>
              </a:solidFill>
            </a:endParaRPr>
          </a:p>
        </p:txBody>
      </p:sp>
    </p:spTree>
    <p:extLst>
      <p:ext uri="{BB962C8B-B14F-4D97-AF65-F5344CB8AC3E}">
        <p14:creationId xmlns:p14="http://schemas.microsoft.com/office/powerpoint/2010/main" val="860391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4)">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533400"/>
            <a:ext cx="6248400" cy="1015663"/>
          </a:xfrm>
          <a:prstGeom prst="rect">
            <a:avLst/>
          </a:prstGeom>
          <a:noFill/>
          <a:ln>
            <a:solidFill>
              <a:schemeClr val="tx1"/>
            </a:solidFill>
            <a:prstDash val="dashDot"/>
          </a:ln>
        </p:spPr>
        <p:txBody>
          <a:bodyPr wrap="square" rtlCol="0">
            <a:spAutoFit/>
          </a:bodyPr>
          <a:lstStyle/>
          <a:p>
            <a:r>
              <a:rPr lang="bn-BD" sz="6000" dirty="0" smtClean="0">
                <a:solidFill>
                  <a:srgbClr val="00B050"/>
                </a:solidFill>
              </a:rPr>
              <a:t> জোড়ায় কাজ </a:t>
            </a:r>
            <a:endParaRPr lang="en-US" sz="6000" dirty="0">
              <a:solidFill>
                <a:srgbClr val="00B05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52600"/>
            <a:ext cx="44196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1" y="1676400"/>
            <a:ext cx="37338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flipH="1">
            <a:off x="489530" y="5370493"/>
            <a:ext cx="8197269" cy="954107"/>
          </a:xfrm>
          <a:prstGeom prst="rect">
            <a:avLst/>
          </a:prstGeom>
          <a:noFill/>
          <a:ln>
            <a:solidFill>
              <a:schemeClr val="tx1"/>
            </a:solidFill>
            <a:prstDash val="dashDot"/>
          </a:ln>
        </p:spPr>
        <p:txBody>
          <a:bodyPr wrap="square" rtlCol="0">
            <a:spAutoFit/>
          </a:bodyPr>
          <a:lstStyle/>
          <a:p>
            <a:pPr marL="285750" indent="-285750">
              <a:buFont typeface="Wingdings" pitchFamily="2" charset="2"/>
              <a:buChar char="v"/>
            </a:pPr>
            <a:r>
              <a:rPr lang="bn-BD" sz="2800" dirty="0" smtClean="0">
                <a:solidFill>
                  <a:srgbClr val="00B050"/>
                </a:solidFill>
              </a:rPr>
              <a:t> ইমাম আবু হানিফা রঃ এর ২টি গুনা বলি লিখ ? </a:t>
            </a:r>
          </a:p>
          <a:p>
            <a:pPr marL="285750" indent="-285750">
              <a:buFont typeface="Wingdings" pitchFamily="2" charset="2"/>
              <a:buChar char="v"/>
            </a:pPr>
            <a:r>
              <a:rPr lang="bn-BD" sz="2800" dirty="0">
                <a:solidFill>
                  <a:srgbClr val="00B050"/>
                </a:solidFill>
              </a:rPr>
              <a:t> </a:t>
            </a:r>
            <a:r>
              <a:rPr lang="bn-BD" sz="2800" dirty="0" smtClean="0">
                <a:solidFill>
                  <a:srgbClr val="00B050"/>
                </a:solidFill>
              </a:rPr>
              <a:t>ইমাম আবু হানিফা রঃ এর উপাধি গুলি লিখ ?   </a:t>
            </a:r>
            <a:endParaRPr lang="en-US" sz="2800" dirty="0">
              <a:solidFill>
                <a:srgbClr val="00B050"/>
              </a:solidFill>
            </a:endParaRPr>
          </a:p>
        </p:txBody>
      </p:sp>
    </p:spTree>
    <p:extLst>
      <p:ext uri="{BB962C8B-B14F-4D97-AF65-F5344CB8AC3E}">
        <p14:creationId xmlns:p14="http://schemas.microsoft.com/office/powerpoint/2010/main" val="283164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barn(inVertical)">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wipe(down)">
                                      <p:cBhvr>
                                        <p:cTn id="17" dur="500"/>
                                        <p:tgtEl>
                                          <p:spTgt spid="2051"/>
                                        </p:tgtEl>
                                      </p:cBhvr>
                                    </p:animEffect>
                                  </p:childTnLst>
                                </p:cTn>
                              </p:par>
                            </p:childTnLst>
                          </p:cTn>
                        </p:par>
                      </p:childTnLst>
                    </p:cTn>
                  </p:par>
                  <p:par>
                    <p:cTn id="18" fill="hold">
                      <p:stCondLst>
                        <p:cond delay="indefinite"/>
                      </p:stCondLst>
                      <p:childTnLst>
                        <p:par>
                          <p:cTn id="19" fill="hold">
                            <p:stCondLst>
                              <p:cond delay="0"/>
                            </p:stCondLst>
                            <p:childTnLst>
                              <p:par>
                                <p:cTn id="20" presetID="38" presetClass="entr" presetSubtype="0" accel="50000" fill="hold" nodeType="clickEffect">
                                  <p:stCondLst>
                                    <p:cond delay="0"/>
                                  </p:stCondLst>
                                  <p:iterate type="lt">
                                    <p:tmPct val="50000"/>
                                  </p:iterate>
                                  <p:childTnLst>
                                    <p:set>
                                      <p:cBhvr>
                                        <p:cTn id="21" dur="1" fill="hold">
                                          <p:stCondLst>
                                            <p:cond delay="0"/>
                                          </p:stCondLst>
                                        </p:cTn>
                                        <p:tgtEl>
                                          <p:spTgt spid="5">
                                            <p:txEl>
                                              <p:pRg st="0" end="0"/>
                                            </p:txEl>
                                          </p:spTgt>
                                        </p:tgtEl>
                                        <p:attrNameLst>
                                          <p:attrName>style.visibility</p:attrName>
                                        </p:attrNameLst>
                                      </p:cBhvr>
                                      <p:to>
                                        <p:strVal val="visible"/>
                                      </p:to>
                                    </p:set>
                                    <p:set>
                                      <p:cBhvr>
                                        <p:cTn id="22" dur="455" fill="hold">
                                          <p:stCondLst>
                                            <p:cond delay="0"/>
                                          </p:stCondLst>
                                        </p:cTn>
                                        <p:tgtEl>
                                          <p:spTgt spid="5">
                                            <p:txEl>
                                              <p:pRg st="0" end="0"/>
                                            </p:txEl>
                                          </p:spTgt>
                                        </p:tgtEl>
                                        <p:attrNameLst>
                                          <p:attrName>style.rotation</p:attrName>
                                        </p:attrNameLst>
                                      </p:cBhvr>
                                      <p:to>
                                        <p:strVal val="-45.0"/>
                                      </p:to>
                                    </p:set>
                                    <p:anim calcmode="lin" valueType="num">
                                      <p:cBhvr>
                                        <p:cTn id="23" dur="455" fill="hold">
                                          <p:stCondLst>
                                            <p:cond delay="455"/>
                                          </p:stCondLst>
                                        </p:cTn>
                                        <p:tgtEl>
                                          <p:spTgt spid="5">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4" dur="455" fill="hold">
                                          <p:stCondLst>
                                            <p:cond delay="0"/>
                                          </p:stCondLst>
                                        </p:cTn>
                                        <p:tgtEl>
                                          <p:spTgt spid="5">
                                            <p:txEl>
                                              <p:pRg st="0" end="0"/>
                                            </p:txEl>
                                          </p:spTgt>
                                        </p:tgtEl>
                                        <p:attrNameLst>
                                          <p:attrName>ppt_y</p:attrName>
                                        </p:attrNameLst>
                                      </p:cBhvr>
                                      <p:tavLst>
                                        <p:tav tm="0">
                                          <p:val>
                                            <p:strVal val="#ppt_y-1"/>
                                          </p:val>
                                        </p:tav>
                                        <p:tav tm="100000">
                                          <p:val>
                                            <p:strVal val="#ppt_y-(0.354*#ppt_w-0.172*#ppt_h)"/>
                                          </p:val>
                                        </p:tav>
                                      </p:tavLst>
                                    </p:anim>
                                    <p:anim calcmode="lin" valueType="num">
                                      <p:cBhvr>
                                        <p:cTn id="25" dur="156" decel="50000" autoRev="1" fill="hold">
                                          <p:stCondLst>
                                            <p:cond delay="455"/>
                                          </p:stCondLst>
                                        </p:cTn>
                                        <p:tgtEl>
                                          <p:spTgt spid="5">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6" dur="136" fill="hold">
                                          <p:stCondLst>
                                            <p:cond delay="864"/>
                                          </p:stCondLst>
                                        </p:cTn>
                                        <p:tgtEl>
                                          <p:spTgt spid="5">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225434" flipH="1" flipV="1">
            <a:off x="1600200" y="457200"/>
            <a:ext cx="3930069" cy="369332"/>
          </a:xfrm>
          <a:prstGeom prst="rect">
            <a:avLst/>
          </a:prstGeom>
          <a:noFill/>
        </p:spPr>
        <p:txBody>
          <a:bodyPr wrap="square" rtlCol="0">
            <a:spAutoFit/>
          </a:bodyPr>
          <a:lstStyle/>
          <a:p>
            <a:r>
              <a:rPr lang="bn-BD" dirty="0" smtClean="0"/>
              <a:t> </a:t>
            </a:r>
            <a:endParaRPr lang="en-US" dirty="0"/>
          </a:p>
        </p:txBody>
      </p:sp>
      <p:sp>
        <p:nvSpPr>
          <p:cNvPr id="7" name="TextBox 6"/>
          <p:cNvSpPr txBox="1"/>
          <p:nvPr/>
        </p:nvSpPr>
        <p:spPr>
          <a:xfrm flipH="1">
            <a:off x="3200400" y="152400"/>
            <a:ext cx="5715000" cy="1323439"/>
          </a:xfrm>
          <a:prstGeom prst="rect">
            <a:avLst/>
          </a:prstGeom>
          <a:noFill/>
          <a:ln>
            <a:solidFill>
              <a:schemeClr val="tx1"/>
            </a:solidFill>
            <a:prstDash val="solid"/>
          </a:ln>
        </p:spPr>
        <p:txBody>
          <a:bodyPr wrap="square" rtlCol="0">
            <a:spAutoFit/>
          </a:bodyPr>
          <a:lstStyle/>
          <a:p>
            <a:r>
              <a:rPr lang="bn-BD" sz="8000" dirty="0" smtClean="0">
                <a:solidFill>
                  <a:srgbClr val="00B050"/>
                </a:solidFill>
              </a:rPr>
              <a:t> দলিয় কাজ </a:t>
            </a:r>
            <a:endParaRPr lang="en-US" sz="8000" dirty="0">
              <a:solidFill>
                <a:srgbClr val="00B05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536" y="199704"/>
            <a:ext cx="2709864" cy="229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4447" y="4167186"/>
            <a:ext cx="2729553" cy="170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191000"/>
            <a:ext cx="28575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191000"/>
            <a:ext cx="30099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flipH="1">
            <a:off x="4070930" y="1828800"/>
            <a:ext cx="4692069" cy="1446550"/>
          </a:xfrm>
          <a:prstGeom prst="rect">
            <a:avLst/>
          </a:prstGeom>
          <a:noFill/>
          <a:ln>
            <a:solidFill>
              <a:schemeClr val="tx1"/>
            </a:solidFill>
            <a:prstDash val="dashDot"/>
          </a:ln>
        </p:spPr>
        <p:txBody>
          <a:bodyPr wrap="square" rtlCol="0">
            <a:spAutoFit/>
          </a:bodyPr>
          <a:lstStyle/>
          <a:p>
            <a:r>
              <a:rPr lang="bn-BD" sz="4400" dirty="0" smtClean="0">
                <a:solidFill>
                  <a:srgbClr val="00B050"/>
                </a:solidFill>
              </a:rPr>
              <a:t> নিছের ছবি তে কি কি দেখতে পাচ্ছি ? </a:t>
            </a:r>
            <a:endParaRPr lang="en-US" sz="4400" dirty="0">
              <a:solidFill>
                <a:srgbClr val="00B050"/>
              </a:solidFill>
            </a:endParaRPr>
          </a:p>
        </p:txBody>
      </p:sp>
      <p:sp>
        <p:nvSpPr>
          <p:cNvPr id="10" name="TextBox 9"/>
          <p:cNvSpPr txBox="1"/>
          <p:nvPr/>
        </p:nvSpPr>
        <p:spPr>
          <a:xfrm flipH="1">
            <a:off x="870530" y="6204466"/>
            <a:ext cx="7587669" cy="584775"/>
          </a:xfrm>
          <a:prstGeom prst="rect">
            <a:avLst/>
          </a:prstGeom>
          <a:noFill/>
        </p:spPr>
        <p:txBody>
          <a:bodyPr wrap="square" rtlCol="0">
            <a:spAutoFit/>
          </a:bodyPr>
          <a:lstStyle/>
          <a:p>
            <a:r>
              <a:rPr lang="bn-BD" sz="3200" dirty="0" smtClean="0">
                <a:solidFill>
                  <a:srgbClr val="00B050"/>
                </a:solidFill>
              </a:rPr>
              <a:t> জ্ঞান আহরন । ফিকাহ বোড গঠন ।   </a:t>
            </a:r>
            <a:endParaRPr lang="en-US" sz="3200" dirty="0">
              <a:solidFill>
                <a:srgbClr val="00B050"/>
              </a:solidFill>
            </a:endParaRPr>
          </a:p>
        </p:txBody>
      </p:sp>
    </p:spTree>
    <p:extLst>
      <p:ext uri="{BB962C8B-B14F-4D97-AF65-F5344CB8AC3E}">
        <p14:creationId xmlns:p14="http://schemas.microsoft.com/office/powerpoint/2010/main" val="1837083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flipH="1">
            <a:off x="609600" y="953631"/>
            <a:ext cx="6934200" cy="2246769"/>
          </a:xfrm>
          <a:prstGeom prst="rect">
            <a:avLst/>
          </a:prstGeom>
          <a:noFill/>
          <a:ln>
            <a:solidFill>
              <a:schemeClr val="tx1"/>
            </a:solidFill>
            <a:prstDash val="dash"/>
          </a:ln>
        </p:spPr>
        <p:txBody>
          <a:bodyPr wrap="square" rtlCol="0">
            <a:spAutoFit/>
          </a:bodyPr>
          <a:lstStyle/>
          <a:p>
            <a:pPr marL="285750" indent="-285750">
              <a:buFont typeface="Wingdings" pitchFamily="2" charset="2"/>
              <a:buChar char="Ø"/>
            </a:pPr>
            <a:r>
              <a:rPr lang="bn-BD" sz="2000" dirty="0" smtClean="0">
                <a:solidFill>
                  <a:srgbClr val="00B050"/>
                </a:solidFill>
              </a:rPr>
              <a:t> আবু হানিফা রঃ উপাধি কি ? </a:t>
            </a:r>
          </a:p>
          <a:p>
            <a:pPr marL="285750" indent="-285750">
              <a:buFont typeface="Wingdings" pitchFamily="2" charset="2"/>
              <a:buChar char="Ø"/>
            </a:pPr>
            <a:r>
              <a:rPr lang="bn-BD" sz="2000" dirty="0">
                <a:solidFill>
                  <a:srgbClr val="00B050"/>
                </a:solidFill>
              </a:rPr>
              <a:t> </a:t>
            </a:r>
            <a:r>
              <a:rPr lang="bn-BD" sz="2000" dirty="0" smtClean="0">
                <a:solidFill>
                  <a:srgbClr val="00B050"/>
                </a:solidFill>
              </a:rPr>
              <a:t>হানাফি মাযহাবের প্রতিষ্টাতা কে ?</a:t>
            </a:r>
          </a:p>
          <a:p>
            <a:pPr marL="285750" indent="-285750">
              <a:buFont typeface="Wingdings" pitchFamily="2" charset="2"/>
              <a:buChar char="Ø"/>
            </a:pPr>
            <a:r>
              <a:rPr lang="bn-BD" sz="2000" dirty="0">
                <a:solidFill>
                  <a:srgbClr val="00B050"/>
                </a:solidFill>
              </a:rPr>
              <a:t> </a:t>
            </a:r>
            <a:r>
              <a:rPr lang="bn-BD" sz="2000" dirty="0" smtClean="0">
                <a:solidFill>
                  <a:srgbClr val="00B050"/>
                </a:solidFill>
              </a:rPr>
              <a:t>তিনি কত বার হজ্জ করেন ? </a:t>
            </a:r>
          </a:p>
          <a:p>
            <a:pPr marL="285750" indent="-285750">
              <a:buFont typeface="Wingdings" pitchFamily="2" charset="2"/>
              <a:buChar char="Ø"/>
            </a:pPr>
            <a:r>
              <a:rPr lang="bn-BD" sz="2000" dirty="0">
                <a:solidFill>
                  <a:srgbClr val="00B050"/>
                </a:solidFill>
              </a:rPr>
              <a:t> </a:t>
            </a:r>
            <a:r>
              <a:rPr lang="bn-BD" sz="2000" dirty="0" smtClean="0">
                <a:solidFill>
                  <a:srgbClr val="00B050"/>
                </a:solidFill>
              </a:rPr>
              <a:t>প্রতি রমযানে কত বার কুরান খতম করতেন ? </a:t>
            </a:r>
          </a:p>
          <a:p>
            <a:pPr marL="285750" indent="-285750">
              <a:buFont typeface="Wingdings" pitchFamily="2" charset="2"/>
              <a:buChar char="Ø"/>
            </a:pPr>
            <a:r>
              <a:rPr lang="bn-BD" sz="2000" dirty="0">
                <a:solidFill>
                  <a:srgbClr val="00B050"/>
                </a:solidFill>
              </a:rPr>
              <a:t> </a:t>
            </a:r>
            <a:r>
              <a:rPr lang="bn-BD" sz="2000" dirty="0" smtClean="0">
                <a:solidFill>
                  <a:srgbClr val="00B050"/>
                </a:solidFill>
              </a:rPr>
              <a:t>কুতুবে হানাফির মধ্যে কত টি মাসয়ালা আছে ? </a:t>
            </a:r>
          </a:p>
          <a:p>
            <a:pPr marL="285750" indent="-285750">
              <a:buFont typeface="Wingdings" pitchFamily="2" charset="2"/>
              <a:buChar char="Ø"/>
            </a:pPr>
            <a:r>
              <a:rPr lang="bn-BD" sz="2000" dirty="0">
                <a:solidFill>
                  <a:srgbClr val="00B050"/>
                </a:solidFill>
              </a:rPr>
              <a:t> </a:t>
            </a:r>
            <a:r>
              <a:rPr lang="bn-BD" sz="2000" dirty="0" smtClean="0">
                <a:solidFill>
                  <a:srgbClr val="00B050"/>
                </a:solidFill>
              </a:rPr>
              <a:t>কোন খলিফা তাকে বিষ প্রয়োগে হত্যা করেন ? </a:t>
            </a:r>
          </a:p>
          <a:p>
            <a:pPr marL="285750" indent="-285750">
              <a:buFont typeface="Wingdings" pitchFamily="2" charset="2"/>
              <a:buChar char="Ø"/>
            </a:pPr>
            <a:endParaRPr lang="en-US" sz="2000" dirty="0">
              <a:solidFill>
                <a:srgbClr val="00B050"/>
              </a:solidFill>
            </a:endParaRPr>
          </a:p>
        </p:txBody>
      </p:sp>
      <p:sp>
        <p:nvSpPr>
          <p:cNvPr id="6" name="TextBox 5"/>
          <p:cNvSpPr txBox="1"/>
          <p:nvPr/>
        </p:nvSpPr>
        <p:spPr>
          <a:xfrm flipH="1">
            <a:off x="794331" y="3657600"/>
            <a:ext cx="6216069" cy="3046988"/>
          </a:xfrm>
          <a:prstGeom prst="rect">
            <a:avLst/>
          </a:prstGeom>
          <a:noFill/>
          <a:ln>
            <a:solidFill>
              <a:schemeClr val="tx1"/>
            </a:solidFill>
            <a:prstDash val="dashDot"/>
          </a:ln>
        </p:spPr>
        <p:txBody>
          <a:bodyPr wrap="square" rtlCol="0">
            <a:spAutoFit/>
          </a:bodyPr>
          <a:lstStyle/>
          <a:p>
            <a:pPr marL="285750" indent="-285750">
              <a:buFont typeface="Wingdings" pitchFamily="2" charset="2"/>
              <a:buChar char="ü"/>
            </a:pPr>
            <a:r>
              <a:rPr lang="bn-BD" sz="2400" dirty="0" smtClean="0">
                <a:solidFill>
                  <a:srgbClr val="00B050"/>
                </a:solidFill>
              </a:rPr>
              <a:t> উত্তর মিলিয়ে দেখি</a:t>
            </a:r>
          </a:p>
          <a:p>
            <a:pPr marL="285750" indent="-285750">
              <a:buFont typeface="Wingdings" pitchFamily="2" charset="2"/>
              <a:buChar char="ü"/>
            </a:pPr>
            <a:r>
              <a:rPr lang="bn-BD" sz="2400" dirty="0">
                <a:solidFill>
                  <a:srgbClr val="00B050"/>
                </a:solidFill>
              </a:rPr>
              <a:t> </a:t>
            </a:r>
            <a:r>
              <a:rPr lang="bn-BD" sz="2400" dirty="0" smtClean="0">
                <a:solidFill>
                  <a:srgbClr val="00B050"/>
                </a:solidFill>
              </a:rPr>
              <a:t>ইমাম আযম </a:t>
            </a:r>
          </a:p>
          <a:p>
            <a:pPr marL="285750" indent="-285750">
              <a:buFont typeface="Wingdings" pitchFamily="2" charset="2"/>
              <a:buChar char="ü"/>
            </a:pPr>
            <a:r>
              <a:rPr lang="bn-BD" sz="2400" dirty="0">
                <a:solidFill>
                  <a:srgbClr val="00B050"/>
                </a:solidFill>
              </a:rPr>
              <a:t> </a:t>
            </a:r>
            <a:r>
              <a:rPr lang="bn-BD" sz="2400" dirty="0" smtClean="0">
                <a:solidFill>
                  <a:srgbClr val="00B050"/>
                </a:solidFill>
              </a:rPr>
              <a:t>ইমাম আবু হানিফা </a:t>
            </a:r>
          </a:p>
          <a:p>
            <a:pPr marL="285750" indent="-285750">
              <a:buFont typeface="Wingdings" pitchFamily="2" charset="2"/>
              <a:buChar char="ü"/>
            </a:pPr>
            <a:r>
              <a:rPr lang="bn-BD" sz="2400" dirty="0">
                <a:solidFill>
                  <a:srgbClr val="00B050"/>
                </a:solidFill>
              </a:rPr>
              <a:t> </a:t>
            </a:r>
            <a:r>
              <a:rPr lang="bn-BD" sz="2400" dirty="0" smtClean="0">
                <a:solidFill>
                  <a:srgbClr val="00B050"/>
                </a:solidFill>
              </a:rPr>
              <a:t>৫৫ বার হজ্জ করেন । </a:t>
            </a:r>
          </a:p>
          <a:p>
            <a:pPr marL="285750" indent="-285750">
              <a:buFont typeface="Wingdings" pitchFamily="2" charset="2"/>
              <a:buChar char="ü"/>
            </a:pPr>
            <a:r>
              <a:rPr lang="bn-BD" sz="2400" dirty="0">
                <a:solidFill>
                  <a:srgbClr val="00B050"/>
                </a:solidFill>
              </a:rPr>
              <a:t> </a:t>
            </a:r>
            <a:r>
              <a:rPr lang="bn-BD" sz="2400" dirty="0" smtClean="0">
                <a:solidFill>
                  <a:srgbClr val="00B050"/>
                </a:solidFill>
              </a:rPr>
              <a:t>৬১ বার কুরান খতম দিতেন । </a:t>
            </a:r>
          </a:p>
          <a:p>
            <a:pPr marL="285750" indent="-285750">
              <a:buFont typeface="Wingdings" pitchFamily="2" charset="2"/>
              <a:buChar char="ü"/>
            </a:pPr>
            <a:r>
              <a:rPr lang="bn-BD" sz="2400" dirty="0">
                <a:solidFill>
                  <a:srgbClr val="00B050"/>
                </a:solidFill>
              </a:rPr>
              <a:t> </a:t>
            </a:r>
            <a:r>
              <a:rPr lang="bn-BD" sz="2400" dirty="0" smtClean="0">
                <a:solidFill>
                  <a:srgbClr val="00B050"/>
                </a:solidFill>
              </a:rPr>
              <a:t>৮৩ হাজার মাসয়ালা । </a:t>
            </a:r>
          </a:p>
          <a:p>
            <a:pPr marL="285750" indent="-285750">
              <a:buFont typeface="Wingdings" pitchFamily="2" charset="2"/>
              <a:buChar char="ü"/>
            </a:pPr>
            <a:r>
              <a:rPr lang="bn-BD" sz="2400" dirty="0">
                <a:solidFill>
                  <a:srgbClr val="00B050"/>
                </a:solidFill>
              </a:rPr>
              <a:t> </a:t>
            </a:r>
            <a:r>
              <a:rPr lang="bn-BD" sz="2400" dirty="0" smtClean="0">
                <a:solidFill>
                  <a:srgbClr val="00B050"/>
                </a:solidFill>
              </a:rPr>
              <a:t>খলিফা আল মানসুর ।  </a:t>
            </a:r>
          </a:p>
          <a:p>
            <a:pPr marL="285750" indent="-285750">
              <a:buFont typeface="Wingdings" pitchFamily="2" charset="2"/>
              <a:buChar char="ü"/>
            </a:pPr>
            <a:endParaRPr lang="en-US" sz="2400" dirty="0">
              <a:solidFill>
                <a:srgbClr val="00B050"/>
              </a:solidFill>
            </a:endParaRPr>
          </a:p>
        </p:txBody>
      </p:sp>
      <p:sp>
        <p:nvSpPr>
          <p:cNvPr id="9" name="TextBox 8"/>
          <p:cNvSpPr txBox="1"/>
          <p:nvPr/>
        </p:nvSpPr>
        <p:spPr>
          <a:xfrm flipH="1">
            <a:off x="979062" y="76200"/>
            <a:ext cx="5040738" cy="769441"/>
          </a:xfrm>
          <a:prstGeom prst="rect">
            <a:avLst/>
          </a:prstGeom>
          <a:blipFill>
            <a:blip r:embed="rId2"/>
            <a:tile tx="0" ty="0" sx="100000" sy="100000" flip="none" algn="tl"/>
          </a:blipFill>
        </p:spPr>
        <p:txBody>
          <a:bodyPr wrap="square" rtlCol="0">
            <a:spAutoFit/>
          </a:bodyPr>
          <a:lstStyle/>
          <a:p>
            <a:r>
              <a:rPr lang="bn-BD" sz="4400" dirty="0" smtClean="0">
                <a:solidFill>
                  <a:srgbClr val="FF0000"/>
                </a:solidFill>
              </a:rPr>
              <a:t> মুল্যায়ন  </a:t>
            </a:r>
            <a:endParaRPr lang="en-US" sz="4400" dirty="0">
              <a:solidFill>
                <a:srgbClr val="FF0000"/>
              </a:solidFill>
            </a:endParaRPr>
          </a:p>
        </p:txBody>
      </p:sp>
    </p:spTree>
    <p:extLst>
      <p:ext uri="{BB962C8B-B14F-4D97-AF65-F5344CB8AC3E}">
        <p14:creationId xmlns:p14="http://schemas.microsoft.com/office/powerpoint/2010/main" val="415734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heel(4)">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1215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371</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11</cp:revision>
  <dcterms:created xsi:type="dcterms:W3CDTF">2006-08-16T00:00:00Z</dcterms:created>
  <dcterms:modified xsi:type="dcterms:W3CDTF">2020-05-23T07:00:02Z</dcterms:modified>
</cp:coreProperties>
</file>