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1" r:id="rId2"/>
    <p:sldId id="274" r:id="rId3"/>
    <p:sldId id="272" r:id="rId4"/>
    <p:sldId id="273" r:id="rId5"/>
    <p:sldId id="257" r:id="rId6"/>
    <p:sldId id="256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70" r:id="rId19"/>
    <p:sldId id="269" r:id="rId20"/>
  </p:sldIdLst>
  <p:sldSz cx="12192000" cy="6858000"/>
  <p:notesSz cx="6858000" cy="9144000"/>
  <p:defaultTextStyle>
    <a:defPPr>
      <a:defRPr lang="bn-B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2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n-B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967FEA-2DEB-4B6D-9433-6546A453D227}" type="datetimeFigureOut">
              <a:rPr lang="bn-BD" smtClean="0"/>
              <a:t>03-10-41</a:t>
            </a:fld>
            <a:endParaRPr lang="bn-B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n-B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n-B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n-B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33EDA-A995-4535-9B4A-FAF54573E47C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251766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0158-4A3D-4799-89A0-BA6BAC7EDB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992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B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D2790-21C1-44EA-96E8-F83634CAC024}" type="slidenum">
              <a:rPr lang="bn-BD" smtClean="0"/>
              <a:t>2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241195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B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D2790-21C1-44EA-96E8-F83634CAC024}" type="slidenum">
              <a:rPr lang="bn-BD" smtClean="0"/>
              <a:t>5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2153222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F1A4F-8C6C-425A-8D2C-FA8AF6B547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bn-B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42B8E2-7F1C-4403-83D6-1CA091487B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bn-B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E37AA-B447-4D58-B762-A2C4971FA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4F0B-8A58-4A2E-894E-4BEEF55132A2}" type="datetimeFigureOut">
              <a:rPr lang="bn-BD" smtClean="0"/>
              <a:t>03-10-41</a:t>
            </a:fld>
            <a:endParaRPr lang="bn-B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163D3-6B62-4523-8762-1E45BFD61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47B7E-43A8-4A27-BAA6-55FBE53E3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D77E-A522-4D4C-82B3-797D9892C647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2563071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D2A79-0874-4200-876B-4AFE147C8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n-B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2103F8-22A0-4ABA-8023-9617B352AB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n-B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F57329-44B0-4A44-AFF3-1FAD47B1F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4F0B-8A58-4A2E-894E-4BEEF55132A2}" type="datetimeFigureOut">
              <a:rPr lang="bn-BD" smtClean="0"/>
              <a:t>03-10-41</a:t>
            </a:fld>
            <a:endParaRPr lang="bn-B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E98886-A606-4D29-B1DE-751FC333A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27B30-7FDB-4B6A-89A9-29A379D21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D77E-A522-4D4C-82B3-797D9892C647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2999653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EF3C2E-5CED-4ABF-809D-DBF2F03E64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n-B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5A892E-F64D-4A8F-970F-136AF718EF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n-B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AD59AB-BED0-40A6-895B-80BBFF91C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4F0B-8A58-4A2E-894E-4BEEF55132A2}" type="datetimeFigureOut">
              <a:rPr lang="bn-BD" smtClean="0"/>
              <a:t>03-10-41</a:t>
            </a:fld>
            <a:endParaRPr lang="bn-B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C90877-2825-47BF-9414-6A6C77F93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1BDB44-3D72-49E3-B80E-BC8A6E2B3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D77E-A522-4D4C-82B3-797D9892C647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89456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61501-98D9-4217-9CC0-E99812DDC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n-B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36587-CB6B-467E-8BEA-3D9A9E7136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n-B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AF9D6-12A4-4068-BF08-2413BE0A4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4F0B-8A58-4A2E-894E-4BEEF55132A2}" type="datetimeFigureOut">
              <a:rPr lang="bn-BD" smtClean="0"/>
              <a:t>03-10-41</a:t>
            </a:fld>
            <a:endParaRPr lang="bn-B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D222D-3875-425A-8BB7-13106C565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B3CDF-C073-450F-A130-4F0D43109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D77E-A522-4D4C-82B3-797D9892C647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1079005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5EEF6-A575-4127-BBCF-C0258D129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bn-B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18C854-24EF-46D3-8463-90570BD9F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120D4-CC1A-4790-82E8-3EFF123DC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4F0B-8A58-4A2E-894E-4BEEF55132A2}" type="datetimeFigureOut">
              <a:rPr lang="bn-BD" smtClean="0"/>
              <a:t>03-10-41</a:t>
            </a:fld>
            <a:endParaRPr lang="bn-B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62044F-B3A3-4B9F-93C9-A6AEA4CC5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45684-EFD2-43F0-BC8A-891EB89C1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D77E-A522-4D4C-82B3-797D9892C647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224394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E995C-AF73-4B3B-8967-2E8CED757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n-B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9E47E-66CD-45A3-AC7F-6118C3ED78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n-B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7625C3-4DB5-46AA-ABC1-8BA086349D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n-B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76E370-E82A-4868-B76A-8E6B49E50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4F0B-8A58-4A2E-894E-4BEEF55132A2}" type="datetimeFigureOut">
              <a:rPr lang="bn-BD" smtClean="0"/>
              <a:t>03-10-41</a:t>
            </a:fld>
            <a:endParaRPr lang="bn-B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8C518A-3A00-465F-83B7-10B87476B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0924D4-E52C-4D63-9577-26B732D33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D77E-A522-4D4C-82B3-797D9892C647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3626047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3A20C-6F92-4CE3-8952-7E0607784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n-B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07B6D9-AFC8-4D38-8548-9C828B2C1B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748B29-04AC-4418-B708-BA55F35DD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n-B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EC4073-D9B3-4856-95B4-9D54952DEB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8E094E-A011-4F05-8E67-E704A73566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n-B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2729F6-1E02-4413-8A97-36DF27DFE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4F0B-8A58-4A2E-894E-4BEEF55132A2}" type="datetimeFigureOut">
              <a:rPr lang="bn-BD" smtClean="0"/>
              <a:t>03-10-41</a:t>
            </a:fld>
            <a:endParaRPr lang="bn-B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CA45AD-1384-4EB5-8B6D-6EDC2673C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9CAAFF-F1B8-43B5-998C-E06462D5D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D77E-A522-4D4C-82B3-797D9892C647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3389450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E6CD6-1EE6-4105-BC9D-D46E3C0AE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n-B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4E25B2-D5E8-454F-91D5-0D2E44684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4F0B-8A58-4A2E-894E-4BEEF55132A2}" type="datetimeFigureOut">
              <a:rPr lang="bn-BD" smtClean="0"/>
              <a:t>03-10-41</a:t>
            </a:fld>
            <a:endParaRPr lang="bn-B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15E3D-B51F-401E-961F-9E76308F1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665762-0252-4732-95B8-B52F5FE1A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D77E-A522-4D4C-82B3-797D9892C647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432095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25FB6B-68CE-4A5B-B6B9-2D9C44B1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4F0B-8A58-4A2E-894E-4BEEF55132A2}" type="datetimeFigureOut">
              <a:rPr lang="bn-BD" smtClean="0"/>
              <a:t>03-10-41</a:t>
            </a:fld>
            <a:endParaRPr lang="bn-B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A4C07C-163C-4BD4-A3EB-F73DCA500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686724-F902-4368-B600-32F98D470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D77E-A522-4D4C-82B3-797D9892C647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525233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2058B-F2CC-4315-B690-CDC5D3453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n-B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0ED2C-C485-472B-B41C-380489907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n-B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ABD62F-674C-405F-977F-95F4B16251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922E2B-B33F-416E-8DFF-F984E4297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4F0B-8A58-4A2E-894E-4BEEF55132A2}" type="datetimeFigureOut">
              <a:rPr lang="bn-BD" smtClean="0"/>
              <a:t>03-10-41</a:t>
            </a:fld>
            <a:endParaRPr lang="bn-B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D5A6BC-F3D1-4891-9F33-AAEE6410C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22DC62-B0CC-4D25-ABD3-412404C61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D77E-A522-4D4C-82B3-797D9892C647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53728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98350-4ECB-4FB9-8F50-8DDF4E56D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n-B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F44556-08D7-4A33-9564-B31B69F802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n-B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E2C8B8-CBB0-4986-9ECB-9D7F4D6635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A5BF9A-36A1-435F-8C92-C62C09839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4F0B-8A58-4A2E-894E-4BEEF55132A2}" type="datetimeFigureOut">
              <a:rPr lang="bn-BD" smtClean="0"/>
              <a:t>03-10-41</a:t>
            </a:fld>
            <a:endParaRPr lang="bn-B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BD1BC2-C120-43A0-ADEB-05951B061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380EAC-CD85-44B0-9034-E269291C1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D77E-A522-4D4C-82B3-797D9892C647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2146513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FAF4A1-0BA9-4CAC-AD0C-5B13D3A20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n-B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326584-9E6A-47AF-9D47-C090945B4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n-B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87075-1141-4E08-992D-5C7F838A7B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54F0B-8A58-4A2E-894E-4BEEF55132A2}" type="datetimeFigureOut">
              <a:rPr lang="bn-BD" smtClean="0"/>
              <a:t>03-10-41</a:t>
            </a:fld>
            <a:endParaRPr lang="bn-B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370790-B918-4F4A-806E-D6749975BA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n-B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22EDB-4476-483B-ADD1-A19755E670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0D77E-A522-4D4C-82B3-797D9892C647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36640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n-B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0.png"/><Relationship Id="rId3" Type="http://schemas.openxmlformats.org/officeDocument/2006/relationships/image" Target="../media/image58.png"/><Relationship Id="rId7" Type="http://schemas.openxmlformats.org/officeDocument/2006/relationships/image" Target="../media/image59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70.png"/><Relationship Id="rId4" Type="http://schemas.openxmlformats.org/officeDocument/2006/relationships/image" Target="../media/image59.png"/><Relationship Id="rId9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0.png"/><Relationship Id="rId5" Type="http://schemas.openxmlformats.org/officeDocument/2006/relationships/image" Target="../media/image210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28" y="110723"/>
            <a:ext cx="3428515" cy="407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525" y="138021"/>
            <a:ext cx="5437336" cy="4092785"/>
          </a:xfrm>
          <a:prstGeom prst="roundRect">
            <a:avLst>
              <a:gd name="adj" fmla="val 11111"/>
            </a:avLst>
          </a:prstGeom>
          <a:ln w="190500" cap="rnd">
            <a:noFill/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Rectangle 3"/>
          <p:cNvSpPr/>
          <p:nvPr/>
        </p:nvSpPr>
        <p:spPr>
          <a:xfrm>
            <a:off x="3384698" y="4895716"/>
            <a:ext cx="484940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7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7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2085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22B1C7-400B-4168-88CE-3AB6119F488D}"/>
              </a:ext>
            </a:extLst>
          </p:cNvPr>
          <p:cNvSpPr txBox="1"/>
          <p:nvPr/>
        </p:nvSpPr>
        <p:spPr>
          <a:xfrm>
            <a:off x="648929" y="648929"/>
            <a:ext cx="7890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ঙ) যখন হরে বাস্তব ও দ্বিঘাতবিশিষ্ট উৎপাদক থাকে এবং সেগুলোর কয়েকটির পুনরাবৃত্তি হয়।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F925F45-C4D3-4065-9508-DAB4B14B5F49}"/>
                  </a:ext>
                </a:extLst>
              </p:cNvPr>
              <p:cNvSpPr txBox="1"/>
              <p:nvPr/>
            </p:nvSpPr>
            <p:spPr>
              <a:xfrm>
                <a:off x="1047136" y="2040987"/>
                <a:ext cx="3746090" cy="9580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যেমন,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sSup>
                          <m:sSupPr>
                            <m:ctrlPr>
                              <a:rPr lang="en-US" sz="36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36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6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bn-BD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F925F45-C4D3-4065-9508-DAB4B14B5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136" y="2040987"/>
                <a:ext cx="3746090" cy="958083"/>
              </a:xfrm>
              <a:prstGeom prst="rect">
                <a:avLst/>
              </a:prstGeom>
              <a:blipFill>
                <a:blip r:embed="rId2"/>
                <a:stretch>
                  <a:fillRect l="-5049" b="-7006"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0966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54978EA-89A8-4F42-BC6C-EF10CF61E2A5}"/>
                  </a:ext>
                </a:extLst>
              </p:cNvPr>
              <p:cNvSpPr txBox="1"/>
              <p:nvPr/>
            </p:nvSpPr>
            <p:spPr>
              <a:xfrm>
                <a:off x="693174" y="79174"/>
                <a:ext cx="8303342" cy="20660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নিয়ম ক)</a:t>
                </a:r>
              </a:p>
              <a:p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উদাহরণ ২৩.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আংশিক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ভগ্নাংশে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প্রকাশ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হবে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bn-BD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54978EA-89A8-4F42-BC6C-EF10CF61E2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174" y="79174"/>
                <a:ext cx="8303342" cy="2066078"/>
              </a:xfrm>
              <a:prstGeom prst="rect">
                <a:avLst/>
              </a:prstGeom>
              <a:blipFill>
                <a:blip r:embed="rId2"/>
                <a:stretch>
                  <a:fillRect l="-2276" t="-4720" b="-10324"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9AB114B-CFAD-43BD-9957-F36B4E898093}"/>
                  </a:ext>
                </a:extLst>
              </p:cNvPr>
              <p:cNvSpPr txBox="1"/>
              <p:nvPr/>
            </p:nvSpPr>
            <p:spPr>
              <a:xfrm>
                <a:off x="632206" y="2610465"/>
                <a:ext cx="10751574" cy="9580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াধান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: 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মনেকরি</a:t>
                </a:r>
                <a:r>
                  <a:rPr lang="bn-BD" sz="3600" dirty="0"/>
                  <a:t>,</a:t>
                </a:r>
                <a:r>
                  <a:rPr lang="bn-BD" sz="36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sz="36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en-US" sz="36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bn-BD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……(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bn-BD" sz="3600" dirty="0"/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9AB114B-CFAD-43BD-9957-F36B4E8980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206" y="2610465"/>
                <a:ext cx="10751574" cy="958083"/>
              </a:xfrm>
              <a:prstGeom prst="rect">
                <a:avLst/>
              </a:prstGeom>
              <a:blipFill>
                <a:blip r:embed="rId3"/>
                <a:stretch>
                  <a:fillRect l="-1758" b="-7643"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6D86646-46B5-41EF-B9E8-F399F03839D5}"/>
                  </a:ext>
                </a:extLst>
              </p:cNvPr>
              <p:cNvSpPr txBox="1"/>
              <p:nvPr/>
            </p:nvSpPr>
            <p:spPr>
              <a:xfrm>
                <a:off x="632206" y="3710595"/>
                <a:ext cx="905748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BD" sz="36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3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3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এর উভয়পক্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ষকে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)(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গুণ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endParaRPr lang="bn-BD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6D86646-46B5-41EF-B9E8-F399F0383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206" y="3710595"/>
                <a:ext cx="9057484" cy="646331"/>
              </a:xfrm>
              <a:prstGeom prst="rect">
                <a:avLst/>
              </a:prstGeom>
              <a:blipFill>
                <a:blip r:embed="rId4"/>
                <a:stretch>
                  <a:fillRect t="-13208" b="-36792"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FC000F9-0F29-48A4-9598-1149B7E542B6}"/>
                  </a:ext>
                </a:extLst>
              </p:cNvPr>
              <p:cNvSpPr txBox="1"/>
              <p:nvPr/>
            </p:nvSpPr>
            <p:spPr>
              <a:xfrm>
                <a:off x="693174" y="4513721"/>
                <a:ext cx="86425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6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……  (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𝑖𝑖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bn-BD" sz="3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FC000F9-0F29-48A4-9598-1149B7E542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174" y="4513721"/>
                <a:ext cx="8642555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2E8749D-AF33-4C87-83FC-9D3BC57A2D1A}"/>
                  </a:ext>
                </a:extLst>
              </p:cNvPr>
              <p:cNvSpPr txBox="1"/>
              <p:nvPr/>
            </p:nvSpPr>
            <p:spPr>
              <a:xfrm>
                <a:off x="958645" y="5486400"/>
                <a:ext cx="873104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𝑖𝑖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600" dirty="0"/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সকল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বাস্তব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মানের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জন্য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সত্য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r>
                  <a:rPr lang="en-US" sz="3600" dirty="0"/>
                  <a:t> </a:t>
                </a:r>
                <a:endParaRPr lang="bn-BD" sz="3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2E8749D-AF33-4C87-83FC-9D3BC57A2D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645" y="5486400"/>
                <a:ext cx="8731045" cy="646331"/>
              </a:xfrm>
              <a:prstGeom prst="rect">
                <a:avLst/>
              </a:prstGeom>
              <a:blipFill>
                <a:blip r:embed="rId6"/>
                <a:stretch>
                  <a:fillRect t="-13208" b="-35849"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2021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101221C-4EA1-4115-ACC8-6AC9B5F9CDD7}"/>
                  </a:ext>
                </a:extLst>
              </p:cNvPr>
              <p:cNvSpPr txBox="1"/>
              <p:nvPr/>
            </p:nvSpPr>
            <p:spPr>
              <a:xfrm>
                <a:off x="471947" y="855407"/>
                <a:ext cx="69464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এ</a:t>
                </a:r>
                <a:r>
                  <a:rPr lang="en-US" sz="3600" dirty="0" err="1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খন</a:t>
                </a:r>
                <a:r>
                  <a:rPr lang="en-US" sz="3600" dirty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𝑖𝑖</m:t>
                    </m:r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 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এর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উভয়পক্ষে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বসিয়ে পাই,</a:t>
                </a:r>
                <a:r>
                  <a:rPr lang="en-US" sz="3600" dirty="0"/>
                  <a:t> </a:t>
                </a:r>
                <a:endParaRPr lang="bn-BD" sz="3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101221C-4EA1-4115-ACC8-6AC9B5F9CD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947" y="855407"/>
                <a:ext cx="6946491" cy="646331"/>
              </a:xfrm>
              <a:prstGeom prst="rect">
                <a:avLst/>
              </a:prstGeom>
              <a:blipFill>
                <a:blip r:embed="rId2"/>
                <a:stretch>
                  <a:fillRect l="-2632" t="-13208" b="-35849"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12EB790-9FD6-4927-8327-4DA6E3AFB51D}"/>
                  </a:ext>
                </a:extLst>
              </p:cNvPr>
              <p:cNvSpPr txBox="1"/>
              <p:nvPr/>
            </p:nvSpPr>
            <p:spPr>
              <a:xfrm>
                <a:off x="324465" y="176980"/>
                <a:ext cx="86425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6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……  (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𝑖𝑖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bn-BD" sz="3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12EB790-9FD6-4927-8327-4DA6E3AFB5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65" y="176980"/>
                <a:ext cx="8642555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4FFF277-D816-4593-9631-1C15CB9C59B5}"/>
                  </a:ext>
                </a:extLst>
              </p:cNvPr>
              <p:cNvSpPr txBox="1"/>
              <p:nvPr/>
            </p:nvSpPr>
            <p:spPr>
              <a:xfrm>
                <a:off x="235974" y="1607574"/>
                <a:ext cx="66367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6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bn-BD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4FFF277-D816-4593-9631-1C15CB9C59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74" y="1607574"/>
                <a:ext cx="6636775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5E7BDB-83A2-429F-A2BC-FACE383C4886}"/>
                  </a:ext>
                </a:extLst>
              </p:cNvPr>
              <p:cNvSpPr txBox="1"/>
              <p:nvPr/>
            </p:nvSpPr>
            <p:spPr>
              <a:xfrm>
                <a:off x="383458" y="2403987"/>
                <a:ext cx="5560141" cy="663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0" dirty="0"/>
                  <a:t> </a:t>
                </a:r>
                <a:r>
                  <a:rPr lang="bn-BD" sz="3600" dirty="0">
                    <a:solidFill>
                      <a:srgbClr val="7030A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bn-BD" sz="36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5E7BDB-83A2-429F-A2BC-FACE383C48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58" y="2403987"/>
                <a:ext cx="5560141" cy="663679"/>
              </a:xfrm>
              <a:prstGeom prst="rect">
                <a:avLst/>
              </a:prstGeom>
              <a:blipFill>
                <a:blip r:embed="rId5"/>
                <a:stretch>
                  <a:fillRect l="-1535" t="-12844" b="-32110"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BFE980-2D8A-452A-BFCF-3E4EFBF344CF}"/>
                  </a:ext>
                </a:extLst>
              </p:cNvPr>
              <p:cNvSpPr txBox="1"/>
              <p:nvPr/>
            </p:nvSpPr>
            <p:spPr>
              <a:xfrm>
                <a:off x="427704" y="3097161"/>
                <a:ext cx="23302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0" dirty="0"/>
                  <a:t> </a:t>
                </a:r>
                <a:r>
                  <a:rPr lang="bn-BD" sz="3600" dirty="0">
                    <a:solidFill>
                      <a:srgbClr val="7030A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endParaRPr lang="bn-BD" sz="36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BFE980-2D8A-452A-BFCF-3E4EFBF344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04" y="3097161"/>
                <a:ext cx="2330244" cy="646331"/>
              </a:xfrm>
              <a:prstGeom prst="rect">
                <a:avLst/>
              </a:prstGeom>
              <a:blipFill>
                <a:blip r:embed="rId6"/>
                <a:stretch>
                  <a:fillRect l="-3403" t="-13208" b="-35849"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40C1400-23CA-4DFD-A998-BDB794E5612C}"/>
                  </a:ext>
                </a:extLst>
              </p:cNvPr>
              <p:cNvSpPr txBox="1"/>
              <p:nvPr/>
            </p:nvSpPr>
            <p:spPr>
              <a:xfrm>
                <a:off x="486697" y="3849329"/>
                <a:ext cx="1828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36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bn-BD" sz="3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40C1400-23CA-4DFD-A998-BDB794E561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697" y="3849329"/>
                <a:ext cx="1828800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26685C6-1C5D-4E0D-8609-5C0D711153AE}"/>
                  </a:ext>
                </a:extLst>
              </p:cNvPr>
              <p:cNvSpPr txBox="1"/>
              <p:nvPr/>
            </p:nvSpPr>
            <p:spPr>
              <a:xfrm>
                <a:off x="265470" y="4468761"/>
                <a:ext cx="8126362" cy="643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আবার,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𝑖𝑖</m:t>
                    </m:r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 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এর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উভয়পক্ষে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বসিয়ে পাই,</a:t>
                </a:r>
                <a:r>
                  <a:rPr lang="en-US" sz="3600" dirty="0"/>
                  <a:t> </a:t>
                </a:r>
                <a:endParaRPr lang="bn-BD" sz="3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26685C6-1C5D-4E0D-8609-5C0D711153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470" y="4468761"/>
                <a:ext cx="8126362" cy="643730"/>
              </a:xfrm>
              <a:prstGeom prst="rect">
                <a:avLst/>
              </a:prstGeom>
              <a:blipFill>
                <a:blip r:embed="rId8"/>
                <a:stretch>
                  <a:fillRect l="-2326" t="-13208" b="-35849"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43B81C6-DC58-4871-BA76-D8C995001DF0}"/>
                  </a:ext>
                </a:extLst>
              </p:cNvPr>
              <p:cNvSpPr txBox="1"/>
              <p:nvPr/>
            </p:nvSpPr>
            <p:spPr>
              <a:xfrm>
                <a:off x="235973" y="5146900"/>
                <a:ext cx="66367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6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bn-BD" sz="3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43B81C6-DC58-4871-BA76-D8C995001D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73" y="5146900"/>
                <a:ext cx="6636775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22810A9-E2E8-4F29-8AD6-D00EC9EE0627}"/>
                  </a:ext>
                </a:extLst>
              </p:cNvPr>
              <p:cNvSpPr txBox="1"/>
              <p:nvPr/>
            </p:nvSpPr>
            <p:spPr>
              <a:xfrm>
                <a:off x="471947" y="5958348"/>
                <a:ext cx="30086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bn-BD" sz="3600" dirty="0">
                    <a:solidFill>
                      <a:srgbClr val="7030A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endParaRPr lang="bn-BD" sz="36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22810A9-E2E8-4F29-8AD6-D00EC9EE06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947" y="5958348"/>
                <a:ext cx="3008672" cy="646331"/>
              </a:xfrm>
              <a:prstGeom prst="rect">
                <a:avLst/>
              </a:prstGeom>
              <a:blipFill>
                <a:blip r:embed="rId10"/>
                <a:stretch>
                  <a:fillRect l="-6073" t="-13208" b="-35849"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CEE6F1B-A950-4F51-AE7F-174D5F4FC803}"/>
                  </a:ext>
                </a:extLst>
              </p:cNvPr>
              <p:cNvSpPr txBox="1"/>
              <p:nvPr/>
            </p:nvSpPr>
            <p:spPr>
              <a:xfrm>
                <a:off x="4173793" y="5987844"/>
                <a:ext cx="28759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36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bn-BD" sz="36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CEE6F1B-A950-4F51-AE7F-174D5F4FC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793" y="5987844"/>
                <a:ext cx="2875936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6BA462E-69A1-46F7-9256-2B6636A3F205}"/>
                  </a:ext>
                </a:extLst>
              </p:cNvPr>
              <p:cNvSpPr txBox="1"/>
              <p:nvPr/>
            </p:nvSpPr>
            <p:spPr>
              <a:xfrm>
                <a:off x="6754761" y="2492478"/>
                <a:ext cx="5375307" cy="662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600" dirty="0"/>
                  <a:t> 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ও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3600" dirty="0"/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বসিয়ে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endParaRPr lang="bn-BD" sz="3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6BA462E-69A1-46F7-9256-2B6636A3F2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4761" y="2492478"/>
                <a:ext cx="5375307" cy="662218"/>
              </a:xfrm>
              <a:prstGeom prst="rect">
                <a:avLst/>
              </a:prstGeom>
              <a:blipFill>
                <a:blip r:embed="rId12"/>
                <a:stretch>
                  <a:fillRect t="-13761" b="-32110"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218FECC-37C4-4DA9-AB9C-2E456D0675E0}"/>
                  </a:ext>
                </a:extLst>
              </p:cNvPr>
              <p:cNvSpPr txBox="1"/>
              <p:nvPr/>
            </p:nvSpPr>
            <p:spPr>
              <a:xfrm>
                <a:off x="5442155" y="3206308"/>
                <a:ext cx="7197214" cy="1242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n-BD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36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36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bn-BD" sz="36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218FECC-37C4-4DA9-AB9C-2E456D0675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2155" y="3206308"/>
                <a:ext cx="7197214" cy="124264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4478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8" grpId="0"/>
      <p:bldP spid="9" grpId="0"/>
      <p:bldP spid="11" grpId="0"/>
      <p:bldP spid="15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2314BB7-BD08-4171-8C82-B4E42AE013C3}"/>
                  </a:ext>
                </a:extLst>
              </p:cNvPr>
              <p:cNvSpPr txBox="1"/>
              <p:nvPr/>
            </p:nvSpPr>
            <p:spPr>
              <a:xfrm>
                <a:off x="1000913" y="1600193"/>
                <a:ext cx="5375307" cy="662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600" dirty="0"/>
                  <a:t> 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ও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3600" dirty="0"/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বসিয়ে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endParaRPr lang="bn-BD" sz="3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2314BB7-BD08-4171-8C82-B4E42AE013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913" y="1600193"/>
                <a:ext cx="5375307" cy="662218"/>
              </a:xfrm>
              <a:prstGeom prst="rect">
                <a:avLst/>
              </a:prstGeom>
              <a:blipFill>
                <a:blip r:embed="rId2"/>
                <a:stretch>
                  <a:fillRect t="-12844" b="-32110"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680AB67-9D4C-4B04-A235-6FB44102CC2D}"/>
                  </a:ext>
                </a:extLst>
              </p:cNvPr>
              <p:cNvSpPr txBox="1"/>
              <p:nvPr/>
            </p:nvSpPr>
            <p:spPr>
              <a:xfrm>
                <a:off x="324465" y="2477729"/>
                <a:ext cx="7211963" cy="1285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n-BD" sz="36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36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36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bn-BD" sz="3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680AB67-9D4C-4B04-A235-6FB44102CC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65" y="2477729"/>
                <a:ext cx="7211963" cy="12850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41E52AC-602A-4633-BCFE-6931BE987B84}"/>
                  </a:ext>
                </a:extLst>
              </p:cNvPr>
              <p:cNvSpPr txBox="1"/>
              <p:nvPr/>
            </p:nvSpPr>
            <p:spPr>
              <a:xfrm>
                <a:off x="1386348" y="520084"/>
                <a:ext cx="28759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36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endParaRPr lang="bn-BD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41E52AC-602A-4633-BCFE-6931BE987B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348" y="520084"/>
                <a:ext cx="2875936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CE823DA0-E7D4-4FC8-9860-D784CE17B043}"/>
              </a:ext>
            </a:extLst>
          </p:cNvPr>
          <p:cNvSpPr txBox="1"/>
          <p:nvPr/>
        </p:nvSpPr>
        <p:spPr>
          <a:xfrm>
            <a:off x="7049730" y="2905432"/>
            <a:ext cx="4350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,যা নির্ণেয় আংশিক ভগ্নাংশ।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9A949E9-10F7-41A5-B130-37345F75F65D}"/>
                  </a:ext>
                </a:extLst>
              </p:cNvPr>
              <p:cNvSpPr txBox="1"/>
              <p:nvPr/>
            </p:nvSpPr>
            <p:spPr>
              <a:xfrm>
                <a:off x="616974" y="4307108"/>
                <a:ext cx="10958051" cy="1512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নিয়ম ক)</a:t>
                </a:r>
              </a:p>
              <a:p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উদাহরণ ২৪.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আংশিক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ভগ্নাংশে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প্রকাশ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হবে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bn-BD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9A949E9-10F7-41A5-B130-37345F75F6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974" y="4307108"/>
                <a:ext cx="10958051" cy="1512081"/>
              </a:xfrm>
              <a:prstGeom prst="rect">
                <a:avLst/>
              </a:prstGeom>
              <a:blipFill>
                <a:blip r:embed="rId5"/>
                <a:stretch>
                  <a:fillRect l="-1669" t="-6452" b="-4032"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3192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D4889BF-912C-43CC-B7E6-139DE03C8EC9}"/>
                  </a:ext>
                </a:extLst>
              </p:cNvPr>
              <p:cNvSpPr txBox="1"/>
              <p:nvPr/>
            </p:nvSpPr>
            <p:spPr>
              <a:xfrm>
                <a:off x="663677" y="678425"/>
                <a:ext cx="8141110" cy="2082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নিয়ম খ)</a:t>
                </a:r>
              </a:p>
              <a:p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উদাহরণ ২৫.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আংশিক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ভগ্নাংশে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প্রকাশ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হবে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bn-BD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D4889BF-912C-43CC-B7E6-139DE03C8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677" y="678425"/>
                <a:ext cx="8141110" cy="2082814"/>
              </a:xfrm>
              <a:prstGeom prst="rect">
                <a:avLst/>
              </a:prstGeom>
              <a:blipFill>
                <a:blip r:embed="rId2"/>
                <a:stretch>
                  <a:fillRect l="-2322" t="-4386" b="-10234"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69E1CB1-FD69-49DF-93BB-ED7BDA8E179B}"/>
                  </a:ext>
                </a:extLst>
              </p:cNvPr>
              <p:cNvSpPr txBox="1"/>
              <p:nvPr/>
            </p:nvSpPr>
            <p:spPr>
              <a:xfrm>
                <a:off x="663677" y="3065200"/>
                <a:ext cx="10869562" cy="1629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নিয়ম খ)</a:t>
                </a:r>
              </a:p>
              <a:p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উদাহরণ ২6.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bn-BD" sz="36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bn-BD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bn-BD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আংশিক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ভগ্নাংশে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প্রকাশ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হবে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bn-BD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69E1CB1-FD69-49DF-93BB-ED7BDA8E17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677" y="3065200"/>
                <a:ext cx="10869562" cy="1629805"/>
              </a:xfrm>
              <a:prstGeom prst="rect">
                <a:avLst/>
              </a:prstGeom>
              <a:blipFill>
                <a:blip r:embed="rId3"/>
                <a:stretch>
                  <a:fillRect l="-1739" t="-5993" b="-749"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1015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3E5AAC6-1EA0-4D5C-AEB2-39E72D8DCC4E}"/>
                  </a:ext>
                </a:extLst>
              </p:cNvPr>
              <p:cNvSpPr txBox="1"/>
              <p:nvPr/>
            </p:nvSpPr>
            <p:spPr>
              <a:xfrm>
                <a:off x="221225" y="368709"/>
                <a:ext cx="9114503" cy="1581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াধান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: 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মনেকরি</a:t>
                </a:r>
                <a:r>
                  <a:rPr lang="bn-BD" sz="3600" dirty="0"/>
                  <a:t>,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bn-BD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bn-BD" sz="3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bn-BD" sz="3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bn-BD" sz="3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sz="36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bn-BD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……(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bn-BD" sz="3600" dirty="0"/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3E5AAC6-1EA0-4D5C-AEB2-39E72D8DCC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225" y="368709"/>
                <a:ext cx="9114503" cy="1581780"/>
              </a:xfrm>
              <a:prstGeom prst="rect">
                <a:avLst/>
              </a:prstGeom>
              <a:blipFill>
                <a:blip r:embed="rId2"/>
                <a:stretch>
                  <a:fillRect l="-2007" t="-6154" r="-3880" b="-3846"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6888FD5-872A-43E4-BC7D-CD1AF25246A0}"/>
                  </a:ext>
                </a:extLst>
              </p:cNvPr>
              <p:cNvSpPr txBox="1"/>
              <p:nvPr/>
            </p:nvSpPr>
            <p:spPr>
              <a:xfrm>
                <a:off x="209671" y="2206832"/>
                <a:ext cx="1043866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BD" sz="36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3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3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এর উভয়পক্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ষকে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)(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)(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গুণ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endParaRPr lang="bn-BD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6888FD5-872A-43E4-BC7D-CD1AF25246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671" y="2206832"/>
                <a:ext cx="10438664" cy="646331"/>
              </a:xfrm>
              <a:prstGeom prst="rect">
                <a:avLst/>
              </a:prstGeom>
              <a:blipFill>
                <a:blip r:embed="rId3"/>
                <a:stretch>
                  <a:fillRect t="-12264" r="-117" b="-36792"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BC34E39-E566-4D44-BD24-0DE1B8EAF1EA}"/>
                  </a:ext>
                </a:extLst>
              </p:cNvPr>
              <p:cNvSpPr/>
              <p:nvPr/>
            </p:nvSpPr>
            <p:spPr>
              <a:xfrm>
                <a:off x="861304" y="2932771"/>
                <a:ext cx="75512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bn-BD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bn-BD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bn-BD" sz="36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BC34E39-E566-4D44-BD24-0DE1B8EAF1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304" y="2932771"/>
                <a:ext cx="755120" cy="646331"/>
              </a:xfrm>
              <a:prstGeom prst="rect">
                <a:avLst/>
              </a:prstGeom>
              <a:blipFill>
                <a:blip r:embed="rId4"/>
                <a:stretch>
                  <a:fillRect r="-4032"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3E98D37-71C9-4853-AAF7-38124936A440}"/>
                  </a:ext>
                </a:extLst>
              </p:cNvPr>
              <p:cNvSpPr/>
              <p:nvPr/>
            </p:nvSpPr>
            <p:spPr>
              <a:xfrm>
                <a:off x="1238864" y="2788744"/>
                <a:ext cx="8537402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32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sz="32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𝑥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𝑥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e>
                      </m:d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𝑥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</m:e>
                      </m:d>
                      <m:r>
                        <a:rPr lang="en-US" sz="3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𝐴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𝑥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e>
                      </m:d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𝑥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</m:e>
                      </m:d>
                      <m:r>
                        <a:rPr lang="en-US" sz="3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(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𝑥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) (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𝑥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3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)+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(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𝑥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)(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𝑥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)</m:t>
                      </m:r>
                    </m:oMath>
                  </m:oMathPara>
                </a14:m>
                <a:endParaRPr lang="bn-BD" sz="32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3E98D37-71C9-4853-AAF7-38124936A4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864" y="2788744"/>
                <a:ext cx="8537402" cy="15696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DB7915D-3670-4763-BCDD-732C682CADF3}"/>
                  </a:ext>
                </a:extLst>
              </p:cNvPr>
              <p:cNvSpPr/>
              <p:nvPr/>
            </p:nvSpPr>
            <p:spPr>
              <a:xfrm>
                <a:off x="9653413" y="3506411"/>
                <a:ext cx="230409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……  (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𝑖𝑖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bn-BD" sz="36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DB7915D-3670-4763-BCDD-732C682CAD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3413" y="3506411"/>
                <a:ext cx="2304092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CDEFA42-9AC6-4042-B6DE-0FD8A10E2EA8}"/>
                  </a:ext>
                </a:extLst>
              </p:cNvPr>
              <p:cNvSpPr txBox="1"/>
              <p:nvPr/>
            </p:nvSpPr>
            <p:spPr>
              <a:xfrm>
                <a:off x="861304" y="4438012"/>
                <a:ext cx="624741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𝑖𝑖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600" dirty="0"/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সকল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বাস্তব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মানের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জন্য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সত্য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r>
                  <a:rPr lang="en-US" sz="3600" dirty="0"/>
                  <a:t> </a:t>
                </a:r>
                <a:endParaRPr lang="bn-BD" sz="3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CDEFA42-9AC6-4042-B6DE-0FD8A10E2E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304" y="4438012"/>
                <a:ext cx="6247419" cy="646331"/>
              </a:xfrm>
              <a:prstGeom prst="rect">
                <a:avLst/>
              </a:prstGeom>
              <a:blipFill>
                <a:blip r:embed="rId7"/>
                <a:stretch>
                  <a:fillRect t="-13208" b="-35849"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47E626B-24D5-4ACE-AD7E-62DAD1565CCE}"/>
                  </a:ext>
                </a:extLst>
              </p:cNvPr>
              <p:cNvSpPr txBox="1"/>
              <p:nvPr/>
            </p:nvSpPr>
            <p:spPr>
              <a:xfrm>
                <a:off x="517665" y="5163951"/>
                <a:ext cx="693469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এ</a:t>
                </a:r>
                <a:r>
                  <a:rPr lang="en-US" sz="3600" dirty="0" err="1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খন</a:t>
                </a:r>
                <a:r>
                  <a:rPr lang="en-US" sz="3600" dirty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𝑖𝑖</m:t>
                    </m:r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 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এর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উভয়পক্ষে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বসিয়ে পাই,</a:t>
                </a:r>
                <a:r>
                  <a:rPr lang="en-US" sz="3600" dirty="0"/>
                  <a:t> </a:t>
                </a:r>
                <a:endParaRPr lang="bn-BD" sz="3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47E626B-24D5-4ACE-AD7E-62DAD1565C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665" y="5163951"/>
                <a:ext cx="6934695" cy="646331"/>
              </a:xfrm>
              <a:prstGeom prst="rect">
                <a:avLst/>
              </a:prstGeom>
              <a:blipFill>
                <a:blip r:embed="rId8"/>
                <a:stretch>
                  <a:fillRect l="-2724" t="-13208" b="-35849"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833F946-9548-48B0-A37A-B5F5C1BBD660}"/>
                  </a:ext>
                </a:extLst>
              </p:cNvPr>
              <p:cNvSpPr/>
              <p:nvPr/>
            </p:nvSpPr>
            <p:spPr>
              <a:xfrm>
                <a:off x="1637072" y="5663381"/>
                <a:ext cx="693415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32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sz="3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𝐴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1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e>
                      </m:d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1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</m:e>
                      </m:d>
                      <m:r>
                        <a:rPr lang="en-US" sz="3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sz="3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bn-BD" sz="32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833F946-9548-48B0-A37A-B5F5C1BBD6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072" y="5663381"/>
                <a:ext cx="6934154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EBF9300-34B8-4F4F-89B8-21DE336B758D}"/>
                  </a:ext>
                </a:extLst>
              </p:cNvPr>
              <p:cNvSpPr/>
              <p:nvPr/>
            </p:nvSpPr>
            <p:spPr>
              <a:xfrm>
                <a:off x="881410" y="5778626"/>
                <a:ext cx="75512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bn-BD" sz="36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EBF9300-34B8-4F4F-89B8-21DE336B75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410" y="5778626"/>
                <a:ext cx="755120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7969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3CEF36A-E487-4970-9DB2-220ED91C20F7}"/>
                  </a:ext>
                </a:extLst>
              </p:cNvPr>
              <p:cNvSpPr/>
              <p:nvPr/>
            </p:nvSpPr>
            <p:spPr>
              <a:xfrm>
                <a:off x="648929" y="339213"/>
                <a:ext cx="4218039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bn-BD" sz="3200" b="0" dirty="0">
                    <a:solidFill>
                      <a:srgbClr val="7030A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𝐴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e>
                    </m:d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e>
                    </m:d>
                  </m:oMath>
                </a14:m>
                <a:endParaRPr lang="bn-BD" sz="3200" dirty="0"/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3CEF36A-E487-4970-9DB2-220ED91C20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29" y="339213"/>
                <a:ext cx="4218039" cy="769441"/>
              </a:xfrm>
              <a:prstGeom prst="rect">
                <a:avLst/>
              </a:prstGeom>
              <a:blipFill>
                <a:blip r:embed="rId2"/>
                <a:stretch>
                  <a:fillRect l="-3613" b="-25397"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C4B48DC-CD31-496E-BB14-C691E3320EA0}"/>
                  </a:ext>
                </a:extLst>
              </p:cNvPr>
              <p:cNvSpPr/>
              <p:nvPr/>
            </p:nvSpPr>
            <p:spPr>
              <a:xfrm>
                <a:off x="648930" y="1170210"/>
                <a:ext cx="22860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bn-BD" sz="3200" dirty="0">
                    <a:solidFill>
                      <a:srgbClr val="7030A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𝐴</m:t>
                    </m:r>
                  </m:oMath>
                </a14:m>
                <a:endParaRPr lang="bn-BD" sz="3200" dirty="0"/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C4B48DC-CD31-496E-BB14-C691E3320E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30" y="1170210"/>
                <a:ext cx="2286000" cy="769441"/>
              </a:xfrm>
              <a:prstGeom prst="rect">
                <a:avLst/>
              </a:prstGeom>
              <a:blipFill>
                <a:blip r:embed="rId3"/>
                <a:stretch>
                  <a:fillRect l="-6667" b="-25397"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3DC0DDB-321E-4AA0-A42D-F49260C70216}"/>
                  </a:ext>
                </a:extLst>
              </p:cNvPr>
              <p:cNvSpPr txBox="1"/>
              <p:nvPr/>
            </p:nvSpPr>
            <p:spPr>
              <a:xfrm>
                <a:off x="235974" y="2001207"/>
                <a:ext cx="21237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36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bn-BD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3DC0DDB-321E-4AA0-A42D-F49260C702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74" y="2001207"/>
                <a:ext cx="2123768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E44735-738F-4C5A-A3C9-C5CF418B7403}"/>
                  </a:ext>
                </a:extLst>
              </p:cNvPr>
              <p:cNvSpPr txBox="1"/>
              <p:nvPr/>
            </p:nvSpPr>
            <p:spPr>
              <a:xfrm>
                <a:off x="250722" y="2625213"/>
                <a:ext cx="8111613" cy="666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আবার,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𝑖𝑖</m:t>
                    </m:r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 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এর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উভয়পক্ষে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বসিয়ে পাই,</a:t>
                </a:r>
                <a:r>
                  <a:rPr lang="en-US" sz="3600" dirty="0"/>
                  <a:t> </a:t>
                </a:r>
                <a:endParaRPr lang="bn-BD" sz="3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E44735-738F-4C5A-A3C9-C5CF418B74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722" y="2625213"/>
                <a:ext cx="8111613" cy="666055"/>
              </a:xfrm>
              <a:prstGeom prst="rect">
                <a:avLst/>
              </a:prstGeom>
              <a:blipFill>
                <a:blip r:embed="rId5"/>
                <a:stretch>
                  <a:fillRect l="-2254" t="-13761" b="-32110"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EF12394-1EE4-46EA-9311-4115EE25C21B}"/>
                  </a:ext>
                </a:extLst>
              </p:cNvPr>
              <p:cNvSpPr/>
              <p:nvPr/>
            </p:nvSpPr>
            <p:spPr>
              <a:xfrm>
                <a:off x="958644" y="3333136"/>
                <a:ext cx="7624917" cy="8400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32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sz="3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𝐴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.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0</m:t>
                      </m:r>
                      <m:r>
                        <a:rPr lang="en-US" sz="3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)(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)+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bn-BD" sz="32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EF12394-1EE4-46EA-9311-4115EE25C2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644" y="3333136"/>
                <a:ext cx="7624917" cy="8400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F351AD3-EC8E-4196-968E-09813B1AF1B4}"/>
                  </a:ext>
                </a:extLst>
              </p:cNvPr>
              <p:cNvSpPr/>
              <p:nvPr/>
            </p:nvSpPr>
            <p:spPr>
              <a:xfrm>
                <a:off x="2721281" y="2160435"/>
                <a:ext cx="755119" cy="50400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bn-BD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bn-BD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bn-BD" sz="20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F351AD3-EC8E-4196-968E-09813B1AF1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1281" y="2160435"/>
                <a:ext cx="755119" cy="5040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83B3D8B-0294-4745-8D59-75682A3D969C}"/>
                  </a:ext>
                </a:extLst>
              </p:cNvPr>
              <p:cNvSpPr/>
              <p:nvPr/>
            </p:nvSpPr>
            <p:spPr>
              <a:xfrm>
                <a:off x="3421626" y="2168010"/>
                <a:ext cx="8525499" cy="50783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</m:e>
                      </m:d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𝐴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</m:e>
                      </m:d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</m:t>
                      </m:r>
                      <m:r>
                        <a:rPr lang="en-US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) (</m:t>
                      </m:r>
                      <m:r>
                        <a:rPr lang="en-US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3</m:t>
                      </m:r>
                      <m:r>
                        <a:rPr lang="en-US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)+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US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</m:t>
                      </m:r>
                      <m:r>
                        <a:rPr lang="en-US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)(</m:t>
                      </m:r>
                      <m:r>
                        <a:rPr lang="en-US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)</m:t>
                      </m:r>
                    </m:oMath>
                  </m:oMathPara>
                </a14:m>
                <a:endParaRPr lang="bn-BD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83B3D8B-0294-4745-8D59-75682A3D96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1626" y="2168010"/>
                <a:ext cx="8525499" cy="5078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E0A2329-7826-4BF5-AF22-AA3DEFFD86FF}"/>
                  </a:ext>
                </a:extLst>
              </p:cNvPr>
              <p:cNvSpPr/>
              <p:nvPr/>
            </p:nvSpPr>
            <p:spPr>
              <a:xfrm>
                <a:off x="10595654" y="2618068"/>
                <a:ext cx="1360372" cy="40011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……  (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𝑖𝑖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bn-BD" sz="20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E0A2329-7826-4BF5-AF22-AA3DEFFD86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5654" y="2618068"/>
                <a:ext cx="1360372" cy="400110"/>
              </a:xfrm>
              <a:prstGeom prst="rect">
                <a:avLst/>
              </a:prstGeom>
              <a:blipFill>
                <a:blip r:embed="rId9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B1D418C-A657-45C9-B413-CA7978DC7E5F}"/>
                  </a:ext>
                </a:extLst>
              </p:cNvPr>
              <p:cNvSpPr/>
              <p:nvPr/>
            </p:nvSpPr>
            <p:spPr>
              <a:xfrm>
                <a:off x="943898" y="4173231"/>
                <a:ext cx="3524863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bn-BD" sz="3200" dirty="0">
                    <a:solidFill>
                      <a:srgbClr val="7030A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16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(−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bn-BD" sz="3200" dirty="0"/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B1D418C-A657-45C9-B413-CA7978DC7E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898" y="4173231"/>
                <a:ext cx="3524863" cy="769441"/>
              </a:xfrm>
              <a:prstGeom prst="rect">
                <a:avLst/>
              </a:prstGeom>
              <a:blipFill>
                <a:blip r:embed="rId10"/>
                <a:stretch>
                  <a:fillRect l="-4498" b="-25397"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4C9FEF2-0976-4781-98A6-BEE2BA31E315}"/>
                  </a:ext>
                </a:extLst>
              </p:cNvPr>
              <p:cNvSpPr txBox="1"/>
              <p:nvPr/>
            </p:nvSpPr>
            <p:spPr>
              <a:xfrm>
                <a:off x="881900" y="5004228"/>
                <a:ext cx="29231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36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16</m:t>
                    </m:r>
                  </m:oMath>
                </a14:m>
                <a:endParaRPr lang="bn-BD" sz="3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4C9FEF2-0976-4781-98A6-BEE2BA31E3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900" y="5004228"/>
                <a:ext cx="2923183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5FFF82A-9CBC-4C79-843F-67BF707D59C0}"/>
                  </a:ext>
                </a:extLst>
              </p:cNvPr>
              <p:cNvSpPr txBox="1"/>
              <p:nvPr/>
            </p:nvSpPr>
            <p:spPr>
              <a:xfrm>
                <a:off x="471949" y="5650559"/>
                <a:ext cx="8111613" cy="666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আবার,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𝑖𝑖</m:t>
                    </m:r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 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এর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উভয়পক্ষে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bn-BD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বসিয়ে পাই,</a:t>
                </a:r>
                <a:r>
                  <a:rPr lang="en-US" sz="3600" dirty="0"/>
                  <a:t> </a:t>
                </a:r>
                <a:endParaRPr lang="bn-BD" sz="36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5FFF82A-9CBC-4C79-843F-67BF707D59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949" y="5650559"/>
                <a:ext cx="8111613" cy="666055"/>
              </a:xfrm>
              <a:prstGeom prst="rect">
                <a:avLst/>
              </a:prstGeom>
              <a:blipFill>
                <a:blip r:embed="rId12"/>
                <a:stretch>
                  <a:fillRect l="-2254" t="-13761" b="-32110"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7174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10" grpId="0"/>
      <p:bldP spid="11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F7CF958-D8DD-45B3-B1F7-03DAB6C2FBE1}"/>
                  </a:ext>
                </a:extLst>
              </p:cNvPr>
              <p:cNvSpPr/>
              <p:nvPr/>
            </p:nvSpPr>
            <p:spPr>
              <a:xfrm>
                <a:off x="2721281" y="2337411"/>
                <a:ext cx="755119" cy="50400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bn-BD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bn-BD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bn-BD" sz="2000" dirty="0"/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F7CF958-D8DD-45B3-B1F7-03DAB6C2FB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1281" y="2337411"/>
                <a:ext cx="755119" cy="5040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F523C63-4754-48E5-9942-0FB71BD0F6B5}"/>
                  </a:ext>
                </a:extLst>
              </p:cNvPr>
              <p:cNvSpPr/>
              <p:nvPr/>
            </p:nvSpPr>
            <p:spPr>
              <a:xfrm>
                <a:off x="3421626" y="2344986"/>
                <a:ext cx="8525499" cy="50783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</m:e>
                      </m:d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𝐴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</m:e>
                      </m:d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</m:t>
                      </m:r>
                      <m:r>
                        <a:rPr lang="en-US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) (</m:t>
                      </m:r>
                      <m:r>
                        <a:rPr lang="en-US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3</m:t>
                      </m:r>
                      <m:r>
                        <a:rPr lang="en-US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)+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US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</m:t>
                      </m:r>
                      <m:r>
                        <a:rPr lang="en-US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)(</m:t>
                      </m:r>
                      <m:r>
                        <a:rPr lang="en-US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)</m:t>
                      </m:r>
                    </m:oMath>
                  </m:oMathPara>
                </a14:m>
                <a:endParaRPr lang="bn-BD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F523C63-4754-48E5-9942-0FB71BD0F6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1626" y="2344986"/>
                <a:ext cx="8525499" cy="5078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2F5719D-8A3A-4AF0-8423-A5542E7503FB}"/>
                  </a:ext>
                </a:extLst>
              </p:cNvPr>
              <p:cNvSpPr/>
              <p:nvPr/>
            </p:nvSpPr>
            <p:spPr>
              <a:xfrm>
                <a:off x="10595654" y="2795044"/>
                <a:ext cx="1360372" cy="40011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……  (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𝑖𝑖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bn-BD" sz="2000" dirty="0"/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2F5719D-8A3A-4AF0-8423-A5542E7503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5654" y="2795044"/>
                <a:ext cx="1360372" cy="400110"/>
              </a:xfrm>
              <a:prstGeom prst="rect">
                <a:avLst/>
              </a:prstGeom>
              <a:blipFill>
                <a:blip r:embed="rId4"/>
                <a:stretch>
                  <a:fillRect b="-12308"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4663F49-9E21-45C9-BF93-A03FAE52DDEB}"/>
                  </a:ext>
                </a:extLst>
              </p:cNvPr>
              <p:cNvSpPr/>
              <p:nvPr/>
            </p:nvSpPr>
            <p:spPr>
              <a:xfrm>
                <a:off x="884902" y="560439"/>
                <a:ext cx="877529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32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sz="3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𝐴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.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0</m:t>
                      </m:r>
                      <m:r>
                        <a:rPr lang="en-US" sz="3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)(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bn-BD" sz="32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4663F49-9E21-45C9-BF93-A03FAE52DD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902" y="560439"/>
                <a:ext cx="8775291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A5BEB3C-E93F-4B5C-A123-0C7A62CA64A2}"/>
                  </a:ext>
                </a:extLst>
              </p:cNvPr>
              <p:cNvSpPr/>
              <p:nvPr/>
            </p:nvSpPr>
            <p:spPr>
              <a:xfrm>
                <a:off x="771833" y="1294184"/>
                <a:ext cx="7285704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bn-BD" sz="3200" dirty="0">
                    <a:solidFill>
                      <a:srgbClr val="7030A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54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endParaRPr lang="bn-BD" sz="3200" dirty="0"/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A5BEB3C-E93F-4B5C-A123-0C7A62CA64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833" y="1294184"/>
                <a:ext cx="7285704" cy="769441"/>
              </a:xfrm>
              <a:prstGeom prst="rect">
                <a:avLst/>
              </a:prstGeom>
              <a:blipFill>
                <a:blip r:embed="rId6"/>
                <a:stretch>
                  <a:fillRect l="-2176" b="-24409"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95591A7-473A-47FC-A0A5-1BAB17F09238}"/>
                  </a:ext>
                </a:extLst>
              </p:cNvPr>
              <p:cNvSpPr txBox="1"/>
              <p:nvPr/>
            </p:nvSpPr>
            <p:spPr>
              <a:xfrm>
                <a:off x="235974" y="2001207"/>
                <a:ext cx="21237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36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27</m:t>
                    </m:r>
                  </m:oMath>
                </a14:m>
                <a:endParaRPr lang="bn-BD" sz="3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95591A7-473A-47FC-A0A5-1BAB17F092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74" y="2001207"/>
                <a:ext cx="2123768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32B69D1-4599-4B3E-9293-89295F05A8C6}"/>
                  </a:ext>
                </a:extLst>
              </p:cNvPr>
              <p:cNvSpPr txBox="1"/>
              <p:nvPr/>
            </p:nvSpPr>
            <p:spPr>
              <a:xfrm>
                <a:off x="884902" y="3424112"/>
                <a:ext cx="68874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bn-BD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bn-BD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ও</a:t>
                </a:r>
                <a14:m>
                  <m:oMath xmlns:m="http://schemas.openxmlformats.org/officeDocument/2006/math">
                    <m:r>
                      <a:rPr lang="en-US" sz="3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এর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বসিয়ে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endParaRPr lang="bn-BD" sz="3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32B69D1-4599-4B3E-9293-89295F05A8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902" y="3424112"/>
                <a:ext cx="6887498" cy="646331"/>
              </a:xfrm>
              <a:prstGeom prst="rect">
                <a:avLst/>
              </a:prstGeom>
              <a:blipFill>
                <a:blip r:embed="rId8"/>
                <a:stretch>
                  <a:fillRect t="-14151" b="-35849"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0754A05-34D5-4199-B0B2-DEBF940CA61A}"/>
                  </a:ext>
                </a:extLst>
              </p:cNvPr>
              <p:cNvSpPr txBox="1"/>
              <p:nvPr/>
            </p:nvSpPr>
            <p:spPr>
              <a:xfrm>
                <a:off x="541471" y="4182160"/>
                <a:ext cx="9114503" cy="1027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bn-BD" sz="36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bn-BD" sz="3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bn-BD" sz="3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bn-BD" sz="3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sz="36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600" dirty="0"/>
                  <a:t> </a:t>
                </a:r>
                <a:endParaRPr lang="bn-BD" sz="36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0754A05-34D5-4199-B0B2-DEBF940CA6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71" y="4182160"/>
                <a:ext cx="9114503" cy="102778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F34C2E4F-2FD8-4F0F-9B71-C8F7055C77B4}"/>
              </a:ext>
            </a:extLst>
          </p:cNvPr>
          <p:cNvSpPr txBox="1"/>
          <p:nvPr/>
        </p:nvSpPr>
        <p:spPr>
          <a:xfrm>
            <a:off x="7841226" y="4372885"/>
            <a:ext cx="4350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,যা নির্ণেয় আংশিক ভগ্নাংশ।</a:t>
            </a:r>
          </a:p>
        </p:txBody>
      </p:sp>
    </p:spTree>
    <p:extLst>
      <p:ext uri="{BB962C8B-B14F-4D97-AF65-F5344CB8AC3E}">
        <p14:creationId xmlns:p14="http://schemas.microsoft.com/office/powerpoint/2010/main" val="3295049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F79F8C-D3C9-4FFE-A3B5-89898B221B3D}"/>
              </a:ext>
            </a:extLst>
          </p:cNvPr>
          <p:cNvSpPr txBox="1"/>
          <p:nvPr/>
        </p:nvSpPr>
        <p:spPr>
          <a:xfrm>
            <a:off x="4718301" y="714176"/>
            <a:ext cx="2755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2A38E5C-A71C-4AD4-86B1-7DD32FEE42AF}"/>
                  </a:ext>
                </a:extLst>
              </p:cNvPr>
              <p:cNvSpPr txBox="1"/>
              <p:nvPr/>
            </p:nvSpPr>
            <p:spPr>
              <a:xfrm>
                <a:off x="1101910" y="2758384"/>
                <a:ext cx="9797148" cy="1027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BD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bn-BD" sz="36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bn-BD" sz="3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3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bn-BD" sz="3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3600" dirty="0"/>
                  <a:t> 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কে আংশিক ভগ্নাংশে প্রকাশ কর</a:t>
                </a:r>
                <a:endParaRPr lang="bn-BD" sz="36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2A38E5C-A71C-4AD4-86B1-7DD32FEE42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910" y="2758384"/>
                <a:ext cx="9797148" cy="1027782"/>
              </a:xfrm>
              <a:prstGeom prst="rect">
                <a:avLst/>
              </a:prstGeom>
              <a:blipFill>
                <a:blip r:embed="rId2"/>
                <a:stretch>
                  <a:fillRect b="-5917"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E2F8F1E-DC6B-4C52-ADF8-D60CA6511D32}"/>
                  </a:ext>
                </a:extLst>
              </p:cNvPr>
              <p:cNvSpPr txBox="1"/>
              <p:nvPr/>
            </p:nvSpPr>
            <p:spPr>
              <a:xfrm>
                <a:off x="998670" y="4476538"/>
                <a:ext cx="9900388" cy="1025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BD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𝑖𝑖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bn-BD" sz="36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bn-BD" sz="3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3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bn-BD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3600" dirty="0"/>
                  <a:t> 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কে আংশিক ভগ্নাংশে প্রকাশ কর</a:t>
                </a:r>
                <a:endParaRPr lang="bn-BD" sz="36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E2F8F1E-DC6B-4C52-ADF8-D60CA6511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670" y="4476538"/>
                <a:ext cx="9900388" cy="1025665"/>
              </a:xfrm>
              <a:prstGeom prst="rect">
                <a:avLst/>
              </a:prstGeom>
              <a:blipFill>
                <a:blip r:embed="rId3"/>
                <a:stretch>
                  <a:fillRect b="-5917"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8880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FC377D-795D-4DF2-9300-4424910AA714}"/>
              </a:ext>
            </a:extLst>
          </p:cNvPr>
          <p:cNvSpPr txBox="1"/>
          <p:nvPr/>
        </p:nvSpPr>
        <p:spPr>
          <a:xfrm>
            <a:off x="5334000" y="519546"/>
            <a:ext cx="1524000" cy="581890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bn-BD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3ADAD4-1980-469F-A4D4-49741A9E7ED9}"/>
              </a:ext>
            </a:extLst>
          </p:cNvPr>
          <p:cNvSpPr txBox="1"/>
          <p:nvPr/>
        </p:nvSpPr>
        <p:spPr>
          <a:xfrm>
            <a:off x="1080654" y="2767280"/>
            <a:ext cx="10030691" cy="1323439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ধন্যবাদ</a:t>
            </a:r>
          </a:p>
        </p:txBody>
      </p:sp>
    </p:spTree>
    <p:extLst>
      <p:ext uri="{BB962C8B-B14F-4D97-AF65-F5344CB8AC3E}">
        <p14:creationId xmlns:p14="http://schemas.microsoft.com/office/powerpoint/2010/main" val="4058781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croll: Horizontal 16">
            <a:extLst>
              <a:ext uri="{FF2B5EF4-FFF2-40B4-BE49-F238E27FC236}">
                <a16:creationId xmlns:a16="http://schemas.microsoft.com/office/drawing/2014/main" id="{A2AFDE22-5C3E-4292-B9B3-912E9A411A51}"/>
              </a:ext>
            </a:extLst>
          </p:cNvPr>
          <p:cNvSpPr/>
          <p:nvPr/>
        </p:nvSpPr>
        <p:spPr>
          <a:xfrm rot="16200000">
            <a:off x="7939768" y="3055032"/>
            <a:ext cx="2906956" cy="4242455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dirty="0"/>
          </a:p>
        </p:txBody>
      </p:sp>
      <p:sp>
        <p:nvSpPr>
          <p:cNvPr id="16" name="Scroll: Horizontal 15">
            <a:extLst>
              <a:ext uri="{FF2B5EF4-FFF2-40B4-BE49-F238E27FC236}">
                <a16:creationId xmlns:a16="http://schemas.microsoft.com/office/drawing/2014/main" id="{D512A689-12E9-451C-9542-FA989E8DCC3F}"/>
              </a:ext>
            </a:extLst>
          </p:cNvPr>
          <p:cNvSpPr/>
          <p:nvPr/>
        </p:nvSpPr>
        <p:spPr>
          <a:xfrm>
            <a:off x="371072" y="3752279"/>
            <a:ext cx="3629242" cy="248641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3E6B3A-3849-4120-ABCE-33E22469F790}"/>
              </a:ext>
            </a:extLst>
          </p:cNvPr>
          <p:cNvSpPr/>
          <p:nvPr/>
        </p:nvSpPr>
        <p:spPr>
          <a:xfrm>
            <a:off x="4000314" y="620897"/>
            <a:ext cx="3572171" cy="772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সহজভাবে উপস্থাপন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616417-6754-4D9A-846F-A254E0E53659}"/>
              </a:ext>
            </a:extLst>
          </p:cNvPr>
          <p:cNvSpPr txBox="1"/>
          <p:nvPr/>
        </p:nvSpPr>
        <p:spPr>
          <a:xfrm rot="18999254">
            <a:off x="2861" y="4684567"/>
            <a:ext cx="4076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CD51AC2-180E-4DFA-87FB-A3286DB84A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251" b="61399" l="27385" r="77951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11" t="18495" r="16261" b="40215"/>
          <a:stretch/>
        </p:blipFill>
        <p:spPr>
          <a:xfrm>
            <a:off x="4361510" y="3722783"/>
            <a:ext cx="3082413" cy="28316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6981525-6B96-408D-AEC8-1963C0C1C818}"/>
              </a:ext>
            </a:extLst>
          </p:cNvPr>
          <p:cNvSpPr txBox="1"/>
          <p:nvPr/>
        </p:nvSpPr>
        <p:spPr>
          <a:xfrm>
            <a:off x="7272018" y="3765023"/>
            <a:ext cx="42794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সুজিৎ কুমার বিশ্বাস</a:t>
            </a:r>
          </a:p>
          <a:p>
            <a:pPr algn="ctr"/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 এসসি (সম্মান)</a:t>
            </a: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এম এসসি (গণিত)</a:t>
            </a:r>
          </a:p>
          <a:p>
            <a:pPr algn="ctr"/>
            <a:r>
              <a:rPr lang="bn-BD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 এড,এম এড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EB615F-154A-41F1-AA2D-6995FF134D18}"/>
              </a:ext>
            </a:extLst>
          </p:cNvPr>
          <p:cNvSpPr/>
          <p:nvPr/>
        </p:nvSpPr>
        <p:spPr>
          <a:xfrm>
            <a:off x="236139" y="3573185"/>
            <a:ext cx="11429835" cy="313200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EBD636-8023-4434-8790-B533C78807D1}"/>
              </a:ext>
            </a:extLst>
          </p:cNvPr>
          <p:cNvSpPr/>
          <p:nvPr/>
        </p:nvSpPr>
        <p:spPr>
          <a:xfrm>
            <a:off x="236138" y="157189"/>
            <a:ext cx="11429835" cy="3132000"/>
          </a:xfrm>
          <a:prstGeom prst="rect">
            <a:avLst/>
          </a:prstGeom>
          <a:noFill/>
          <a:ln w="76200"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17440A-FB1D-442C-886F-381564E1CD87}"/>
              </a:ext>
            </a:extLst>
          </p:cNvPr>
          <p:cNvSpPr/>
          <p:nvPr/>
        </p:nvSpPr>
        <p:spPr>
          <a:xfrm rot="2918572">
            <a:off x="7017130" y="1186359"/>
            <a:ext cx="32449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 ২</a:t>
            </a:r>
          </a:p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বীজগাণিতিক রাশি</a:t>
            </a:r>
          </a:p>
          <a:p>
            <a:pPr algn="ctr"/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পর্ব-০২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A94295-4FFB-4729-BF1F-232481FF2888}"/>
              </a:ext>
            </a:extLst>
          </p:cNvPr>
          <p:cNvSpPr txBox="1"/>
          <p:nvPr/>
        </p:nvSpPr>
        <p:spPr>
          <a:xfrm rot="19093676">
            <a:off x="833927" y="841086"/>
            <a:ext cx="31078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 শিক্ষা </a:t>
            </a:r>
            <a:r>
              <a:rPr lang="bn-BD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উচ্চতর গণিত </a:t>
            </a:r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নবম-দশম</a:t>
            </a:r>
          </a:p>
        </p:txBody>
      </p:sp>
    </p:spTree>
    <p:extLst>
      <p:ext uri="{BB962C8B-B14F-4D97-AF65-F5344CB8AC3E}">
        <p14:creationId xmlns:p14="http://schemas.microsoft.com/office/powerpoint/2010/main" val="1435598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8" grpId="0"/>
      <p:bldP spid="9" grpId="0"/>
      <p:bldP spid="11" grpId="0"/>
      <p:bldP spid="12" grpId="0" animBg="1"/>
      <p:bldP spid="13" grpId="0" animBg="1"/>
      <p:bldP spid="7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2EACE90-5197-400C-9DFE-3BF82BCEF658}"/>
                  </a:ext>
                </a:extLst>
              </p:cNvPr>
              <p:cNvSpPr txBox="1"/>
              <p:nvPr/>
            </p:nvSpPr>
            <p:spPr>
              <a:xfrm>
                <a:off x="1533831" y="1825338"/>
                <a:ext cx="3392021" cy="10407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n-BD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BD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bn-BD" sz="3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bn-BD" sz="36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2EACE90-5197-400C-9DFE-3BF82BCEF6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831" y="1825338"/>
                <a:ext cx="3392021" cy="104073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055B295-D797-405E-84DB-B2A855B50685}"/>
                  </a:ext>
                </a:extLst>
              </p:cNvPr>
              <p:cNvSpPr txBox="1"/>
              <p:nvPr/>
            </p:nvSpPr>
            <p:spPr>
              <a:xfrm>
                <a:off x="1533830" y="3570570"/>
                <a:ext cx="3392021" cy="10520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n-BD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BD" sz="3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bn-BD" sz="3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bn-BD" sz="36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055B295-D797-405E-84DB-B2A855B506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830" y="3570570"/>
                <a:ext cx="3392021" cy="10520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B8F4B41-9DE0-4403-9A7E-AAEB82B628C3}"/>
              </a:ext>
            </a:extLst>
          </p:cNvPr>
          <p:cNvSpPr txBox="1"/>
          <p:nvPr/>
        </p:nvSpPr>
        <p:spPr>
          <a:xfrm>
            <a:off x="4026309" y="412954"/>
            <a:ext cx="3259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 যাচাই </a:t>
            </a:r>
          </a:p>
        </p:txBody>
      </p:sp>
    </p:spTree>
    <p:extLst>
      <p:ext uri="{BB962C8B-B14F-4D97-AF65-F5344CB8AC3E}">
        <p14:creationId xmlns:p14="http://schemas.microsoft.com/office/powerpoint/2010/main" val="411583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756D9D5-5B84-4BA0-BD1F-09DC4744B789}"/>
                  </a:ext>
                </a:extLst>
              </p:cNvPr>
              <p:cNvSpPr/>
              <p:nvPr/>
            </p:nvSpPr>
            <p:spPr>
              <a:xfrm>
                <a:off x="1763482" y="2644811"/>
                <a:ext cx="7753306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আংশিক ভগ্নাংশ </a:t>
                </a:r>
                <a14:m>
                  <m:oMath xmlns:m="http://schemas.openxmlformats.org/officeDocument/2006/math">
                    <m:r>
                      <a:rPr lang="bn-BD" sz="4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𝑃𝑎𝑟𝑡𝑖𝑎𝑙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𝐹𝑟𝑎𝑐𝑡𝑖𝑜𝑛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bn-BD" sz="4400" dirty="0"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756D9D5-5B84-4BA0-BD1F-09DC4744B7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482" y="2644811"/>
                <a:ext cx="7753306" cy="769441"/>
              </a:xfrm>
              <a:prstGeom prst="rect">
                <a:avLst/>
              </a:prstGeom>
              <a:blipFill>
                <a:blip r:embed="rId2"/>
                <a:stretch>
                  <a:fillRect l="-3145" t="-15079" b="-38889"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C64F7B6A-F134-4846-9339-FD2000D60D33}"/>
              </a:ext>
            </a:extLst>
          </p:cNvPr>
          <p:cNvSpPr txBox="1"/>
          <p:nvPr/>
        </p:nvSpPr>
        <p:spPr>
          <a:xfrm>
            <a:off x="2964426" y="530942"/>
            <a:ext cx="50439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endParaRPr lang="bn-BD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47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croll: Horizontal 16">
            <a:extLst>
              <a:ext uri="{FF2B5EF4-FFF2-40B4-BE49-F238E27FC236}">
                <a16:creationId xmlns:a16="http://schemas.microsoft.com/office/drawing/2014/main" id="{A2AFDE22-5C3E-4292-B9B3-912E9A411A51}"/>
              </a:ext>
            </a:extLst>
          </p:cNvPr>
          <p:cNvSpPr/>
          <p:nvPr/>
        </p:nvSpPr>
        <p:spPr>
          <a:xfrm rot="16200000">
            <a:off x="7939768" y="3055032"/>
            <a:ext cx="2906956" cy="4242455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dirty="0"/>
          </a:p>
        </p:txBody>
      </p:sp>
      <p:sp>
        <p:nvSpPr>
          <p:cNvPr id="16" name="Scroll: Horizontal 15">
            <a:extLst>
              <a:ext uri="{FF2B5EF4-FFF2-40B4-BE49-F238E27FC236}">
                <a16:creationId xmlns:a16="http://schemas.microsoft.com/office/drawing/2014/main" id="{D512A689-12E9-451C-9542-FA989E8DCC3F}"/>
              </a:ext>
            </a:extLst>
          </p:cNvPr>
          <p:cNvSpPr/>
          <p:nvPr/>
        </p:nvSpPr>
        <p:spPr>
          <a:xfrm>
            <a:off x="371072" y="3752279"/>
            <a:ext cx="3629242" cy="248641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3E6B3A-3849-4120-ABCE-33E22469F790}"/>
              </a:ext>
            </a:extLst>
          </p:cNvPr>
          <p:cNvSpPr/>
          <p:nvPr/>
        </p:nvSpPr>
        <p:spPr>
          <a:xfrm>
            <a:off x="4109684" y="1328820"/>
            <a:ext cx="3572171" cy="772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সহজভাবে উপস্থাপন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616417-6754-4D9A-846F-A254E0E53659}"/>
              </a:ext>
            </a:extLst>
          </p:cNvPr>
          <p:cNvSpPr txBox="1"/>
          <p:nvPr/>
        </p:nvSpPr>
        <p:spPr>
          <a:xfrm rot="18999254">
            <a:off x="2861" y="4684567"/>
            <a:ext cx="4076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CD51AC2-180E-4DFA-87FB-A3286DB84A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251" b="61399" l="27385" r="77951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11" t="18495" r="16261" b="40215"/>
          <a:stretch/>
        </p:blipFill>
        <p:spPr>
          <a:xfrm>
            <a:off x="4361510" y="3722783"/>
            <a:ext cx="3082413" cy="28316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6981525-6B96-408D-AEC8-1963C0C1C818}"/>
              </a:ext>
            </a:extLst>
          </p:cNvPr>
          <p:cNvSpPr txBox="1"/>
          <p:nvPr/>
        </p:nvSpPr>
        <p:spPr>
          <a:xfrm>
            <a:off x="7272018" y="3765023"/>
            <a:ext cx="42794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সুজিৎ কুমার বিশ্বাস</a:t>
            </a:r>
          </a:p>
          <a:p>
            <a:pPr algn="ctr"/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 এসসি (সম্মান)</a:t>
            </a: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এম এসসি (গণিত)</a:t>
            </a:r>
          </a:p>
          <a:p>
            <a:pPr algn="ctr"/>
            <a:r>
              <a:rPr lang="bn-BD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 এড,এম এড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EB615F-154A-41F1-AA2D-6995FF134D18}"/>
              </a:ext>
            </a:extLst>
          </p:cNvPr>
          <p:cNvSpPr/>
          <p:nvPr/>
        </p:nvSpPr>
        <p:spPr>
          <a:xfrm>
            <a:off x="236139" y="3573185"/>
            <a:ext cx="11429835" cy="313200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EBD636-8023-4434-8790-B533C78807D1}"/>
              </a:ext>
            </a:extLst>
          </p:cNvPr>
          <p:cNvSpPr/>
          <p:nvPr/>
        </p:nvSpPr>
        <p:spPr>
          <a:xfrm>
            <a:off x="236138" y="157189"/>
            <a:ext cx="11429835" cy="3132000"/>
          </a:xfrm>
          <a:prstGeom prst="rect">
            <a:avLst/>
          </a:prstGeom>
          <a:noFill/>
          <a:ln w="76200"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17440A-FB1D-442C-886F-381564E1CD87}"/>
              </a:ext>
            </a:extLst>
          </p:cNvPr>
          <p:cNvSpPr/>
          <p:nvPr/>
        </p:nvSpPr>
        <p:spPr>
          <a:xfrm rot="2918572">
            <a:off x="7048880" y="1200051"/>
            <a:ext cx="32449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 ২</a:t>
            </a:r>
          </a:p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বীজগাণিতিক রাশি</a:t>
            </a:r>
          </a:p>
          <a:p>
            <a:pPr algn="ctr"/>
            <a:r>
              <a:rPr lang="bn-BD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পর্ব-০২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A94295-4FFB-4729-BF1F-232481FF2888}"/>
              </a:ext>
            </a:extLst>
          </p:cNvPr>
          <p:cNvSpPr txBox="1"/>
          <p:nvPr/>
        </p:nvSpPr>
        <p:spPr>
          <a:xfrm rot="19093676">
            <a:off x="486978" y="1085010"/>
            <a:ext cx="31078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 শিক্ষা </a:t>
            </a:r>
            <a:r>
              <a:rPr lang="bn-BD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উচ্চতর গণিত </a:t>
            </a:r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নবম-দশম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AED424E-19FC-4C0C-97FE-F73EAE2BA144}"/>
                  </a:ext>
                </a:extLst>
              </p:cNvPr>
              <p:cNvSpPr/>
              <p:nvPr/>
            </p:nvSpPr>
            <p:spPr>
              <a:xfrm>
                <a:off x="1542257" y="92885"/>
                <a:ext cx="7753306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আংশিক ভগ্নাংশ </a:t>
                </a:r>
                <a14:m>
                  <m:oMath xmlns:m="http://schemas.openxmlformats.org/officeDocument/2006/math">
                    <m:r>
                      <a:rPr lang="bn-BD" sz="4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𝑃𝑎𝑟𝑡𝑖𝑎𝑙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𝐹𝑟𝑎𝑐𝑡𝑖𝑜𝑛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bn-BD" sz="4400" dirty="0"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AED424E-19FC-4C0C-97FE-F73EAE2BA1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257" y="92885"/>
                <a:ext cx="7753306" cy="769441"/>
              </a:xfrm>
              <a:prstGeom prst="rect">
                <a:avLst/>
              </a:prstGeom>
              <a:blipFill>
                <a:blip r:embed="rId5"/>
                <a:stretch>
                  <a:fillRect l="-3223" t="-14286" b="-38889"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042E43C-2DD7-4D74-A07C-B10BBFC6E782}"/>
                  </a:ext>
                </a:extLst>
              </p:cNvPr>
              <p:cNvSpPr txBox="1"/>
              <p:nvPr/>
            </p:nvSpPr>
            <p:spPr>
              <a:xfrm>
                <a:off x="2759244" y="2165718"/>
                <a:ext cx="5734530" cy="9870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n-BD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bn-BD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042E43C-2DD7-4D74-A07C-B10BBFC6E7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9244" y="2165718"/>
                <a:ext cx="5734530" cy="98700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6357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8" grpId="0"/>
      <p:bldP spid="9" grpId="0"/>
      <p:bldP spid="11" grpId="0"/>
      <p:bldP spid="12" grpId="0" animBg="1"/>
      <p:bldP spid="13" grpId="0" animBg="1"/>
      <p:bldP spid="7" grpId="0"/>
      <p:bldP spid="4" grpId="0"/>
      <p:bldP spid="15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2BCB320-D075-4A43-8BC4-646937FB27DA}"/>
                  </a:ext>
                </a:extLst>
              </p:cNvPr>
              <p:cNvSpPr txBox="1"/>
              <p:nvPr/>
            </p:nvSpPr>
            <p:spPr>
              <a:xfrm>
                <a:off x="1179872" y="737420"/>
                <a:ext cx="799362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আংশিক ভগ্নাংশ </a:t>
                </a:r>
                <a14:m>
                  <m:oMath xmlns:m="http://schemas.openxmlformats.org/officeDocument/2006/math">
                    <m:r>
                      <a:rPr lang="bn-BD" sz="4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𝑃𝑎𝑟𝑡𝑖𝑎𝑙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𝐹𝑟𝑎𝑐𝑡𝑖𝑜𝑛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bn-BD" sz="4400" dirty="0"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2BCB320-D075-4A43-8BC4-646937FB27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872" y="737420"/>
                <a:ext cx="7993626" cy="769441"/>
              </a:xfrm>
              <a:prstGeom prst="rect">
                <a:avLst/>
              </a:prstGeom>
              <a:blipFill>
                <a:blip r:embed="rId2"/>
                <a:stretch>
                  <a:fillRect l="-3127" t="-15079" b="-38889"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5A8A57A-2A9B-4BCC-94A1-E0FDB0A123C0}"/>
              </a:ext>
            </a:extLst>
          </p:cNvPr>
          <p:cNvSpPr txBox="1"/>
          <p:nvPr/>
        </p:nvSpPr>
        <p:spPr>
          <a:xfrm>
            <a:off x="578632" y="2094271"/>
            <a:ext cx="10043652" cy="192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যদি কোনো ভগ্নাংশকে একাধিক ভগ্নাংশের যোগফল আকারে প্রকাশ করা যায়, তবে শেষোক্ত ভগ্নাংশগুলোর প্রত্যেকটিকে প্রথম ভগ্নাংশের আংশিক ভগ্নাংশ বলা হয়।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29B6DBF-DE62-4B4E-B05F-7E96BD0A5E95}"/>
                  </a:ext>
                </a:extLst>
              </p:cNvPr>
              <p:cNvSpPr txBox="1"/>
              <p:nvPr/>
            </p:nvSpPr>
            <p:spPr>
              <a:xfrm>
                <a:off x="578632" y="4319043"/>
                <a:ext cx="5734530" cy="9870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n-BD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bn-BD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29B6DBF-DE62-4B4E-B05F-7E96BD0A5E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632" y="4319043"/>
                <a:ext cx="5734530" cy="9870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5548B12-1216-4358-86F6-9EBEEC7D0ADB}"/>
                  </a:ext>
                </a:extLst>
              </p:cNvPr>
              <p:cNvSpPr txBox="1"/>
              <p:nvPr/>
            </p:nvSpPr>
            <p:spPr>
              <a:xfrm>
                <a:off x="803477" y="5606572"/>
                <a:ext cx="7352381" cy="861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bn-BD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bn-BD" sz="32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ও</m:t>
                    </m:r>
                    <m:r>
                      <a:rPr lang="bn-BD" sz="3200" b="0" i="1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f>
                      <m:fPr>
                        <m:ctrlP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প্রত্যেকে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এর আংশিক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রূপ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r>
                  <a:rPr lang="en-US" sz="3200" dirty="0"/>
                  <a:t>  </a:t>
                </a:r>
                <a:endParaRPr lang="bn-BD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5548B12-1216-4358-86F6-9EBEEC7D0A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477" y="5606572"/>
                <a:ext cx="7352381" cy="861967"/>
              </a:xfrm>
              <a:prstGeom prst="rect">
                <a:avLst/>
              </a:prstGeom>
              <a:blipFill>
                <a:blip r:embed="rId4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6533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74D184-A9F1-4ACE-A416-DC54F9027968}"/>
              </a:ext>
            </a:extLst>
          </p:cNvPr>
          <p:cNvSpPr txBox="1"/>
          <p:nvPr/>
        </p:nvSpPr>
        <p:spPr>
          <a:xfrm>
            <a:off x="988142" y="398206"/>
            <a:ext cx="8318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যদি ভগ্নাংশের হরের মাত্রা অপেক্ষা লবের মাত্রা কম হয়,তবে ঐ ভগ্নাংশকে প্রকৃত ভগ্নাংশ বলা হয়।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D5121A-5874-46D4-8BF2-39C32E9163A5}"/>
              </a:ext>
            </a:extLst>
          </p:cNvPr>
          <p:cNvSpPr txBox="1"/>
          <p:nvPr/>
        </p:nvSpPr>
        <p:spPr>
          <a:xfrm>
            <a:off x="988142" y="3392628"/>
            <a:ext cx="97191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যদি ভগ্নাংশের হরের মাত্রা অপেক্ষা লবের মাত্রা বেশি বা সমান হয়,তবে ঐ ভগ্নাংশকে অপ্রকৃত ভগ্নাংশ বলা হয়।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90561F9-946A-4A54-8516-A695F21B091C}"/>
                  </a:ext>
                </a:extLst>
              </p:cNvPr>
              <p:cNvSpPr txBox="1"/>
              <p:nvPr/>
            </p:nvSpPr>
            <p:spPr>
              <a:xfrm>
                <a:off x="1283110" y="1964219"/>
                <a:ext cx="6032090" cy="878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bn-BD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bn-BD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num>
                      <m:den>
                        <m:sSup>
                          <m:sSupPr>
                            <m:ctrlPr>
                              <a:rPr lang="bn-BD" sz="360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bn-BD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bn-BD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এই ভগ্নাংশটি প্রকৃত ভগ্নাংশ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90561F9-946A-4A54-8516-A695F21B09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110" y="1964219"/>
                <a:ext cx="6032090" cy="878702"/>
              </a:xfrm>
              <a:prstGeom prst="rect">
                <a:avLst/>
              </a:prstGeom>
              <a:blipFill>
                <a:blip r:embed="rId2"/>
                <a:stretch>
                  <a:fillRect b="-15972"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78A6B90-7C1E-46F1-8397-773F30B24394}"/>
                  </a:ext>
                </a:extLst>
              </p:cNvPr>
              <p:cNvSpPr txBox="1"/>
              <p:nvPr/>
            </p:nvSpPr>
            <p:spPr>
              <a:xfrm>
                <a:off x="1484671" y="4936188"/>
                <a:ext cx="9222658" cy="9568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bn-BD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bn-BD" sz="360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bn-BD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bn-BD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num>
                      <m:den>
                        <m:sSup>
                          <m:sSupPr>
                            <m:ctrlPr>
                              <a:rPr lang="bn-BD" sz="360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bn-BD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bn-BD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bn-BD" sz="360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bn-BD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bn-BD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num>
                      <m:den>
                        <m:sSup>
                          <m:sSupPr>
                            <m:ctrlPr>
                              <a:rPr lang="bn-BD" sz="360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bn-BD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bn-BD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এই ভগ্নাংশ দুইটি অপ্রকৃত ভগ্নাংশ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78A6B90-7C1E-46F1-8397-773F30B243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671" y="4936188"/>
                <a:ext cx="9222658" cy="956865"/>
              </a:xfrm>
              <a:prstGeom prst="rect">
                <a:avLst/>
              </a:prstGeom>
              <a:blipFill>
                <a:blip r:embed="rId3"/>
                <a:stretch>
                  <a:fillRect b="-14013"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9036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2F9431-6CAD-4A25-85DA-BC5F7564CB7A}"/>
              </a:ext>
            </a:extLst>
          </p:cNvPr>
          <p:cNvSpPr txBox="1"/>
          <p:nvPr/>
        </p:nvSpPr>
        <p:spPr>
          <a:xfrm>
            <a:off x="331839" y="281584"/>
            <a:ext cx="91587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যে ধরণের মূলদীয় ভগ্নাংশকে আংশিক ভগ্নাংশে পরিণত করা হয়, তা নিচে বর্ণনা করা হলো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A62F7B-CB0A-4F49-9E3F-A355B593A489}"/>
              </a:ext>
            </a:extLst>
          </p:cNvPr>
          <p:cNvSpPr txBox="1"/>
          <p:nvPr/>
        </p:nvSpPr>
        <p:spPr>
          <a:xfrm>
            <a:off x="103239" y="1415846"/>
            <a:ext cx="8908027" cy="1212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ক) যখন হরে বাস্তব ও একঘাতবিশিষ্ট উৎপাদক থাকে কিন্তু 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সেগুলোর কোনো পুনরাবৃত্তি হয় না।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D1BCA49-33C0-485D-8C22-8427412A2019}"/>
                  </a:ext>
                </a:extLst>
              </p:cNvPr>
              <p:cNvSpPr txBox="1"/>
              <p:nvPr/>
            </p:nvSpPr>
            <p:spPr>
              <a:xfrm>
                <a:off x="5604387" y="2123769"/>
                <a:ext cx="3315929" cy="971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যেমন,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bn-BD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D1BCA49-33C0-485D-8C22-8427412A20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387" y="2123769"/>
                <a:ext cx="3315929" cy="971448"/>
              </a:xfrm>
              <a:prstGeom prst="rect">
                <a:avLst/>
              </a:prstGeom>
              <a:blipFill>
                <a:blip r:embed="rId2"/>
                <a:stretch>
                  <a:fillRect l="-5515" b="-5000"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F48F5FC2-2639-45C6-8D36-2D00A52E1265}"/>
              </a:ext>
            </a:extLst>
          </p:cNvPr>
          <p:cNvSpPr txBox="1"/>
          <p:nvPr/>
        </p:nvSpPr>
        <p:spPr>
          <a:xfrm>
            <a:off x="425245" y="3314034"/>
            <a:ext cx="9264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খ) যখন লবের ঘাত হরের ঘাত অপেক্ষা বেশি বা সমান হয় কিন্তু 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সেগুলোর কোনো পুনরাবৃত্তি হয় না।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9738A80-A3D7-4D09-8D4A-F60B368693C4}"/>
                  </a:ext>
                </a:extLst>
              </p:cNvPr>
              <p:cNvSpPr txBox="1"/>
              <p:nvPr/>
            </p:nvSpPr>
            <p:spPr>
              <a:xfrm>
                <a:off x="331839" y="4687631"/>
                <a:ext cx="6921910" cy="1025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যেমন,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bn-BD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f>
                      <m:fPr>
                        <m:ctrlPr>
                          <a:rPr lang="bn-BD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𝑖𝑖</m:t>
                        </m:r>
                      </m:e>
                    </m:d>
                    <m:f>
                      <m:fPr>
                        <m:ctrlPr>
                          <a:rPr lang="bn-BD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bn-BD" sz="36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bn-BD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bn-BD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9738A80-A3D7-4D09-8D4A-F60B368693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839" y="4687631"/>
                <a:ext cx="6921910" cy="1025665"/>
              </a:xfrm>
              <a:prstGeom prst="rect">
                <a:avLst/>
              </a:prstGeom>
              <a:blipFill>
                <a:blip r:embed="rId3"/>
                <a:stretch>
                  <a:fillRect l="-2641" b="-6548"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324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F78D1C-EE4A-420D-A4E8-3831FEF060D0}"/>
              </a:ext>
            </a:extLst>
          </p:cNvPr>
          <p:cNvSpPr txBox="1"/>
          <p:nvPr/>
        </p:nvSpPr>
        <p:spPr>
          <a:xfrm>
            <a:off x="644013" y="321910"/>
            <a:ext cx="7998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গ) যখন হরে বাস্তব ও একঘাতবিশিষ্ট উৎপাদক থাকে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কিন্তু সেগুলোর কয়েকটির  পুনরাবৃত্তি হয়।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0C9863-D94A-42F2-9DCE-8BD25A9D8EB2}"/>
              </a:ext>
            </a:extLst>
          </p:cNvPr>
          <p:cNvSpPr txBox="1"/>
          <p:nvPr/>
        </p:nvSpPr>
        <p:spPr>
          <a:xfrm>
            <a:off x="619433" y="2993923"/>
            <a:ext cx="8932608" cy="123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ঘ) যখন হরে বাস্তব ও দ্বিঘাতবিশিষ্ট উৎপাদক থাকে কিন্তু 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সেগুলোর কোনো পুনরাবৃত্তি হয় না।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4CC1E2C-CEC5-40ED-9D2B-E13A02ED9729}"/>
                  </a:ext>
                </a:extLst>
              </p:cNvPr>
              <p:cNvSpPr txBox="1"/>
              <p:nvPr/>
            </p:nvSpPr>
            <p:spPr>
              <a:xfrm>
                <a:off x="1238865" y="1784556"/>
                <a:ext cx="5901812" cy="9580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যেমন,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sSup>
                          <m:sSupPr>
                            <m:ctrlPr>
                              <a:rPr lang="en-US" sz="36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bn-BD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4CC1E2C-CEC5-40ED-9D2B-E13A02ED97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865" y="1784556"/>
                <a:ext cx="5901812" cy="958083"/>
              </a:xfrm>
              <a:prstGeom prst="rect">
                <a:avLst/>
              </a:prstGeom>
              <a:blipFill>
                <a:blip r:embed="rId2"/>
                <a:stretch>
                  <a:fillRect l="-3099" b="-7006"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3C1DBB0-A4DC-4763-B094-641D605A1235}"/>
                  </a:ext>
                </a:extLst>
              </p:cNvPr>
              <p:cNvSpPr txBox="1"/>
              <p:nvPr/>
            </p:nvSpPr>
            <p:spPr>
              <a:xfrm>
                <a:off x="5471653" y="4011561"/>
                <a:ext cx="3335592" cy="9580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যেমন,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36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bn-BD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3C1DBB0-A4DC-4763-B094-641D605A12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1653" y="4011561"/>
                <a:ext cx="3335592" cy="958083"/>
              </a:xfrm>
              <a:prstGeom prst="rect">
                <a:avLst/>
              </a:prstGeom>
              <a:blipFill>
                <a:blip r:embed="rId3"/>
                <a:stretch>
                  <a:fillRect l="-5667" b="-7006"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6801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925</Words>
  <Application>Microsoft Office PowerPoint</Application>
  <PresentationFormat>Widescreen</PresentationFormat>
  <Paragraphs>119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Sujit Biswas</dc:creator>
  <cp:lastModifiedBy>Sujit Biswas</cp:lastModifiedBy>
  <cp:revision>34</cp:revision>
  <dcterms:created xsi:type="dcterms:W3CDTF">2020-05-23T15:46:29Z</dcterms:created>
  <dcterms:modified xsi:type="dcterms:W3CDTF">2020-05-25T08:24:19Z</dcterms:modified>
</cp:coreProperties>
</file>