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1" r:id="rId5"/>
    <p:sldId id="260" r:id="rId6"/>
    <p:sldId id="261" r:id="rId7"/>
    <p:sldId id="259" r:id="rId8"/>
    <p:sldId id="263" r:id="rId9"/>
    <p:sldId id="264" r:id="rId10"/>
    <p:sldId id="265" r:id="rId11"/>
    <p:sldId id="278" r:id="rId12"/>
    <p:sldId id="266" r:id="rId13"/>
    <p:sldId id="267" r:id="rId14"/>
    <p:sldId id="279" r:id="rId15"/>
    <p:sldId id="271" r:id="rId16"/>
    <p:sldId id="268" r:id="rId17"/>
    <p:sldId id="270" r:id="rId18"/>
    <p:sldId id="272" r:id="rId19"/>
    <p:sldId id="273" r:id="rId20"/>
    <p:sldId id="274" r:id="rId21"/>
    <p:sldId id="275" r:id="rId22"/>
    <p:sldId id="276" r:id="rId23"/>
    <p:sldId id="277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1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65E6F-F390-45EB-B96D-FC23F77B39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35D10E-D59F-4B3E-B288-0197E1BB54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945ED-FC12-4B84-AE4B-92596E3BB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6FA17-11F9-43F3-B206-29496ECB1497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061FD5-7685-4906-8C53-63D79126A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B0908-68F1-4928-B54D-A701BF3FD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0C53-0799-4181-A30E-93442E14D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403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47E9F-2225-48EC-9AAF-456C96D7C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790785-F44E-4DE9-A516-DBCE050701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5AD9F-9D07-428E-9741-93ADF63C3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6FA17-11F9-43F3-B206-29496ECB1497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C0F68B-2647-4B2C-88F8-CFF283FA5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EB5286-F268-4FA8-A4E4-346E6B8BC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0C53-0799-4181-A30E-93442E14D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218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3D0EDA-0248-45DD-8713-976A4DE7FD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A4AF5F-236C-4AA5-92B3-2F788098A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D441C8-FF54-49CD-B6A6-8DBD5042F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6FA17-11F9-43F3-B206-29496ECB1497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D7929-36DA-4407-87B3-0BB2591C4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FE8A4-5D00-4F8B-9AF7-08CFA09F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0C53-0799-4181-A30E-93442E14D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359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2E256-59B0-4C90-86FC-ED9EF8602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0A808-1D37-4C90-996F-965F8A1DF8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DE5D0-A9C7-463B-90D9-1C4BA8A75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6FA17-11F9-43F3-B206-29496ECB1497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BF0B8-D47C-4FCB-96CB-CD04D466B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9273C-77B7-4397-938F-4C272A2D6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0C53-0799-4181-A30E-93442E14D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813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7C16F-D35D-4D0C-A4A3-7DC1F7CA5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65236A-17F9-4314-B51F-017C526D49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405E54-635B-4014-B76B-1CE66A06D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6FA17-11F9-43F3-B206-29496ECB1497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BDB11-9D99-4416-B352-7F0B6F2F5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8212CA-1E79-472A-B89C-4541B97A1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0C53-0799-4181-A30E-93442E14D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956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5268B-5317-4596-9299-D2970BB99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A2BC6-C185-4016-809C-416CE89159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4EBB7-90C7-4AAD-9CF5-0C921D7583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A66150-DAD6-4F93-8C3A-56350D381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6FA17-11F9-43F3-B206-29496ECB1497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B8FB19-0EB2-41C8-BBEF-3179163FC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ABA68A-4335-4910-8677-564EEFB50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0C53-0799-4181-A30E-93442E14D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315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CF75-4144-487A-A7DA-59A7DAC3E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1486FE-15F7-482E-B92A-1DE88668C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853465-3D35-44FE-BFC6-4BE71B7E96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625C67-0913-4084-96C5-E56435E90C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7D1C5C-FB1A-40FC-AC72-295C76CAE2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CC04B9-BA9A-4E3B-A193-0EDFF7380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6FA17-11F9-43F3-B206-29496ECB1497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26993F-47E3-40AD-B2A5-CB806B18E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CE44FD-C0C3-4A5B-89C2-DBE8A5887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0C53-0799-4181-A30E-93442E14D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414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6FF56-3972-47E9-8414-BA66996EE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372593-A842-4385-87CB-4A178819A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6FA17-11F9-43F3-B206-29496ECB1497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950686-6C36-44F2-951F-E850962E6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2C7C12-ECF3-42D8-84AD-6AB926265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0C53-0799-4181-A30E-93442E14D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568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3FAD9C-1698-487E-8D35-95EE420A8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6FA17-11F9-43F3-B206-29496ECB1497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BDC543-907A-4269-93E7-150E5F078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9510F-8B3A-4F05-9D04-583023F10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0C53-0799-4181-A30E-93442E14D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21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60986-C4E9-48DB-8E62-4CA25CAEB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77E38-F262-42E6-83A9-3CE1CB4A0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4937D6-968A-4391-9D71-BED2439044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84F39F-9BF9-4BD9-A3CF-BF2862A1C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6FA17-11F9-43F3-B206-29496ECB1497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48EA74-9F7A-4948-BC12-838465754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3DB950-B97F-4705-BEC9-0C217AF3A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0C53-0799-4181-A30E-93442E14D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613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1829C-B378-40F3-BDEA-261D90C23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808688-6937-47B6-8ACB-B50FD9A0D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27F7FD-A573-448D-A02D-E4BB18CF5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99A511-20A2-4167-86C5-B080C1A43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6FA17-11F9-43F3-B206-29496ECB1497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7AE585-A6DC-4AB4-8B92-913FEF0F2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92E6D-282D-407D-9C85-FE26C5B14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0C53-0799-4181-A30E-93442E14D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505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B02990-A181-4690-9380-6091FB3C4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6B05B-811B-4096-B4EE-00853CC99C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C438C-C7C8-47CE-8872-14B4A13474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6FA17-11F9-43F3-B206-29496ECB1497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86A7A-8D51-438A-A1F2-B8C8555202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76A7CF-9A3E-4C3C-9975-CFA1040518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E0C53-0799-4181-A30E-93442E14D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441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g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14.jpg"/><Relationship Id="rId4" Type="http://schemas.openxmlformats.org/officeDocument/2006/relationships/image" Target="../media/image3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7" Type="http://schemas.openxmlformats.org/officeDocument/2006/relationships/image" Target="../media/image8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13.jpg"/><Relationship Id="rId4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543B20-6F6D-4025-BDEF-96ADEF17D5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826" y="131464"/>
            <a:ext cx="6718941" cy="48894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F4D12D-30DF-4D44-B2D3-3D90476953F0}"/>
              </a:ext>
            </a:extLst>
          </p:cNvPr>
          <p:cNvSpPr txBox="1"/>
          <p:nvPr/>
        </p:nvSpPr>
        <p:spPr>
          <a:xfrm>
            <a:off x="1064029" y="5403273"/>
            <a:ext cx="107400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bn-IN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পাঠে </a:t>
            </a:r>
            <a:r>
              <a:rPr lang="bn-IN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bn-IN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IN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1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5CDCAB4-0CB8-4000-9751-3317D90A0706}"/>
              </a:ext>
            </a:extLst>
          </p:cNvPr>
          <p:cNvGrpSpPr/>
          <p:nvPr/>
        </p:nvGrpSpPr>
        <p:grpSpPr>
          <a:xfrm>
            <a:off x="7132319" y="1645921"/>
            <a:ext cx="3142212" cy="4527536"/>
            <a:chOff x="5137265" y="1492577"/>
            <a:chExt cx="3574473" cy="503001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41E8C29-D3CC-489E-B9C4-F449D8472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7145" y="1492577"/>
              <a:ext cx="3474718" cy="2381153"/>
            </a:xfrm>
            <a:prstGeom prst="rect">
              <a:avLst/>
            </a:prstGeom>
            <a:ln w="76200">
              <a:solidFill>
                <a:srgbClr val="FF0000"/>
              </a:solidFill>
            </a:ln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6185071-AE44-4B79-91CC-E2E1A008EC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7265" y="4156363"/>
              <a:ext cx="3574473" cy="2366227"/>
            </a:xfrm>
            <a:prstGeom prst="rect">
              <a:avLst/>
            </a:prstGeom>
            <a:ln w="76200">
              <a:solidFill>
                <a:srgbClr val="FF0000"/>
              </a:solidFill>
            </a:ln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5C8FAED-2DCB-4430-8967-3D7ACAECD718}"/>
              </a:ext>
            </a:extLst>
          </p:cNvPr>
          <p:cNvGrpSpPr/>
          <p:nvPr/>
        </p:nvGrpSpPr>
        <p:grpSpPr>
          <a:xfrm>
            <a:off x="1512916" y="1596044"/>
            <a:ext cx="3258589" cy="4522124"/>
            <a:chOff x="731520" y="1500449"/>
            <a:chExt cx="3574473" cy="491697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018DB23-D2BD-4C9C-B7ED-B3DC048A5B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" y="1500449"/>
              <a:ext cx="3574473" cy="2300250"/>
            </a:xfrm>
            <a:prstGeom prst="rect">
              <a:avLst/>
            </a:prstGeom>
            <a:ln w="76200">
              <a:solidFill>
                <a:srgbClr val="FF0000"/>
              </a:solidFill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8E040F4-9233-4BF0-B578-FB14BF4C7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308" y="4106487"/>
              <a:ext cx="3528059" cy="2310938"/>
            </a:xfrm>
            <a:prstGeom prst="rect">
              <a:avLst/>
            </a:prstGeom>
            <a:ln w="76200">
              <a:solidFill>
                <a:srgbClr val="FF0000"/>
              </a:solidFill>
            </a:ln>
          </p:spPr>
        </p:pic>
      </p:grp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DC95041C-B2DD-4909-9833-471D8C98262E}"/>
              </a:ext>
            </a:extLst>
          </p:cNvPr>
          <p:cNvSpPr/>
          <p:nvPr/>
        </p:nvSpPr>
        <p:spPr>
          <a:xfrm>
            <a:off x="5170516" y="3690851"/>
            <a:ext cx="1612669" cy="5652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2411D5-8EC9-4B40-8BA1-A7AAB5F990E2}"/>
              </a:ext>
            </a:extLst>
          </p:cNvPr>
          <p:cNvSpPr txBox="1"/>
          <p:nvPr/>
        </p:nvSpPr>
        <p:spPr>
          <a:xfrm>
            <a:off x="882316" y="352926"/>
            <a:ext cx="109567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 থেকে ঘি ও মাখন পাওয়া যায় 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22B37C-8CDD-4066-8F2B-06A406888755}"/>
              </a:ext>
            </a:extLst>
          </p:cNvPr>
          <p:cNvSpPr txBox="1"/>
          <p:nvPr/>
        </p:nvSpPr>
        <p:spPr>
          <a:xfrm>
            <a:off x="116378" y="2227811"/>
            <a:ext cx="1246909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গরু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DF1B06-EBD8-4E55-AE7A-17220FAC8C74}"/>
              </a:ext>
            </a:extLst>
          </p:cNvPr>
          <p:cNvSpPr txBox="1"/>
          <p:nvPr/>
        </p:nvSpPr>
        <p:spPr>
          <a:xfrm>
            <a:off x="0" y="4505498"/>
            <a:ext cx="1363287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ছাগল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FED319-EADC-4756-93EA-766D91EF7D82}"/>
              </a:ext>
            </a:extLst>
          </p:cNvPr>
          <p:cNvSpPr txBox="1"/>
          <p:nvPr/>
        </p:nvSpPr>
        <p:spPr>
          <a:xfrm>
            <a:off x="10507287" y="2394065"/>
            <a:ext cx="1379913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ঘি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56B288-19EC-4257-B211-18E3288722FE}"/>
              </a:ext>
            </a:extLst>
          </p:cNvPr>
          <p:cNvSpPr txBox="1"/>
          <p:nvPr/>
        </p:nvSpPr>
        <p:spPr>
          <a:xfrm>
            <a:off x="10573789" y="4455622"/>
            <a:ext cx="1496291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মাখন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6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  <p:bldP spid="6" grpId="0" animBg="1"/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B5BF840-2D4E-45A7-80D6-50B6FECFC087}"/>
              </a:ext>
            </a:extLst>
          </p:cNvPr>
          <p:cNvGrpSpPr/>
          <p:nvPr/>
        </p:nvGrpSpPr>
        <p:grpSpPr>
          <a:xfrm>
            <a:off x="1812173" y="1745673"/>
            <a:ext cx="3541221" cy="4871257"/>
            <a:chOff x="604924" y="833349"/>
            <a:chExt cx="4360062" cy="501881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1F36889-152D-4F48-9D00-7AC0D24D71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64" y="833349"/>
              <a:ext cx="4310495" cy="2413877"/>
            </a:xfrm>
            <a:prstGeom prst="rect">
              <a:avLst/>
            </a:prstGeom>
            <a:ln w="76200">
              <a:solidFill>
                <a:srgbClr val="FF0000"/>
              </a:solidFill>
            </a:ln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914EB63-7E3A-4919-8786-F4CA271BE7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924" y="3491345"/>
              <a:ext cx="4360062" cy="2360814"/>
            </a:xfrm>
            <a:prstGeom prst="rect">
              <a:avLst/>
            </a:prstGeom>
            <a:ln w="76200">
              <a:solidFill>
                <a:srgbClr val="FF0000"/>
              </a:solidFill>
            </a:ln>
          </p:spPr>
        </p:pic>
      </p:grpSp>
      <p:sp>
        <p:nvSpPr>
          <p:cNvPr id="9" name="Arrow: Right 8">
            <a:extLst>
              <a:ext uri="{FF2B5EF4-FFF2-40B4-BE49-F238E27FC236}">
                <a16:creationId xmlns:a16="http://schemas.microsoft.com/office/drawing/2014/main" id="{A31EE2CD-B911-48D5-BB0D-BF538BEA0598}"/>
              </a:ext>
            </a:extLst>
          </p:cNvPr>
          <p:cNvSpPr/>
          <p:nvPr/>
        </p:nvSpPr>
        <p:spPr>
          <a:xfrm>
            <a:off x="5453149" y="3973483"/>
            <a:ext cx="1230284" cy="5818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225EBA8-83DE-435B-9B21-E85A38E57735}"/>
              </a:ext>
            </a:extLst>
          </p:cNvPr>
          <p:cNvGrpSpPr/>
          <p:nvPr/>
        </p:nvGrpSpPr>
        <p:grpSpPr>
          <a:xfrm>
            <a:off x="6833060" y="1555863"/>
            <a:ext cx="3591099" cy="5086006"/>
            <a:chOff x="7780712" y="915783"/>
            <a:chExt cx="3541222" cy="487381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D99BD87-91EE-46E5-8236-63FA57851A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0712" y="915783"/>
              <a:ext cx="3489269" cy="2326180"/>
            </a:xfrm>
            <a:prstGeom prst="rect">
              <a:avLst/>
            </a:prstGeom>
            <a:ln w="76200">
              <a:solidFill>
                <a:srgbClr val="FF0000"/>
              </a:solidFill>
            </a:ln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F59C3A9-AABC-4029-9E43-E34EA41AD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361" y="3458095"/>
              <a:ext cx="3507573" cy="2331504"/>
            </a:xfrm>
            <a:prstGeom prst="rect">
              <a:avLst/>
            </a:prstGeom>
            <a:ln w="76200">
              <a:solidFill>
                <a:srgbClr val="FF0000"/>
              </a:solidFill>
            </a:ln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5093585-0B50-41D7-812C-F6341EA23936}"/>
              </a:ext>
            </a:extLst>
          </p:cNvPr>
          <p:cNvSpPr txBox="1"/>
          <p:nvPr/>
        </p:nvSpPr>
        <p:spPr>
          <a:xfrm>
            <a:off x="532015" y="382385"/>
            <a:ext cx="111390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এসব প্রাণী থেকে  মাংস এবং দুধ –দই পাওয়া যায়। 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0C9CA7-99DD-4BDB-838F-A75957A6F90F}"/>
              </a:ext>
            </a:extLst>
          </p:cNvPr>
          <p:cNvSpPr txBox="1"/>
          <p:nvPr/>
        </p:nvSpPr>
        <p:spPr>
          <a:xfrm>
            <a:off x="0" y="2227811"/>
            <a:ext cx="1729047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ছাগল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2AF650-6F72-4F91-88F9-1D91CBAEDE9E}"/>
              </a:ext>
            </a:extLst>
          </p:cNvPr>
          <p:cNvSpPr txBox="1"/>
          <p:nvPr/>
        </p:nvSpPr>
        <p:spPr>
          <a:xfrm>
            <a:off x="0" y="4921135"/>
            <a:ext cx="1729047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গরু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328E89-F751-4314-88FF-A300633320D6}"/>
              </a:ext>
            </a:extLst>
          </p:cNvPr>
          <p:cNvSpPr txBox="1"/>
          <p:nvPr/>
        </p:nvSpPr>
        <p:spPr>
          <a:xfrm>
            <a:off x="10523912" y="2194560"/>
            <a:ext cx="1468582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মাংস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B8334C-CC9E-48CC-8F03-9F1DBBB8737B}"/>
              </a:ext>
            </a:extLst>
          </p:cNvPr>
          <p:cNvSpPr txBox="1"/>
          <p:nvPr/>
        </p:nvSpPr>
        <p:spPr>
          <a:xfrm>
            <a:off x="10490662" y="5004261"/>
            <a:ext cx="158496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4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4" grpId="0" animBg="1"/>
      <p:bldP spid="7" grpId="0" animBg="1"/>
      <p:bldP spid="10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104E70-E67C-4357-B32C-5778674E9A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481" y="4383142"/>
            <a:ext cx="3488919" cy="2114637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0557BF-4FA7-426D-A5E7-D34CD56ABC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843" y="4463114"/>
            <a:ext cx="3638550" cy="2120565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AA6594-1F99-4CF2-B888-B8455E6587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429" y="1788140"/>
            <a:ext cx="3507971" cy="2113905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AFE9E7-8D14-45FE-B751-AEDAB6760C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917" y="1773555"/>
            <a:ext cx="3624348" cy="2140172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47D057-5989-4508-AE52-4B93EDEDAC36}"/>
              </a:ext>
            </a:extLst>
          </p:cNvPr>
          <p:cNvSpPr txBox="1"/>
          <p:nvPr/>
        </p:nvSpPr>
        <p:spPr>
          <a:xfrm>
            <a:off x="365760" y="382385"/>
            <a:ext cx="111224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 থেকে যেসব খাবার পাওয়া যায়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DE934A-ADAC-4F47-814F-4276F5C77B33}"/>
              </a:ext>
            </a:extLst>
          </p:cNvPr>
          <p:cNvSpPr txBox="1"/>
          <p:nvPr/>
        </p:nvSpPr>
        <p:spPr>
          <a:xfrm>
            <a:off x="216131" y="2144684"/>
            <a:ext cx="1612669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D3B578-D09B-46F7-8373-A5FEBFEB7C79}"/>
              </a:ext>
            </a:extLst>
          </p:cNvPr>
          <p:cNvSpPr txBox="1"/>
          <p:nvPr/>
        </p:nvSpPr>
        <p:spPr>
          <a:xfrm>
            <a:off x="9875520" y="2244436"/>
            <a:ext cx="2177935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বিচি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AADF45-5AE1-4255-A71D-9B12B6603963}"/>
              </a:ext>
            </a:extLst>
          </p:cNvPr>
          <p:cNvSpPr txBox="1"/>
          <p:nvPr/>
        </p:nvSpPr>
        <p:spPr>
          <a:xfrm>
            <a:off x="0" y="4871258"/>
            <a:ext cx="187867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23AD25-8CE3-4B84-802C-D5700152470E}"/>
              </a:ext>
            </a:extLst>
          </p:cNvPr>
          <p:cNvSpPr txBox="1"/>
          <p:nvPr/>
        </p:nvSpPr>
        <p:spPr>
          <a:xfrm>
            <a:off x="10058400" y="5037513"/>
            <a:ext cx="1945178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71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8D64F9-363B-42DF-90C7-6458E4713F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447" y="4139740"/>
            <a:ext cx="3272110" cy="187908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A5A529-8F57-4A6B-823B-19E3A45207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836" y="4172989"/>
            <a:ext cx="3345178" cy="187452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329C63-08A1-4F8A-8A9D-F6ABCBA3E0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236" y="1862051"/>
            <a:ext cx="3245426" cy="1896514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409626-4BFB-4A32-A116-1A273D5AF7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1" y="1862050"/>
            <a:ext cx="3384664" cy="1886989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4AFC21-1FDD-4F87-9D46-F8A52B9C00BA}"/>
              </a:ext>
            </a:extLst>
          </p:cNvPr>
          <p:cNvSpPr txBox="1"/>
          <p:nvPr/>
        </p:nvSpPr>
        <p:spPr>
          <a:xfrm>
            <a:off x="498764" y="498764"/>
            <a:ext cx="11438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 থেকে যেসব খাবার পাওয়া যায় 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27EC11-25D9-4C41-AE23-47184FEE420A}"/>
              </a:ext>
            </a:extLst>
          </p:cNvPr>
          <p:cNvSpPr txBox="1"/>
          <p:nvPr/>
        </p:nvSpPr>
        <p:spPr>
          <a:xfrm>
            <a:off x="332509" y="2261062"/>
            <a:ext cx="2161309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চিনি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B44711-E072-4767-A605-8073181B05E3}"/>
              </a:ext>
            </a:extLst>
          </p:cNvPr>
          <p:cNvSpPr txBox="1"/>
          <p:nvPr/>
        </p:nvSpPr>
        <p:spPr>
          <a:xfrm>
            <a:off x="282633" y="4754880"/>
            <a:ext cx="2177935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আলু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AFF005-C97F-4E63-ABAF-B738DA7D6B07}"/>
              </a:ext>
            </a:extLst>
          </p:cNvPr>
          <p:cNvSpPr txBox="1"/>
          <p:nvPr/>
        </p:nvSpPr>
        <p:spPr>
          <a:xfrm>
            <a:off x="9975273" y="2344189"/>
            <a:ext cx="2078182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চাল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ADFB01-E343-436D-B118-4CEF02AD1C16}"/>
              </a:ext>
            </a:extLst>
          </p:cNvPr>
          <p:cNvSpPr txBox="1"/>
          <p:nvPr/>
        </p:nvSpPr>
        <p:spPr>
          <a:xfrm>
            <a:off x="9925396" y="4638502"/>
            <a:ext cx="2128059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72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AF0C82-112E-4E2C-BAC7-6EB950FEA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571" y="2140962"/>
            <a:ext cx="3291840" cy="1980959"/>
          </a:xfrm>
          <a:prstGeom prst="rect">
            <a:avLst/>
          </a:prstGeom>
          <a:ln w="76200">
            <a:solidFill>
              <a:schemeClr val="bg2">
                <a:lumMod val="10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EE2DB4-C8FA-422B-A799-E33D233139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170" y="2194559"/>
            <a:ext cx="3230320" cy="1911929"/>
          </a:xfrm>
          <a:prstGeom prst="rect">
            <a:avLst/>
          </a:prstGeom>
          <a:ln w="76200">
            <a:solidFill>
              <a:schemeClr val="bg2">
                <a:lumMod val="25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7CE27F-E236-4108-B5D5-25A2D1D7CC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071" y="4472247"/>
            <a:ext cx="3205940" cy="1880230"/>
          </a:xfrm>
          <a:prstGeom prst="rect">
            <a:avLst/>
          </a:prstGeom>
          <a:ln w="76200">
            <a:solidFill>
              <a:schemeClr val="bg2">
                <a:lumMod val="10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51AAC1-D757-438B-87CA-66619D3EEE7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 r="18533"/>
          <a:stretch/>
        </p:blipFill>
        <p:spPr>
          <a:xfrm>
            <a:off x="2560319" y="4488873"/>
            <a:ext cx="3313705" cy="1853739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58E1A8-1004-4E84-8D3C-61FFCD3D89A7}"/>
              </a:ext>
            </a:extLst>
          </p:cNvPr>
          <p:cNvSpPr txBox="1"/>
          <p:nvPr/>
        </p:nvSpPr>
        <p:spPr>
          <a:xfrm>
            <a:off x="382385" y="714895"/>
            <a:ext cx="112720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 থেকে যেসব খাদ্য পাওয়া যায় </a:t>
            </a:r>
            <a:endParaRPr lang="en-US" sz="5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10CCEE-A77F-47AD-B0AB-43CA93262BD3}"/>
              </a:ext>
            </a:extLst>
          </p:cNvPr>
          <p:cNvSpPr txBox="1"/>
          <p:nvPr/>
        </p:nvSpPr>
        <p:spPr>
          <a:xfrm>
            <a:off x="0" y="2543695"/>
            <a:ext cx="2527069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ডাল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C7C6F7-B282-4EC1-AC5A-9FCEE3443F08}"/>
              </a:ext>
            </a:extLst>
          </p:cNvPr>
          <p:cNvSpPr txBox="1"/>
          <p:nvPr/>
        </p:nvSpPr>
        <p:spPr>
          <a:xfrm>
            <a:off x="0" y="4854633"/>
            <a:ext cx="2394065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সয়াবিন তেল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B9EE8B-5E43-41A1-AF1A-7898FE4F7475}"/>
              </a:ext>
            </a:extLst>
          </p:cNvPr>
          <p:cNvSpPr txBox="1"/>
          <p:nvPr/>
        </p:nvSpPr>
        <p:spPr>
          <a:xfrm>
            <a:off x="9725891" y="2660073"/>
            <a:ext cx="2466109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নারিকেল তেল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7EACE2-F63D-4233-9806-661E75F0C967}"/>
              </a:ext>
            </a:extLst>
          </p:cNvPr>
          <p:cNvSpPr txBox="1"/>
          <p:nvPr/>
        </p:nvSpPr>
        <p:spPr>
          <a:xfrm>
            <a:off x="9709265" y="4854633"/>
            <a:ext cx="2482735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সরিষার তেল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58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8F830-36C7-4350-ADA6-B945D7DE0512}"/>
              </a:ext>
            </a:extLst>
          </p:cNvPr>
          <p:cNvSpPr txBox="1"/>
          <p:nvPr/>
        </p:nvSpPr>
        <p:spPr>
          <a:xfrm>
            <a:off x="1596044" y="781395"/>
            <a:ext cx="9326880" cy="1446550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143018-E082-4A89-B7A7-ED7E73F044E2}"/>
              </a:ext>
            </a:extLst>
          </p:cNvPr>
          <p:cNvSpPr txBox="1"/>
          <p:nvPr/>
        </p:nvSpPr>
        <p:spPr>
          <a:xfrm>
            <a:off x="282633" y="2626821"/>
            <a:ext cx="11720945" cy="280076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*** প্রাণী থেকে পাওয়া যায় এমন তিনটি খাবারের নাম বল।</a:t>
            </a:r>
          </a:p>
          <a:p>
            <a:pPr algn="ctr"/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*** উদ্ভিদ থেকে পাওয়া যায় এমন তিনটি খাবারের নাম বল।</a:t>
            </a:r>
          </a:p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9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E49D4361-70FD-415B-80A5-BF67E5F82C09}"/>
              </a:ext>
            </a:extLst>
          </p:cNvPr>
          <p:cNvGrpSpPr/>
          <p:nvPr/>
        </p:nvGrpSpPr>
        <p:grpSpPr>
          <a:xfrm>
            <a:off x="498764" y="997526"/>
            <a:ext cx="11255433" cy="3507971"/>
            <a:chOff x="146166" y="881149"/>
            <a:chExt cx="11707783" cy="372410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B83455C-438A-4C8E-B36B-6E9A7CB6AF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166" y="881149"/>
              <a:ext cx="2664228" cy="1776152"/>
            </a:xfrm>
            <a:prstGeom prst="rect">
              <a:avLst/>
            </a:prstGeom>
            <a:ln w="76200">
              <a:solidFill>
                <a:srgbClr val="FF0000"/>
              </a:solidFill>
            </a:ln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364314F-47F0-4E42-800C-9BF7A13E87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399"/>
            <a:stretch/>
          </p:blipFill>
          <p:spPr>
            <a:xfrm>
              <a:off x="3032587" y="904498"/>
              <a:ext cx="2753071" cy="1772198"/>
            </a:xfrm>
            <a:prstGeom prst="rect">
              <a:avLst/>
            </a:prstGeom>
            <a:ln w="76200">
              <a:solidFill>
                <a:srgbClr val="FF0000"/>
              </a:solidFill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C9B4868-9088-469C-A244-11769D3DD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020" y="887399"/>
              <a:ext cx="2728593" cy="1839175"/>
            </a:xfrm>
            <a:prstGeom prst="rect">
              <a:avLst/>
            </a:prstGeom>
            <a:ln w="76200">
              <a:solidFill>
                <a:srgbClr val="FF0000"/>
              </a:solidFill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448DEBD-9379-44C2-B851-F0E4548F30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49" t="13722" r="13878" b="26375"/>
            <a:stretch/>
          </p:blipFill>
          <p:spPr>
            <a:xfrm>
              <a:off x="166256" y="2926081"/>
              <a:ext cx="2660072" cy="1679170"/>
            </a:xfrm>
            <a:prstGeom prst="rect">
              <a:avLst/>
            </a:prstGeom>
            <a:ln w="76200">
              <a:solidFill>
                <a:srgbClr val="FF0000"/>
              </a:solidFill>
            </a:ln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A695913-33A9-4F98-850F-DD8DD6C42C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4371" y="902318"/>
              <a:ext cx="2859578" cy="1840882"/>
            </a:xfrm>
            <a:prstGeom prst="rect">
              <a:avLst/>
            </a:prstGeom>
            <a:ln w="76200">
              <a:solidFill>
                <a:srgbClr val="FF0000"/>
              </a:solidFill>
            </a:ln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E83C3AF-DA47-4448-8C31-E5C705C27700}"/>
              </a:ext>
            </a:extLst>
          </p:cNvPr>
          <p:cNvSpPr txBox="1"/>
          <p:nvPr/>
        </p:nvSpPr>
        <p:spPr>
          <a:xfrm>
            <a:off x="166255" y="5087390"/>
            <a:ext cx="11804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ডিম, মাংস,শিমের বিচি,ডাল ও মাছে প্রচুর পরিমাণে আমিষ আছে। 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8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6BA4C0D-041D-4F50-AA84-64DADB296E75}"/>
              </a:ext>
            </a:extLst>
          </p:cNvPr>
          <p:cNvGrpSpPr/>
          <p:nvPr/>
        </p:nvGrpSpPr>
        <p:grpSpPr>
          <a:xfrm>
            <a:off x="528550" y="199506"/>
            <a:ext cx="11009517" cy="6504016"/>
            <a:chOff x="495298" y="182881"/>
            <a:chExt cx="11009517" cy="650401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1C53F6B-ABA4-49DD-BE2F-3298BDE32A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" t="11870" r="20775" b="8031"/>
            <a:stretch/>
          </p:blipFill>
          <p:spPr>
            <a:xfrm>
              <a:off x="499111" y="2623872"/>
              <a:ext cx="3374620" cy="1898253"/>
            </a:xfrm>
            <a:prstGeom prst="rect">
              <a:avLst/>
            </a:prstGeom>
            <a:ln w="76200">
              <a:solidFill>
                <a:srgbClr val="FF0000"/>
              </a:solidFill>
            </a:ln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3E631D0-64ED-492D-B0FD-E702C27D5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905" y="4833477"/>
              <a:ext cx="3296949" cy="1853420"/>
            </a:xfrm>
            <a:prstGeom prst="rect">
              <a:avLst/>
            </a:prstGeom>
            <a:ln w="76200">
              <a:solidFill>
                <a:srgbClr val="FF0000"/>
              </a:solidFill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9B23B91-D877-4690-BC7E-733FC6BB30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287"/>
            <a:stretch/>
          </p:blipFill>
          <p:spPr>
            <a:xfrm>
              <a:off x="8090362" y="282633"/>
              <a:ext cx="3414453" cy="2177934"/>
            </a:xfrm>
            <a:prstGeom prst="rect">
              <a:avLst/>
            </a:prstGeom>
            <a:ln w="76200">
              <a:solidFill>
                <a:srgbClr val="FF0000"/>
              </a:solidFill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446315B-C2E1-47F1-8B46-A7C2F0002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298" y="182881"/>
              <a:ext cx="3345182" cy="2179518"/>
            </a:xfrm>
            <a:prstGeom prst="rect">
              <a:avLst/>
            </a:prstGeom>
            <a:ln w="76200">
              <a:solidFill>
                <a:srgbClr val="FF0000"/>
              </a:solidFill>
            </a:ln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83DF497-8E48-4100-9E68-52139506AB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6150" y="249383"/>
              <a:ext cx="3575304" cy="2174384"/>
            </a:xfrm>
            <a:prstGeom prst="rect">
              <a:avLst/>
            </a:prstGeom>
            <a:ln w="76200">
              <a:solidFill>
                <a:srgbClr val="FF0000"/>
              </a:solidFill>
            </a:ln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E4ECE4D-149C-4B22-B781-62304038F654}"/>
              </a:ext>
            </a:extLst>
          </p:cNvPr>
          <p:cNvSpPr txBox="1"/>
          <p:nvPr/>
        </p:nvSpPr>
        <p:spPr>
          <a:xfrm>
            <a:off x="4389120" y="3956858"/>
            <a:ext cx="72320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চিনি, ভাত,আলু,পাউরুটি ও রুটিতে প্রচুর পরিমাণে শর্করা আছে। </a:t>
            </a:r>
            <a:endParaRPr lang="en-US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98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2E6F749-DCF8-4906-900F-C7F5D819F590}"/>
              </a:ext>
            </a:extLst>
          </p:cNvPr>
          <p:cNvGrpSpPr/>
          <p:nvPr/>
        </p:nvGrpSpPr>
        <p:grpSpPr>
          <a:xfrm>
            <a:off x="1159705" y="360427"/>
            <a:ext cx="9526387" cy="3873732"/>
            <a:chOff x="814647" y="1429788"/>
            <a:chExt cx="9526387" cy="387373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A0834CE-C6B5-4767-8043-8925267339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8" t="17099" r="-698" b="17970"/>
            <a:stretch/>
          </p:blipFill>
          <p:spPr>
            <a:xfrm>
              <a:off x="847899" y="1429788"/>
              <a:ext cx="3059083" cy="1845425"/>
            </a:xfrm>
            <a:prstGeom prst="rect">
              <a:avLst/>
            </a:prstGeom>
            <a:ln w="76200">
              <a:solidFill>
                <a:schemeClr val="accent5">
                  <a:lumMod val="50000"/>
                </a:schemeClr>
              </a:solidFill>
            </a:ln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7FCAC1C-D09A-4042-A0DD-5E70411C83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9861" y="1470775"/>
              <a:ext cx="3075710" cy="1787813"/>
            </a:xfrm>
            <a:prstGeom prst="rect">
              <a:avLst/>
            </a:prstGeom>
            <a:ln w="76200">
              <a:solidFill>
                <a:schemeClr val="accent5">
                  <a:lumMod val="50000"/>
                </a:schemeClr>
              </a:solidFill>
            </a:ln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80E8B44-A2AC-49C8-B055-7C91ECCCE0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5076" y="1463040"/>
              <a:ext cx="2975958" cy="1812174"/>
            </a:xfrm>
            <a:prstGeom prst="rect">
              <a:avLst/>
            </a:prstGeom>
            <a:ln w="76200">
              <a:solidFill>
                <a:schemeClr val="accent5">
                  <a:lumMod val="50000"/>
                </a:schemeClr>
              </a:solidFill>
            </a:ln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DF3F99C-E694-462E-B326-089C933196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84"/>
            <a:stretch/>
          </p:blipFill>
          <p:spPr>
            <a:xfrm>
              <a:off x="814647" y="3491346"/>
              <a:ext cx="3059084" cy="1762298"/>
            </a:xfrm>
            <a:prstGeom prst="rect">
              <a:avLst/>
            </a:prstGeom>
            <a:ln w="76200">
              <a:solidFill>
                <a:schemeClr val="accent5">
                  <a:lumMod val="50000"/>
                </a:schemeClr>
              </a:solidFill>
            </a:ln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BCBE401-E24B-4B11-B978-A2FEFDB27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2109" y="3490402"/>
              <a:ext cx="3130088" cy="1752849"/>
            </a:xfrm>
            <a:prstGeom prst="rect">
              <a:avLst/>
            </a:prstGeom>
            <a:ln w="76200">
              <a:solidFill>
                <a:schemeClr val="accent5">
                  <a:lumMod val="50000"/>
                </a:schemeClr>
              </a:solidFill>
            </a:ln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8FFC770-5109-4B7F-A9DA-A879863D5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389" y="3454630"/>
              <a:ext cx="2958223" cy="1848890"/>
            </a:xfrm>
            <a:prstGeom prst="rect">
              <a:avLst/>
            </a:prstGeom>
            <a:ln w="76200">
              <a:solidFill>
                <a:schemeClr val="accent5">
                  <a:lumMod val="50000"/>
                </a:schemeClr>
              </a:solidFill>
            </a:ln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DE16FD4-4D43-4689-BE3C-6024DE7492FA}"/>
              </a:ext>
            </a:extLst>
          </p:cNvPr>
          <p:cNvSpPr txBox="1"/>
          <p:nvPr/>
        </p:nvSpPr>
        <p:spPr>
          <a:xfrm>
            <a:off x="365760" y="4705003"/>
            <a:ext cx="116876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ঘি,মাখন,পনির,সরিষার তেল,নারিকেল তেল ও সয়াবিন তেলে প্রচুর পরিমাণে চর্বি রয়েছে।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16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DC4C77C-F80D-4F19-B598-24AC5E181B8F}"/>
              </a:ext>
            </a:extLst>
          </p:cNvPr>
          <p:cNvGrpSpPr/>
          <p:nvPr/>
        </p:nvGrpSpPr>
        <p:grpSpPr>
          <a:xfrm>
            <a:off x="315884" y="1645920"/>
            <a:ext cx="11504815" cy="1995054"/>
            <a:chOff x="140365" y="1463040"/>
            <a:chExt cx="11929715" cy="206155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C3FFFD4-CF80-45CE-9DB6-091A73F832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98" r="1387"/>
            <a:stretch/>
          </p:blipFill>
          <p:spPr>
            <a:xfrm>
              <a:off x="140365" y="1463040"/>
              <a:ext cx="2806375" cy="1961802"/>
            </a:xfrm>
            <a:prstGeom prst="rect">
              <a:avLst/>
            </a:prstGeom>
            <a:ln w="76200">
              <a:solidFill>
                <a:srgbClr val="7030A0"/>
              </a:solidFill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4A652A7-4F6A-4926-8FE3-02D5A4202B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692"/>
            <a:stretch/>
          </p:blipFill>
          <p:spPr>
            <a:xfrm>
              <a:off x="3025834" y="1463041"/>
              <a:ext cx="2995976" cy="1961802"/>
            </a:xfrm>
            <a:prstGeom prst="rect">
              <a:avLst/>
            </a:prstGeom>
            <a:ln w="76200">
              <a:solidFill>
                <a:srgbClr val="7030A0"/>
              </a:solidFill>
            </a:ln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C18E639-7CE2-469B-85D9-A6EFF994C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4874" y="1479665"/>
              <a:ext cx="3132254" cy="2011681"/>
            </a:xfrm>
            <a:prstGeom prst="rect">
              <a:avLst/>
            </a:prstGeom>
            <a:ln w="76200">
              <a:solidFill>
                <a:srgbClr val="7030A0"/>
              </a:solidFill>
            </a:ln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99FA143-55BB-47D3-9296-E99FB3D115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82"/>
            <a:stretch/>
          </p:blipFill>
          <p:spPr>
            <a:xfrm>
              <a:off x="9310256" y="1479665"/>
              <a:ext cx="2759824" cy="2044931"/>
            </a:xfrm>
            <a:prstGeom prst="rect">
              <a:avLst/>
            </a:prstGeom>
            <a:ln w="76200">
              <a:solidFill>
                <a:srgbClr val="7030A0"/>
              </a:solidFill>
            </a:ln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A67BDA0-16C3-475E-9827-31589C536EC5}"/>
              </a:ext>
            </a:extLst>
          </p:cNvPr>
          <p:cNvSpPr txBox="1"/>
          <p:nvPr/>
        </p:nvSpPr>
        <p:spPr>
          <a:xfrm>
            <a:off x="166254" y="4921135"/>
            <a:ext cx="11621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ফলমূল ও শাক সবজিতে প্রচুর পরিমাণে ভিটামিন ও খনিজ লবণ আছে।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4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6B941DB-1F41-4063-823A-CE72535DD553}"/>
              </a:ext>
            </a:extLst>
          </p:cNvPr>
          <p:cNvGrpSpPr/>
          <p:nvPr/>
        </p:nvGrpSpPr>
        <p:grpSpPr>
          <a:xfrm>
            <a:off x="515389" y="232756"/>
            <a:ext cx="4771506" cy="6409113"/>
            <a:chOff x="365759" y="133004"/>
            <a:chExt cx="5031771" cy="657536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DB02DCA-C81A-4EFD-8165-F6044B0A4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59" y="133004"/>
              <a:ext cx="5031771" cy="657536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3F9F960-FEA9-4D56-80B9-26B46516C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2244" y="1379913"/>
              <a:ext cx="2490880" cy="2901142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FAE7020-F415-4823-99BF-CC6DF3FD6852}"/>
              </a:ext>
            </a:extLst>
          </p:cNvPr>
          <p:cNvSpPr txBox="1"/>
          <p:nvPr/>
        </p:nvSpPr>
        <p:spPr>
          <a:xfrm>
            <a:off x="5503025" y="2610196"/>
            <a:ext cx="6084916" cy="276998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মনিকা রানী দাশ</a:t>
            </a:r>
          </a:p>
          <a:p>
            <a:pPr algn="ctr"/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প্রঃ শিঃ চলতি দায়িত্ব</a:t>
            </a:r>
          </a:p>
          <a:p>
            <a:pPr algn="ctr"/>
            <a:r>
              <a:rPr lang="bn-IN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ডাঃ বসন্তকুমার আচার্য্য সপ্রাবি</a:t>
            </a:r>
          </a:p>
          <a:p>
            <a:pPr algn="ctr"/>
            <a:r>
              <a:rPr lang="bn-IN" sz="36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বানিয়াচং, হবিগঞ্জ 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60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299FCE-CAE9-4564-AC5F-2708B70D6A00}"/>
              </a:ext>
            </a:extLst>
          </p:cNvPr>
          <p:cNvSpPr txBox="1"/>
          <p:nvPr/>
        </p:nvSpPr>
        <p:spPr>
          <a:xfrm>
            <a:off x="2161308" y="864523"/>
            <a:ext cx="8545484" cy="923330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1E7129-14DC-45CC-8275-5260A8C231AC}"/>
              </a:ext>
            </a:extLst>
          </p:cNvPr>
          <p:cNvSpPr txBox="1"/>
          <p:nvPr/>
        </p:nvSpPr>
        <p:spPr>
          <a:xfrm>
            <a:off x="482138" y="2194560"/>
            <a:ext cx="11338560" cy="3139321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bn-IN" dirty="0"/>
          </a:p>
          <a:p>
            <a:pPr algn="ctr"/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নং ১-তিনটি আমিষজাতীয় খাবারের নাম লিখ।</a:t>
            </a:r>
          </a:p>
          <a:p>
            <a:pPr algn="ctr"/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নং ২-তিনটি শর্করাজাতীয় খাবারের নাম লিখ।</a:t>
            </a:r>
          </a:p>
          <a:p>
            <a:pPr algn="ctr"/>
            <a:r>
              <a:rPr lang="bn-IN" sz="36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নং ৩-তিনটি চর্বিজাতীয় খাবারের নাম লিখ।</a:t>
            </a:r>
          </a:p>
          <a:p>
            <a:pPr algn="ctr"/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নং ৪-তিনটি ভিটামিন ও খনিজ লবণ জাতীয় খাবারের নাম লিখ।</a:t>
            </a: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79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CF7165-5D49-40E5-9551-25570F2898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465" y="3061904"/>
            <a:ext cx="4196629" cy="2186025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BCAD43-6F38-46BA-96B4-FAAFD3677A05}"/>
              </a:ext>
            </a:extLst>
          </p:cNvPr>
          <p:cNvSpPr txBox="1"/>
          <p:nvPr/>
        </p:nvSpPr>
        <p:spPr>
          <a:xfrm>
            <a:off x="565265" y="1014154"/>
            <a:ext cx="10906298" cy="83099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৪৪ ও ৪৫ পৃষ্ঠা মনোযোগ সহকারে পড়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10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401A6A-F2CB-43AD-89D6-DEC4D413F7D1}"/>
              </a:ext>
            </a:extLst>
          </p:cNvPr>
          <p:cNvSpPr txBox="1"/>
          <p:nvPr/>
        </p:nvSpPr>
        <p:spPr>
          <a:xfrm>
            <a:off x="2227811" y="1197033"/>
            <a:ext cx="7930342" cy="1015663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7C93E1-0C13-4663-B4E7-B6FC1C4CF674}"/>
              </a:ext>
            </a:extLst>
          </p:cNvPr>
          <p:cNvSpPr txBox="1"/>
          <p:nvPr/>
        </p:nvSpPr>
        <p:spPr>
          <a:xfrm>
            <a:off x="482138" y="2975956"/>
            <a:ext cx="11321935" cy="230832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***পুষ্টি  কি? </a:t>
            </a:r>
          </a:p>
          <a:p>
            <a:pPr algn="ctr"/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***খাদ্য উপাদান কয় ধরনের?</a:t>
            </a:r>
          </a:p>
          <a:p>
            <a:pPr algn="ctr"/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*** খাদ্য উপাদান কী কি?</a:t>
            </a:r>
          </a:p>
          <a:p>
            <a:pPr algn="ctr"/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56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A20EFF-5D25-4324-ADA7-92E7B6F1DB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0" y="509847"/>
            <a:ext cx="6667500" cy="381000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8DFC987-4FCA-4BE9-BD1B-B78CE268F814}"/>
              </a:ext>
            </a:extLst>
          </p:cNvPr>
          <p:cNvSpPr txBox="1"/>
          <p:nvPr/>
        </p:nvSpPr>
        <p:spPr>
          <a:xfrm>
            <a:off x="299258" y="4887883"/>
            <a:ext cx="11704320" cy="83099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*** আমাদের দেহে খাদ্যের প্রয়োজন কেন দুটি বাক্যে লিখ। 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02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A37D86-E27E-410D-880F-7066B8605B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189" y="211454"/>
            <a:ext cx="7597831" cy="4262198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AFCAD0-8377-446F-8675-2E6A1D08AE4B}"/>
              </a:ext>
            </a:extLst>
          </p:cNvPr>
          <p:cNvSpPr txBox="1"/>
          <p:nvPr/>
        </p:nvSpPr>
        <p:spPr>
          <a:xfrm>
            <a:off x="299258" y="5037512"/>
            <a:ext cx="11604567" cy="132343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IN" sz="8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bn-IN" sz="8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8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bn-IN" sz="8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8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8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IN" sz="8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85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DBF1C8-9E07-4550-B9CF-CDDAFB0470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13" y="409422"/>
            <a:ext cx="4597357" cy="59082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AE5348-EDB0-4D07-A1F9-DCCBC8392B8A}"/>
              </a:ext>
            </a:extLst>
          </p:cNvPr>
          <p:cNvSpPr txBox="1"/>
          <p:nvPr/>
        </p:nvSpPr>
        <p:spPr>
          <a:xfrm>
            <a:off x="5353396" y="2510443"/>
            <a:ext cx="5935287" cy="249299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বিজ্ঞান  </a:t>
            </a:r>
          </a:p>
          <a:p>
            <a:pPr algn="ctr"/>
            <a:r>
              <a:rPr lang="bn-IN" sz="36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৩য়</a:t>
            </a:r>
          </a:p>
          <a:p>
            <a:pPr algn="ctr"/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শিরোনামঃ খাদ্য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খাদ্য ও পুষ্টি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92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568409-51B9-488F-AC18-095B7C694064}"/>
              </a:ext>
            </a:extLst>
          </p:cNvPr>
          <p:cNvSpPr txBox="1"/>
          <p:nvPr/>
        </p:nvSpPr>
        <p:spPr>
          <a:xfrm>
            <a:off x="1862051" y="698268"/>
            <a:ext cx="8429105" cy="830997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B015F7-0F16-4C97-8F5B-B61B70DDEF79}"/>
              </a:ext>
            </a:extLst>
          </p:cNvPr>
          <p:cNvSpPr txBox="1"/>
          <p:nvPr/>
        </p:nvSpPr>
        <p:spPr>
          <a:xfrm>
            <a:off x="365760" y="2244436"/>
            <a:ext cx="11288684" cy="280076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৮.১.১ পুষ্টি কী তা বলতে পারবে।</a:t>
            </a:r>
          </a:p>
          <a:p>
            <a:pPr algn="ctr"/>
            <a:r>
              <a:rPr lang="bn-IN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৮.২.১ পুষ্টি অনুযায়ী খাদ্যের শ্রেণী বিভাগ করতে পাড়বে।</a:t>
            </a:r>
          </a:p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91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  <a:extLst>
              <a:ext uri="{FF2B5EF4-FFF2-40B4-BE49-F238E27FC236}">
                <a16:creationId xmlns:a16="http://schemas.microsoft.com/office/drawing/2014/main" id="{B4EAECFA-9F14-4F33-9E4C-5C1C1291EE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6747419"/>
              </p:ext>
            </p:extLst>
          </p:nvPr>
        </p:nvGraphicFramePr>
        <p:xfrm>
          <a:off x="4807528" y="2656927"/>
          <a:ext cx="2663800" cy="2247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07528" y="2656927"/>
                        <a:ext cx="2663800" cy="2247582"/>
                      </a:xfrm>
                      <a:prstGeom prst="rect">
                        <a:avLst/>
                      </a:prstGeom>
                      <a:ln w="7620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1AA9E7C-850C-42D1-81B1-50B5735BD3B3}"/>
              </a:ext>
            </a:extLst>
          </p:cNvPr>
          <p:cNvSpPr txBox="1"/>
          <p:nvPr/>
        </p:nvSpPr>
        <p:spPr>
          <a:xfrm>
            <a:off x="216130" y="748145"/>
            <a:ext cx="11720945" cy="101566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 একটি ভিডিও দেখি </a:t>
            </a:r>
            <a:endParaRPr lang="en-US" sz="6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81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D5C7CDBB-D0D0-4288-AE89-77DD129B40EA}"/>
              </a:ext>
            </a:extLst>
          </p:cNvPr>
          <p:cNvGrpSpPr/>
          <p:nvPr/>
        </p:nvGrpSpPr>
        <p:grpSpPr>
          <a:xfrm>
            <a:off x="556433" y="1127656"/>
            <a:ext cx="10549372" cy="3826729"/>
            <a:chOff x="373553" y="728646"/>
            <a:chExt cx="10549372" cy="382672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BD0E2E2-5CF9-42FC-9CB2-A13FAC6CAA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553" y="728646"/>
              <a:ext cx="2419523" cy="1928222"/>
            </a:xfrm>
            <a:prstGeom prst="rect">
              <a:avLst/>
            </a:prstGeom>
            <a:ln w="76200">
              <a:solidFill>
                <a:srgbClr val="002060"/>
              </a:solidFill>
            </a:ln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4940DD4-53E0-41F5-984A-F04D5A22A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9756" y="731520"/>
              <a:ext cx="2570019" cy="1928553"/>
            </a:xfrm>
            <a:prstGeom prst="rect">
              <a:avLst/>
            </a:prstGeom>
            <a:ln w="76200">
              <a:solidFill>
                <a:srgbClr val="002060"/>
              </a:solidFill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0EBCF81-FEA1-413E-B443-D70264D9B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7840" y="731519"/>
              <a:ext cx="2513214" cy="1928554"/>
            </a:xfrm>
            <a:prstGeom prst="rect">
              <a:avLst/>
            </a:prstGeom>
            <a:ln w="76200">
              <a:solidFill>
                <a:srgbClr val="002060"/>
              </a:solidFill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8F13324-C7D5-4F93-B77B-3A81180E0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2887" y="731519"/>
              <a:ext cx="2730038" cy="1945179"/>
            </a:xfrm>
            <a:prstGeom prst="rect">
              <a:avLst/>
            </a:prstGeom>
            <a:ln w="76200">
              <a:solidFill>
                <a:srgbClr val="002060"/>
              </a:solidFill>
            </a:ln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24E3F49-9372-450D-A30E-23969C0F62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6" t="18146" r="-1396" b="17925"/>
            <a:stretch/>
          </p:blipFill>
          <p:spPr>
            <a:xfrm>
              <a:off x="389660" y="2726574"/>
              <a:ext cx="2470533" cy="1812175"/>
            </a:xfrm>
            <a:prstGeom prst="rect">
              <a:avLst/>
            </a:prstGeom>
            <a:ln w="76200">
              <a:solidFill>
                <a:srgbClr val="002060"/>
              </a:solidFill>
            </a:ln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6F1CC42-76DA-41A0-AC21-99BA3F0F6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531" y="2740151"/>
              <a:ext cx="2561244" cy="1798597"/>
            </a:xfrm>
            <a:prstGeom prst="rect">
              <a:avLst/>
            </a:prstGeom>
            <a:ln w="76200">
              <a:solidFill>
                <a:srgbClr val="002060"/>
              </a:solidFill>
            </a:ln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C3A76F6-FF24-4C4D-AF99-124D4C58D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6064" y="2762004"/>
              <a:ext cx="2563783" cy="1793371"/>
            </a:xfrm>
            <a:prstGeom prst="rect">
              <a:avLst/>
            </a:prstGeom>
            <a:ln w="76200">
              <a:solidFill>
                <a:srgbClr val="002060"/>
              </a:solidFill>
            </a:ln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75B374F-9A90-4444-A75F-BDE6C708388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5746" y="2758267"/>
              <a:ext cx="2707178" cy="1797108"/>
            </a:xfrm>
            <a:prstGeom prst="rect">
              <a:avLst/>
            </a:prstGeom>
            <a:ln w="76200">
              <a:solidFill>
                <a:srgbClr val="002060"/>
              </a:solidFill>
            </a:ln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A23832B-77FE-48C0-8C77-36FDA04B1B3B}"/>
              </a:ext>
            </a:extLst>
          </p:cNvPr>
          <p:cNvSpPr txBox="1"/>
          <p:nvPr/>
        </p:nvSpPr>
        <p:spPr>
          <a:xfrm>
            <a:off x="482138" y="116378"/>
            <a:ext cx="112388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কিছু ছবি দেখি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A45951-85D8-46D2-B4AD-6ED606F0E637}"/>
              </a:ext>
            </a:extLst>
          </p:cNvPr>
          <p:cNvSpPr txBox="1"/>
          <p:nvPr/>
        </p:nvSpPr>
        <p:spPr>
          <a:xfrm>
            <a:off x="338051" y="5453149"/>
            <a:ext cx="11853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আমরা খাদ্যের বিভিন্ন উপাদান সম্পর্কে জানব।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36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A2BCD18-5855-46EA-9136-60C24FE633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9" t="11140" r="13104" b="27924"/>
          <a:stretch/>
        </p:blipFill>
        <p:spPr>
          <a:xfrm>
            <a:off x="6201294" y="1542299"/>
            <a:ext cx="3574474" cy="223168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A84ACD8-CFB2-437C-8B13-DCCBBCA96A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293" y="4073236"/>
            <a:ext cx="3591097" cy="2019992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1B13AEE-901A-4CB0-B743-134B4DDED9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564" y="1573251"/>
            <a:ext cx="3491344" cy="216713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B4CCF9C-088B-4F8D-9801-BA6FCE4643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937" y="4077391"/>
            <a:ext cx="3507971" cy="1995055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1C96267-3475-4CD1-8387-A7F73C787DDB}"/>
              </a:ext>
            </a:extLst>
          </p:cNvPr>
          <p:cNvSpPr txBox="1"/>
          <p:nvPr/>
        </p:nvSpPr>
        <p:spPr>
          <a:xfrm>
            <a:off x="632934" y="422345"/>
            <a:ext cx="11272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 থেকে যেসব খাদ্য পাওয়া যায় 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1AE3DD3-1A0B-49F8-AF67-BE8E8C3990C3}"/>
              </a:ext>
            </a:extLst>
          </p:cNvPr>
          <p:cNvSpPr txBox="1"/>
          <p:nvPr/>
        </p:nvSpPr>
        <p:spPr>
          <a:xfrm>
            <a:off x="1096405" y="8635902"/>
            <a:ext cx="11272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প্রাণী থেকে যেসব খাদ্য পাওয়া যায়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96C0295-BEE4-4A78-8CE3-859C3478DC94}"/>
              </a:ext>
            </a:extLst>
          </p:cNvPr>
          <p:cNvSpPr txBox="1"/>
          <p:nvPr/>
        </p:nvSpPr>
        <p:spPr>
          <a:xfrm>
            <a:off x="176462" y="2133600"/>
            <a:ext cx="2021305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মাখন 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0200D76-EFD8-4803-BC68-63B2FE126B6A}"/>
              </a:ext>
            </a:extLst>
          </p:cNvPr>
          <p:cNvSpPr txBox="1"/>
          <p:nvPr/>
        </p:nvSpPr>
        <p:spPr>
          <a:xfrm>
            <a:off x="320842" y="4700337"/>
            <a:ext cx="1892969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9DEE140-171B-4AA6-AFEB-32A7F80A74AA}"/>
              </a:ext>
            </a:extLst>
          </p:cNvPr>
          <p:cNvSpPr txBox="1"/>
          <p:nvPr/>
        </p:nvSpPr>
        <p:spPr>
          <a:xfrm>
            <a:off x="9946105" y="2277979"/>
            <a:ext cx="205339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মাংস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201C1EB-418B-4F20-ABB0-627A2EC08986}"/>
              </a:ext>
            </a:extLst>
          </p:cNvPr>
          <p:cNvSpPr txBox="1"/>
          <p:nvPr/>
        </p:nvSpPr>
        <p:spPr>
          <a:xfrm>
            <a:off x="9962147" y="4555958"/>
            <a:ext cx="2021306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পনির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53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65" grpId="0" animBg="1"/>
      <p:bldP spid="66" grpId="0" animBg="1"/>
      <p:bldP spid="67" grpId="0" animBg="1"/>
      <p:bldP spid="6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F3BA15-09AB-41E2-B714-A39CBD011A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32757" y="1479666"/>
            <a:ext cx="3175462" cy="2493818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657B1D-BE2E-4D17-86BE-54440F1209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366" y="1529541"/>
            <a:ext cx="3302952" cy="2443943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B17645-B00E-4AD6-B934-83C51BB0D2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791" y="1690142"/>
            <a:ext cx="3343535" cy="2283342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1FE1BF4E-17A6-47BB-9BC2-E52A8F67FED3}"/>
              </a:ext>
            </a:extLst>
          </p:cNvPr>
          <p:cNvSpPr/>
          <p:nvPr/>
        </p:nvSpPr>
        <p:spPr>
          <a:xfrm>
            <a:off x="7398327" y="2626822"/>
            <a:ext cx="1064029" cy="48213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0016DB8-CBE0-428A-BF73-C7AF96F4D397}"/>
              </a:ext>
            </a:extLst>
          </p:cNvPr>
          <p:cNvGrpSpPr/>
          <p:nvPr/>
        </p:nvGrpSpPr>
        <p:grpSpPr>
          <a:xfrm>
            <a:off x="266008" y="1429789"/>
            <a:ext cx="6766561" cy="2493818"/>
            <a:chOff x="266008" y="1429789"/>
            <a:chExt cx="6766561" cy="249381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5068F49-76D8-44E5-9996-69A4B51DD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266008" y="1429789"/>
              <a:ext cx="3175462" cy="2493818"/>
            </a:xfrm>
            <a:prstGeom prst="rect">
              <a:avLst/>
            </a:prstGeom>
            <a:ln w="76200">
              <a:solidFill>
                <a:srgbClr val="FF0000"/>
              </a:solidFill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D22BE63-955F-4993-943E-319434A609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9617" y="1479664"/>
              <a:ext cx="3302952" cy="2443943"/>
            </a:xfrm>
            <a:prstGeom prst="rect">
              <a:avLst/>
            </a:prstGeom>
            <a:ln w="76200">
              <a:solidFill>
                <a:srgbClr val="FF0000"/>
              </a:solidFill>
            </a:ln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5C5006E-23B6-4E17-A337-75A0396F077D}"/>
              </a:ext>
            </a:extLst>
          </p:cNvPr>
          <p:cNvSpPr txBox="1"/>
          <p:nvPr/>
        </p:nvSpPr>
        <p:spPr>
          <a:xfrm>
            <a:off x="224589" y="4957011"/>
            <a:ext cx="112615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হাঁস মোরগী থেকে আমরা মাংস পাই। </a:t>
            </a:r>
            <a:endParaRPr lang="en-US" sz="5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12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3065BB7-EE1A-4EC5-A25C-48B65A6EBE30}"/>
              </a:ext>
            </a:extLst>
          </p:cNvPr>
          <p:cNvGrpSpPr/>
          <p:nvPr/>
        </p:nvGrpSpPr>
        <p:grpSpPr>
          <a:xfrm>
            <a:off x="7401584" y="931026"/>
            <a:ext cx="2823070" cy="4289367"/>
            <a:chOff x="8964377" y="1945180"/>
            <a:chExt cx="2810131" cy="415636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8134ADC-080E-41E8-A152-201CF3BAE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4377" y="1945180"/>
              <a:ext cx="2810131" cy="1942406"/>
            </a:xfrm>
            <a:prstGeom prst="rect">
              <a:avLst/>
            </a:prstGeom>
            <a:ln w="76200">
              <a:solidFill>
                <a:srgbClr val="FF0000"/>
              </a:solidFill>
            </a:ln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1F1893F-5A88-4FAF-A7B1-2C89CC55A1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8626" y="4156364"/>
              <a:ext cx="2792195" cy="1945178"/>
            </a:xfrm>
            <a:prstGeom prst="rect">
              <a:avLst/>
            </a:prstGeom>
            <a:ln w="76200">
              <a:solidFill>
                <a:srgbClr val="FF0000"/>
              </a:solidFill>
            </a:ln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FEBD689-C25D-4327-A098-D5466081325B}"/>
              </a:ext>
            </a:extLst>
          </p:cNvPr>
          <p:cNvGrpSpPr/>
          <p:nvPr/>
        </p:nvGrpSpPr>
        <p:grpSpPr>
          <a:xfrm>
            <a:off x="1762298" y="947651"/>
            <a:ext cx="2876206" cy="4203211"/>
            <a:chOff x="199506" y="482137"/>
            <a:chExt cx="2992581" cy="423646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7E4A20D-3777-462A-BA90-1CED264FE9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689" b="17117"/>
            <a:stretch/>
          </p:blipFill>
          <p:spPr>
            <a:xfrm>
              <a:off x="199506" y="482137"/>
              <a:ext cx="2992581" cy="1945179"/>
            </a:xfrm>
            <a:prstGeom prst="rect">
              <a:avLst/>
            </a:prstGeom>
            <a:ln w="76200">
              <a:solidFill>
                <a:srgbClr val="FF0000"/>
              </a:solidFill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97F60E6-33B8-4528-8138-4E90AC7B8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887" y="2676699"/>
              <a:ext cx="2937279" cy="2041900"/>
            </a:xfrm>
            <a:prstGeom prst="rect">
              <a:avLst/>
            </a:prstGeom>
            <a:ln w="76200">
              <a:solidFill>
                <a:srgbClr val="FF0000"/>
              </a:solidFill>
            </a:ln>
          </p:spPr>
        </p:pic>
      </p:grp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4EAD1251-53BC-460F-AF7F-6D08591429EC}"/>
              </a:ext>
            </a:extLst>
          </p:cNvPr>
          <p:cNvSpPr/>
          <p:nvPr/>
        </p:nvSpPr>
        <p:spPr>
          <a:xfrm>
            <a:off x="4771505" y="2460567"/>
            <a:ext cx="2427317" cy="118040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7F4B31-3A46-4C7E-9057-768CE029E09F}"/>
              </a:ext>
            </a:extLst>
          </p:cNvPr>
          <p:cNvSpPr txBox="1"/>
          <p:nvPr/>
        </p:nvSpPr>
        <p:spPr>
          <a:xfrm>
            <a:off x="208547" y="5606862"/>
            <a:ext cx="11983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প্রাণীগুলো থেকে ডিম ও মাংস পাওয়া যায়। 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95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314</Words>
  <Application>Microsoft Office PowerPoint</Application>
  <PresentationFormat>Widescreen</PresentationFormat>
  <Paragraphs>70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29</cp:revision>
  <dcterms:created xsi:type="dcterms:W3CDTF">2020-05-25T05:39:03Z</dcterms:created>
  <dcterms:modified xsi:type="dcterms:W3CDTF">2020-05-26T08:31:53Z</dcterms:modified>
</cp:coreProperties>
</file>