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68" r:id="rId2"/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10E79-9A35-418E-AF43-F9CC58479E4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E0D45-BF4E-4B2C-BBEC-6228E4322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6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E0D45-BF4E-4B2C-BBEC-6228E4322D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65AD79-833B-40D8-8C21-67ED06C2AE0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64CB0E3-2E91-46BD-84F2-631C249E78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-&#2478;&#2503;&#2439;&#2482;&#2435;nurulamin198306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               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শিক্ষক</a:t>
            </a:r>
            <a:r>
              <a:rPr lang="en-US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800" dirty="0" err="1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  </a:t>
            </a:r>
            <a:r>
              <a:rPr lang="en-US" sz="34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মো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.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নূরুল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আমিন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</a:p>
          <a:p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 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সহকারি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as-IN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শিক্ষক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(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গণিত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) </a:t>
            </a:r>
          </a:p>
          <a:p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4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ভর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সরাই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উচ্চ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বিদ্যালয়</a:t>
            </a:r>
            <a:endParaRPr lang="en-US" sz="34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   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কালিহাতি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টাঙ্গাইল</a:t>
            </a:r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। </a:t>
            </a:r>
          </a:p>
          <a:p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  <a:hlinkClick r:id="rId2"/>
              </a:rPr>
              <a:t>                                                                           ইমেইলঃnurulamin198306@gmail.com</a:t>
            </a:r>
            <a:endParaRPr lang="en-US" sz="34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en-US" sz="34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</a:t>
            </a:r>
            <a:r>
              <a:rPr lang="en-US" sz="34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Mobile:01714889462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bn-BD" sz="1800" dirty="0"/>
                  <a:t>আমরা জানি,</a:t>
                </a:r>
                <a:endParaRPr lang="en-US" sz="1800" dirty="0"/>
              </a:p>
              <a:p>
                <a:r>
                  <a:rPr lang="bn-BD" sz="1800" dirty="0"/>
                  <a:t>সরল মুনাফার ক্ষেত্রে ,</a:t>
                </a:r>
                <a:endParaRPr lang="en-US" sz="1800" dirty="0"/>
              </a:p>
              <a:p>
                <a:r>
                  <a:rPr lang="en-US" sz="2400" dirty="0"/>
                  <a:t>I    = </a:t>
                </a:r>
                <a:r>
                  <a:rPr lang="en-US" sz="2400" dirty="0" err="1"/>
                  <a:t>Pnr</a:t>
                </a:r>
                <a:endParaRPr lang="en-US" sz="2400" dirty="0"/>
              </a:p>
              <a:p>
                <a:r>
                  <a:rPr lang="en-US" sz="1800" dirty="0"/>
                  <a:t>    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strike="sngStrike">
                            <a:latin typeface="Cambria Math"/>
                          </a:rPr>
                          <m:t>২০০০</m:t>
                        </m:r>
                      </m:e>
                      <m:sup>
                        <m:r>
                          <a:rPr lang="bn-BD" sz="2400">
                            <a:latin typeface="Cambria Math"/>
                          </a:rPr>
                          <m:t>২০</m:t>
                        </m:r>
                      </m:sup>
                    </m:sSup>
                    <m:r>
                      <a:rPr lang="en-US" sz="2400">
                        <a:latin typeface="Cambria Math"/>
                      </a:rPr>
                      <m:t>×</m:t>
                    </m:r>
                  </m:oMath>
                </a14:m>
                <a:r>
                  <a:rPr lang="bn-BD" sz="2400" dirty="0"/>
                  <a:t>৫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×</m:t>
                    </m:r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400">
                            <a:latin typeface="Cambria Math"/>
                          </a:rPr>
                          <m:t>১০</m:t>
                        </m:r>
                        <m:r>
                          <a:rPr lang="en-US" sz="2400">
                            <a:latin typeface="Cambria Math"/>
                          </a:rPr>
                          <m:t>.</m:t>
                        </m:r>
                        <m:r>
                          <a:rPr lang="bn-BD" sz="2400">
                            <a:latin typeface="Cambria Math"/>
                          </a:rPr>
                          <m:t>৫০</m:t>
                        </m:r>
                      </m:num>
                      <m:den>
                        <m:r>
                          <a:rPr lang="bn-BD" sz="2400" strike="sngStrike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BD" sz="2400" dirty="0"/>
                  <a:t> </a:t>
                </a:r>
                <a:r>
                  <a:rPr lang="bn-BD" sz="1800" dirty="0"/>
                  <a:t> টাকা </a:t>
                </a:r>
                <a:endParaRPr lang="en-US" sz="1800" dirty="0" smtClean="0"/>
              </a:p>
              <a:p>
                <a:r>
                  <a:rPr lang="bn-BD" sz="1800" dirty="0" smtClean="0"/>
                  <a:t> </a:t>
                </a:r>
                <a:endParaRPr lang="en-US" sz="1800" dirty="0"/>
              </a:p>
              <a:p>
                <a:r>
                  <a:rPr lang="bn-BD" sz="1800" dirty="0"/>
                  <a:t>    = ১০৫০  টাকা </a:t>
                </a:r>
                <a:endParaRPr lang="en-US" sz="1800" dirty="0" smtClean="0"/>
              </a:p>
              <a:p>
                <a:endParaRPr lang="en-US" sz="1800" dirty="0"/>
              </a:p>
              <a:p>
                <a:r>
                  <a:rPr lang="bn-BD" sz="1800" dirty="0"/>
                  <a:t>উঃ মুনাফা ১০৫০ টাকা </a:t>
                </a:r>
                <a:r>
                  <a:rPr lang="bn-BD" sz="1800" dirty="0" smtClean="0"/>
                  <a:t>।</a:t>
                </a:r>
                <a:r>
                  <a:rPr lang="en-US" sz="1800" dirty="0" smtClean="0"/>
                  <a:t> </a:t>
                </a:r>
                <a:endParaRPr lang="en-US" sz="1800" dirty="0"/>
              </a:p>
              <a:p>
                <a:endParaRPr lang="bn-BD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68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229600" cy="5791200"/>
              </a:xfrm>
            </p:spPr>
            <p:txBody>
              <a:bodyPr>
                <a:noAutofit/>
              </a:bodyPr>
              <a:lstStyle/>
              <a:p>
                <a:r>
                  <a:rPr lang="bn-BD" sz="1800" dirty="0"/>
                  <a:t>০৫। বার্ষিক মুনাফা শতকরা ১০ টাকা থেকে কমে ৮ টাকা হলে , ৩০০০ টাকার ৩ বছরের মুনাফা কত কম হবে ? </a:t>
                </a:r>
                <a:endParaRPr lang="en-US" sz="1800" dirty="0"/>
              </a:p>
              <a:p>
                <a:r>
                  <a:rPr lang="bn-BD" sz="1800" dirty="0"/>
                  <a:t>সমাধানঃ </a:t>
                </a:r>
                <a:endParaRPr lang="en-US" sz="1800" dirty="0"/>
              </a:p>
              <a:p>
                <a:r>
                  <a:rPr lang="bn-BD" sz="1800" dirty="0"/>
                  <a:t>দেওয়া আছে ,</a:t>
                </a:r>
                <a:endParaRPr lang="en-US" sz="1800" dirty="0"/>
              </a:p>
              <a:p>
                <a:r>
                  <a:rPr lang="bn-BD" sz="1800" dirty="0"/>
                  <a:t>মুনাফার হার কমে , </a:t>
                </a:r>
                <a:r>
                  <a:rPr lang="en-US" sz="1800" dirty="0" smtClean="0"/>
                  <a:t>r </a:t>
                </a:r>
                <a:r>
                  <a:rPr lang="bn-BD" sz="1800" dirty="0" smtClean="0"/>
                  <a:t>  </a:t>
                </a:r>
                <a:r>
                  <a:rPr lang="bn-BD" sz="1800" dirty="0"/>
                  <a:t>=  ১০%   - ৮% </a:t>
                </a:r>
                <a:endParaRPr lang="en-US" sz="1800" dirty="0"/>
              </a:p>
              <a:p>
                <a:r>
                  <a:rPr lang="bn-BD" sz="1800" dirty="0"/>
                  <a:t>                           = ২% </a:t>
                </a:r>
                <a:endParaRPr lang="en-US" sz="1800" dirty="0"/>
              </a:p>
              <a:p>
                <a:r>
                  <a:rPr lang="bn-BD" sz="1800" dirty="0"/>
                  <a:t>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1800">
                            <a:latin typeface="Cambria Math"/>
                          </a:rPr>
                          <m:t>২</m:t>
                        </m:r>
                      </m:num>
                      <m:den>
                        <m:r>
                          <a:rPr lang="bn-BD" sz="1800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BD" sz="1800" dirty="0"/>
                  <a:t>  </a:t>
                </a:r>
                <a:r>
                  <a:rPr lang="bn-BD" sz="1800" dirty="0" smtClean="0"/>
                  <a:t>টাকা</a:t>
                </a:r>
                <a:endParaRPr lang="en-US" sz="1800" dirty="0" smtClean="0"/>
              </a:p>
              <a:p>
                <a:endParaRPr lang="en-US" sz="1800" dirty="0"/>
              </a:p>
              <a:p>
                <a:r>
                  <a:rPr lang="bn-BD" sz="1800" dirty="0"/>
                  <a:t>      আসল    </a:t>
                </a:r>
                <a:r>
                  <a:rPr lang="en-US" sz="1800" dirty="0"/>
                  <a:t>P</a:t>
                </a:r>
                <a:r>
                  <a:rPr lang="bn-BD" sz="1800" dirty="0"/>
                  <a:t>   =  ৩০০০ টাকা </a:t>
                </a:r>
                <a:endParaRPr lang="en-US" sz="1800" dirty="0" smtClean="0"/>
              </a:p>
              <a:p>
                <a:endParaRPr lang="en-US" sz="1800" dirty="0"/>
              </a:p>
              <a:p>
                <a:r>
                  <a:rPr lang="bn-BD" sz="1800" dirty="0"/>
                  <a:t>       সময়    </a:t>
                </a:r>
                <a:r>
                  <a:rPr lang="en-US" sz="1800" dirty="0"/>
                  <a:t>    n  </a:t>
                </a:r>
                <a:r>
                  <a:rPr lang="bn-BD" sz="1800" dirty="0"/>
                  <a:t>=  ৩   বছর </a:t>
                </a:r>
                <a:endParaRPr lang="en-US" sz="1800" dirty="0" smtClean="0"/>
              </a:p>
              <a:p>
                <a:endParaRPr lang="en-US" sz="1800" dirty="0"/>
              </a:p>
              <a:p>
                <a:r>
                  <a:rPr lang="bn-BD" sz="1800" dirty="0"/>
                  <a:t>    মুনাফা      </a:t>
                </a:r>
                <a:r>
                  <a:rPr lang="en-US" sz="1800" dirty="0"/>
                  <a:t>I</a:t>
                </a:r>
                <a:r>
                  <a:rPr lang="en-US" sz="1800" dirty="0" smtClean="0"/>
                  <a:t>   </a:t>
                </a:r>
                <a:r>
                  <a:rPr lang="bn-BD" sz="1800" dirty="0"/>
                  <a:t>=    ?</a:t>
                </a:r>
                <a:endParaRPr lang="en-US" sz="1800" dirty="0"/>
              </a:p>
              <a:p>
                <a:endParaRPr lang="bn-BD" sz="1800" dirty="0" smtClean="0">
                  <a:ea typeface="Times New Roman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229600" cy="5791200"/>
              </a:xfrm>
              <a:blipFill rotWithShape="1">
                <a:blip r:embed="rId2"/>
                <a:stretch>
                  <a:fillRect l="-519" t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11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bn-BD" sz="2000" dirty="0"/>
                  <a:t>আমরা জানি ,</a:t>
                </a:r>
                <a:endParaRPr lang="en-US" sz="2000" dirty="0"/>
              </a:p>
              <a:p>
                <a:r>
                  <a:rPr lang="bn-BD" sz="2000" dirty="0"/>
                  <a:t>সরল মুনাফার ক্ষেত্রে,</a:t>
                </a:r>
                <a:endParaRPr lang="en-US" sz="2000" dirty="0"/>
              </a:p>
              <a:p>
                <a:r>
                  <a:rPr lang="bn-BD" sz="2400" dirty="0"/>
                  <a:t>                   </a:t>
                </a:r>
                <a:r>
                  <a:rPr lang="en-US" sz="2400" dirty="0"/>
                  <a:t>I    = </a:t>
                </a:r>
                <a:r>
                  <a:rPr lang="en-US" sz="2400" dirty="0" err="1"/>
                  <a:t>Pnr</a:t>
                </a:r>
                <a:endParaRPr lang="en-US" sz="2400" dirty="0"/>
              </a:p>
              <a:p>
                <a:r>
                  <a:rPr lang="en-US" sz="2000" dirty="0"/>
                  <a:t>                                         </a:t>
                </a:r>
                <a:r>
                  <a:rPr lang="en-US" sz="2000" dirty="0" smtClean="0"/>
                  <a:t>  </a:t>
                </a:r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000" strike="sngStrike">
                            <a:latin typeface="Cambria Math"/>
                          </a:rPr>
                          <m:t>৩০০০</m:t>
                        </m:r>
                      </m:e>
                      <m:sup>
                        <m:r>
                          <a:rPr lang="bn-BD" sz="2000">
                            <a:latin typeface="Cambria Math"/>
                          </a:rPr>
                          <m:t>৩০</m:t>
                        </m:r>
                      </m:sup>
                    </m:sSup>
                    <m:r>
                      <a:rPr lang="en-US" sz="2000">
                        <a:latin typeface="Cambria Math"/>
                      </a:rPr>
                      <m:t>×</m:t>
                    </m:r>
                  </m:oMath>
                </a14:m>
                <a:r>
                  <a:rPr lang="bn-BD" sz="2000" dirty="0"/>
                  <a:t>৩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২</m:t>
                        </m:r>
                      </m:num>
                      <m:den>
                        <m:r>
                          <a:rPr lang="bn-BD" sz="2000" strike="sngStrike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BD" sz="2000" dirty="0"/>
                  <a:t>   টাকা </a:t>
                </a:r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bn-BD" sz="2000" dirty="0"/>
                  <a:t>                       =১৮০    টাকা </a:t>
                </a:r>
                <a:endParaRPr lang="en-US" sz="2000" dirty="0" smtClean="0"/>
              </a:p>
              <a:p>
                <a:r>
                  <a:rPr lang="bn-BD" sz="2000" dirty="0" smtClean="0"/>
                  <a:t> </a:t>
                </a:r>
                <a:endParaRPr lang="en-US" sz="2000" dirty="0"/>
              </a:p>
              <a:p>
                <a:r>
                  <a:rPr lang="bn-BD" sz="2000" dirty="0"/>
                  <a:t>  </a:t>
                </a:r>
                <a:r>
                  <a:rPr lang="en-US" sz="2000" dirty="0" smtClean="0"/>
                  <a:t>    </a:t>
                </a:r>
                <a:r>
                  <a:rPr lang="bn-BD" sz="2000" dirty="0" smtClean="0"/>
                  <a:t>  </a:t>
                </a:r>
                <a:r>
                  <a:rPr lang="bn-BD" sz="2000" dirty="0"/>
                  <a:t>উঃ ১৮০ টাকা </a:t>
                </a:r>
                <a:r>
                  <a:rPr lang="en-US" sz="2000" dirty="0" smtClean="0"/>
                  <a:t> 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58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715000"/>
          </a:xfrm>
        </p:spPr>
        <p:txBody>
          <a:bodyPr>
            <a:noAutofit/>
          </a:bodyPr>
          <a:lstStyle/>
          <a:p>
            <a:r>
              <a:rPr lang="bn-BD" sz="4000" dirty="0"/>
              <a:t>৮ম শ্রেণি/ গণিত – ২.১ </a:t>
            </a:r>
            <a:r>
              <a:rPr lang="bn-BD" sz="4000" dirty="0" smtClean="0"/>
              <a:t>অনুঃ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১ম </a:t>
            </a:r>
            <a:r>
              <a:rPr lang="en-US" sz="4000" dirty="0" err="1" smtClean="0"/>
              <a:t>পর্ব</a:t>
            </a:r>
            <a:r>
              <a:rPr lang="en-US" sz="4000" dirty="0" smtClean="0"/>
              <a:t> ( ১-৫) </a:t>
            </a:r>
            <a:r>
              <a:rPr lang="bn-BD" sz="4000" dirty="0"/>
              <a:t/>
            </a:r>
            <a:br>
              <a:rPr lang="bn-BD" sz="4000" dirty="0"/>
            </a:br>
            <a:endParaRPr lang="bn-B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sz="8800" dirty="0" smtClean="0"/>
          </a:p>
          <a:p>
            <a:endParaRPr lang="en-US" sz="1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n-BD" dirty="0" smtClean="0"/>
              <a:t>সরল </a:t>
            </a:r>
            <a:r>
              <a:rPr lang="bn-BD" dirty="0"/>
              <a:t>মুনাফাঃ যে কোন সময়ের জন্য টাকা জমা রাখলে বা ধার নিলে যদি কেবল আসলের ওপর মুনাফা ধরা হয় , তবে ঐ মুনাফাকে সরল মুনাফা বলে </a:t>
            </a:r>
            <a:r>
              <a:rPr lang="bn-BD" dirty="0" smtClean="0"/>
              <a:t>।</a:t>
            </a:r>
          </a:p>
          <a:p>
            <a:endParaRPr lang="en-US" dirty="0" smtClean="0"/>
          </a:p>
          <a:p>
            <a:r>
              <a:rPr lang="bn-BD" dirty="0" smtClean="0"/>
              <a:t>উল্লেখ্য</a:t>
            </a:r>
            <a:r>
              <a:rPr lang="bn-BD" dirty="0"/>
              <a:t>, বার্ষিক শতকরা মুনাফার হার ৫ টাকাকে   “ বার্ষিক  ৫% মুনাফাও   লেখা হয় </a:t>
            </a:r>
            <a:r>
              <a:rPr lang="bn-BD" dirty="0" smtClean="0"/>
              <a:t>।</a:t>
            </a:r>
          </a:p>
          <a:p>
            <a:endParaRPr lang="en-US" dirty="0" smtClean="0"/>
          </a:p>
          <a:p>
            <a:r>
              <a:rPr lang="bn-BD" dirty="0" smtClean="0"/>
              <a:t>*</a:t>
            </a:r>
            <a:r>
              <a:rPr lang="bn-BD" dirty="0"/>
              <a:t>মুনাফা-আসল   =   আসল  + </a:t>
            </a:r>
            <a:r>
              <a:rPr lang="bn-BD" dirty="0" smtClean="0"/>
              <a:t>মুনাফা</a:t>
            </a:r>
            <a:endParaRPr lang="en-US" dirty="0" smtClean="0"/>
          </a:p>
          <a:p>
            <a:r>
              <a:rPr lang="bn-BD" sz="3600" dirty="0" smtClean="0"/>
              <a:t>A     </a:t>
            </a:r>
            <a:r>
              <a:rPr lang="bn-BD" sz="3600" dirty="0"/>
              <a:t>=    P   +  </a:t>
            </a:r>
            <a:r>
              <a:rPr lang="bn-BD" sz="3600" dirty="0" smtClean="0"/>
              <a:t>I</a:t>
            </a:r>
            <a:endParaRPr lang="en-US" sz="3600" dirty="0" smtClean="0"/>
          </a:p>
          <a:p>
            <a:r>
              <a:rPr lang="bn-BD" dirty="0" smtClean="0"/>
              <a:t>*</a:t>
            </a:r>
            <a:r>
              <a:rPr lang="bn-BD" dirty="0"/>
              <a:t>সরল মুনাফার ক্ষেত্রে</a:t>
            </a:r>
            <a:r>
              <a:rPr lang="bn-BD" sz="4400" dirty="0"/>
              <a:t>, </a:t>
            </a:r>
            <a:br>
              <a:rPr lang="bn-BD" sz="4400" dirty="0"/>
            </a:br>
            <a:r>
              <a:rPr lang="bn-BD" sz="4400" dirty="0"/>
              <a:t>I    =   Pnr</a:t>
            </a:r>
            <a:br>
              <a:rPr lang="bn-BD" sz="4400" dirty="0"/>
            </a:br>
            <a:endParaRPr lang="en-US" sz="4400" dirty="0"/>
          </a:p>
          <a:p>
            <a:r>
              <a:rPr lang="bn-BD" sz="3600" dirty="0" smtClean="0"/>
              <a:t>এখানে</a:t>
            </a:r>
            <a:r>
              <a:rPr lang="bn-BD" sz="3600" dirty="0"/>
              <a:t>, </a:t>
            </a:r>
            <a:r>
              <a:rPr lang="en-US" sz="3600" dirty="0"/>
              <a:t>P  =</a:t>
            </a:r>
            <a:r>
              <a:rPr lang="bn-BD" sz="3600" dirty="0" smtClean="0"/>
              <a:t>মূলধন</a:t>
            </a: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/>
              <a:t>n=  </a:t>
            </a:r>
            <a:r>
              <a:rPr lang="bn-BD" sz="3600" dirty="0" smtClean="0"/>
              <a:t>সময়</a:t>
            </a:r>
            <a:endParaRPr lang="en-US" sz="3600" dirty="0" smtClean="0"/>
          </a:p>
          <a:p>
            <a:r>
              <a:rPr lang="bn-BD" sz="3600" dirty="0" smtClean="0"/>
              <a:t> </a:t>
            </a:r>
            <a:r>
              <a:rPr lang="en-US" sz="3600" dirty="0" smtClean="0"/>
              <a:t>r   </a:t>
            </a:r>
            <a:r>
              <a:rPr lang="en-US" sz="3600" dirty="0"/>
              <a:t>=</a:t>
            </a:r>
            <a:r>
              <a:rPr lang="bn-BD" sz="3600" dirty="0"/>
              <a:t> মুনাফার </a:t>
            </a:r>
            <a:r>
              <a:rPr lang="bn-BD" sz="3600" dirty="0" smtClean="0"/>
              <a:t>হা</a:t>
            </a:r>
            <a:r>
              <a:rPr lang="bn-BD" sz="3600" dirty="0"/>
              <a:t>র</a:t>
            </a:r>
            <a:r>
              <a:rPr lang="en-US" sz="3600" dirty="0" smtClean="0"/>
              <a:t> </a:t>
            </a:r>
            <a:endParaRPr lang="bn-BD" sz="3600" dirty="0"/>
          </a:p>
          <a:p>
            <a:r>
              <a:rPr lang="en-US" sz="3600" dirty="0" smtClean="0"/>
              <a:t>I     =  </a:t>
            </a:r>
            <a:r>
              <a:rPr lang="bn-BD" sz="3600" dirty="0" smtClean="0"/>
              <a:t> মুনাফা</a:t>
            </a:r>
          </a:p>
        </p:txBody>
      </p:sp>
    </p:spTree>
    <p:extLst>
      <p:ext uri="{BB962C8B-B14F-4D97-AF65-F5344CB8AC3E}">
        <p14:creationId xmlns:p14="http://schemas.microsoft.com/office/powerpoint/2010/main" val="222691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24000"/>
                <a:ext cx="8229600" cy="4525963"/>
              </a:xfrm>
            </p:spPr>
            <p:txBody>
              <a:bodyPr>
                <a:normAutofit fontScale="55000" lnSpcReduction="20000"/>
              </a:bodyPr>
              <a:lstStyle/>
              <a:p>
                <a:pPr marL="457200" lvl="1" indent="0">
                  <a:buNone/>
                </a:pPr>
                <a:r>
                  <a:rPr lang="bn-BD" sz="2900" dirty="0" smtClean="0"/>
                  <a:t>ক্রয়মূল্যঃ </a:t>
                </a:r>
                <a:r>
                  <a:rPr lang="bn-BD" sz="2900" dirty="0"/>
                  <a:t>সাধারন কোনো দ্রব্য যে মূল্যে ক্রয় করা হয় তাকে ক্রয়মূল্য বলা হয়</a:t>
                </a:r>
                <a:r>
                  <a:rPr lang="bn-BD" sz="2900" dirty="0" smtClean="0"/>
                  <a:t>।</a:t>
                </a:r>
                <a:endParaRPr lang="en-US" sz="2900" dirty="0" smtClean="0"/>
              </a:p>
              <a:p>
                <a:pPr lvl="1"/>
                <a:endParaRPr lang="en-US" sz="2900" dirty="0"/>
              </a:p>
              <a:p>
                <a:r>
                  <a:rPr lang="bn-BD" sz="2900" dirty="0"/>
                  <a:t>বিক্রয় মূল্যঃ  সাধারন কোনো দ্রব্য যে মূল্যে বিক্রয় করা হয় তাকে বিক্রয়মূল্য বলা হয়। </a:t>
                </a:r>
                <a:endParaRPr lang="en-US" sz="2900" dirty="0" smtClean="0"/>
              </a:p>
              <a:p>
                <a:endParaRPr lang="en-US" sz="2900" dirty="0"/>
              </a:p>
              <a:p>
                <a:r>
                  <a:rPr lang="bn-BD" sz="2900" dirty="0"/>
                  <a:t>*ক্রয়মূল্য অপেক্ষা বিক্রয় মূল্য বেশি হলে লাভ বা মুনাফা হবে </a:t>
                </a:r>
                <a:r>
                  <a:rPr lang="bn-BD" sz="2900" dirty="0" smtClean="0"/>
                  <a:t>।</a:t>
                </a:r>
                <a:endParaRPr lang="en-US" sz="2900" dirty="0" smtClean="0"/>
              </a:p>
              <a:p>
                <a:endParaRPr lang="en-US" sz="2900" dirty="0"/>
              </a:p>
              <a:p>
                <a:r>
                  <a:rPr lang="bn-BD" sz="2900" dirty="0"/>
                  <a:t>*ক্রয়মূল্য অপেক্ষা বিক্রয় মূল্য কম হলে ক্ষতি বা লোকসান হবে । </a:t>
                </a:r>
                <a:endParaRPr lang="en-US" sz="2900" dirty="0" smtClean="0"/>
              </a:p>
              <a:p>
                <a:endParaRPr lang="en-US" sz="2900" dirty="0"/>
              </a:p>
              <a:p>
                <a:r>
                  <a:rPr lang="bn-BD" sz="2900" dirty="0"/>
                  <a:t># লাভ   =  বিক্রয়মূল্য  -  </a:t>
                </a:r>
                <a:r>
                  <a:rPr lang="bn-BD" sz="2900" dirty="0" smtClean="0"/>
                  <a:t>ক্রয়মূল্য</a:t>
                </a:r>
                <a:endParaRPr lang="en-US" sz="2900" dirty="0" smtClean="0"/>
              </a:p>
              <a:p>
                <a:endParaRPr lang="en-US" sz="2900" dirty="0"/>
              </a:p>
              <a:p>
                <a:r>
                  <a:rPr lang="bn-BD" sz="2900" dirty="0"/>
                  <a:t>#  ক্ষতি  =  ক্রয়মূল্য – বিক্রয়মূল্য </a:t>
                </a:r>
                <a:endParaRPr lang="en-US" sz="2900" dirty="0"/>
              </a:p>
              <a:p>
                <a:r>
                  <a:rPr lang="bn-BD" sz="2900" dirty="0"/>
                  <a:t> </a:t>
                </a:r>
                <a:endParaRPr lang="en-US" sz="2900" dirty="0"/>
              </a:p>
              <a:p>
                <a:r>
                  <a:rPr lang="bn-BD" sz="2900" dirty="0"/>
                  <a:t>১। একটি পণ্য দ্রব্য বিক্রয় করে পাইকারি বিক্রেতার ২০</a:t>
                </a:r>
                <a14:m>
                  <m:oMath xmlns:m="http://schemas.openxmlformats.org/officeDocument/2006/math">
                    <m:r>
                      <a:rPr lang="en-US" sz="2900">
                        <a:latin typeface="Cambria Math"/>
                      </a:rPr>
                      <m:t>%</m:t>
                    </m:r>
                  </m:oMath>
                </a14:m>
                <a:r>
                  <a:rPr lang="en-US" sz="2900" dirty="0"/>
                  <a:t> </a:t>
                </a:r>
                <a:r>
                  <a:rPr lang="bn-BD" sz="2900" dirty="0" smtClean="0"/>
                  <a:t> এবং </a:t>
                </a:r>
                <a:r>
                  <a:rPr lang="en-US" sz="2900" dirty="0" smtClean="0"/>
                  <a:t> </a:t>
                </a:r>
                <a:r>
                  <a:rPr lang="bn-BD" sz="2900" dirty="0"/>
                  <a:t>খুচরা </a:t>
                </a:r>
                <a:r>
                  <a:rPr lang="bn-BD" sz="2900" dirty="0" smtClean="0"/>
                  <a:t>বিক্রেতা ২০% লাভ </a:t>
                </a:r>
                <a:r>
                  <a:rPr lang="bn-BD" sz="2900" dirty="0"/>
                  <a:t>হয়। </a:t>
                </a:r>
                <a:r>
                  <a:rPr lang="en-US" sz="2900" dirty="0" smtClean="0"/>
                  <a:t> </a:t>
                </a:r>
                <a:r>
                  <a:rPr lang="bn-BD" sz="2900" dirty="0" smtClean="0"/>
                  <a:t>যদি </a:t>
                </a:r>
                <a:r>
                  <a:rPr lang="bn-BD" sz="2900" dirty="0"/>
                  <a:t>দ্রব্যটির খুচরা বিক্রয়মূল্য ৫৭৬ টাকা হয়, তবে পাইকারি বিক্রেতার ক্রয়মূল্য কত</a:t>
                </a:r>
                <a:r>
                  <a:rPr lang="bn-BD" sz="2900" dirty="0" smtClean="0"/>
                  <a:t>?</a:t>
                </a:r>
              </a:p>
              <a:p>
                <a:endParaRPr lang="en-US" sz="2900" dirty="0"/>
              </a:p>
              <a:p>
                <a:r>
                  <a:rPr lang="bn-BD" sz="2900" dirty="0"/>
                  <a:t>সমাধানঃ </a:t>
                </a:r>
                <a:endParaRPr lang="en-US" sz="29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24000"/>
                <a:ext cx="8229600" cy="4525963"/>
              </a:xfrm>
              <a:blipFill rotWithShape="1">
                <a:blip r:embed="rId2"/>
                <a:stretch>
                  <a:fillRect l="-222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59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endParaRPr lang="en-US" sz="1600" dirty="0" smtClean="0"/>
              </a:p>
              <a:p>
                <a:r>
                  <a:rPr lang="bn-BD" sz="1600" dirty="0"/>
                  <a:t>মনেকরি, ক্রয়মূল্য ১০০ টাকা হলে খুচরা </a:t>
                </a:r>
                <a:r>
                  <a:rPr lang="bn-BD" sz="1600" dirty="0" smtClean="0"/>
                  <a:t>বিক্রেতার</a:t>
                </a:r>
              </a:p>
              <a:p>
                <a:endParaRPr lang="en-US" sz="1600" dirty="0"/>
              </a:p>
              <a:p>
                <a:r>
                  <a:rPr lang="bn-BD" sz="1600" dirty="0"/>
                  <a:t>২০% লাভে বিক্রয়মূল্য =(১০০+২০)  টাকা =  ১২০ টাকা </a:t>
                </a:r>
                <a:endParaRPr lang="en-US" sz="1600" dirty="0"/>
              </a:p>
              <a:p>
                <a:r>
                  <a:rPr lang="bn-BD" sz="1600" dirty="0"/>
                  <a:t>খুচরা বিক্রেতার,</a:t>
                </a:r>
                <a:endParaRPr lang="en-US" sz="1600" dirty="0"/>
              </a:p>
              <a:p>
                <a:r>
                  <a:rPr lang="bn-BD" sz="1600" dirty="0"/>
                  <a:t>বিক্রয়মূল্য ১২০ টাকা হলে ক্রয়মূল্য  = ১০০ টাকা </a:t>
                </a:r>
                <a:endParaRPr lang="en-US" sz="1600" dirty="0"/>
              </a:p>
              <a:p>
                <a:r>
                  <a:rPr lang="bn-BD" sz="1600" dirty="0"/>
                  <a:t>,,               ১   , ,              , ,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1600">
                            <a:latin typeface="Cambria Math"/>
                          </a:rPr>
                          <m:t>১০০</m:t>
                        </m:r>
                      </m:num>
                      <m:den>
                        <m:r>
                          <a:rPr lang="bn-BD" sz="1600">
                            <a:latin typeface="Cambria Math"/>
                          </a:rPr>
                          <m:t>১২০</m:t>
                        </m:r>
                      </m:den>
                    </m:f>
                  </m:oMath>
                </a14:m>
                <a:r>
                  <a:rPr lang="en-US" sz="1600" dirty="0"/>
                  <a:t>  , ,</a:t>
                </a:r>
              </a:p>
              <a:p>
                <a:r>
                  <a:rPr lang="bn-BD" sz="1600" dirty="0"/>
                  <a:t>, ,               ৫৭৬  , ,           , ,  </a:t>
                </a:r>
                <a:r>
                  <a:rPr lang="bn-BD" sz="2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bn-BD" sz="2000" strike="sngStrike">
                                      <a:latin typeface="Cambria Math"/>
                                    </a:rPr>
                                    <m:t>১০০</m:t>
                                  </m:r>
                                </m:e>
                                <m:sup>
                                  <m:r>
                                    <a:rPr lang="bn-BD" sz="2000">
                                      <a:latin typeface="Cambria Math"/>
                                    </a:rPr>
                                    <m:t>৫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    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bn-BD" sz="2000" strike="sngStrike">
                                      <a:latin typeface="Cambria Math"/>
                                    </a:rPr>
                                    <m:t>৫৭৬</m:t>
                                  </m:r>
                                </m:e>
                                <m:sup>
                                  <m:r>
                                    <a:rPr lang="bn-BD" sz="2000">
                                      <a:latin typeface="Cambria Math"/>
                                    </a:rPr>
                                    <m:t>৯৬</m:t>
                                  </m:r>
                                </m:sup>
                              </m:sSup>
                            </m:e>
                          </m:mr>
                        </m:m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n-BD" sz="2000" strike="sngStrike">
                                <a:latin typeface="Cambria Math"/>
                              </a:rPr>
                              <m:t>১২০</m:t>
                            </m:r>
                          </m:e>
                          <m:sub>
                            <m:r>
                              <a:rPr lang="bn-BD" sz="2000" strike="sngStrike">
                                <a:latin typeface="Cambria Math"/>
                              </a:rPr>
                              <m:t>৬</m:t>
                            </m:r>
                          </m:sub>
                        </m:sSub>
                      </m:den>
                    </m:f>
                  </m:oMath>
                </a14:m>
                <a:r>
                  <a:rPr lang="bn-BD" sz="2000" dirty="0" smtClean="0"/>
                  <a:t>  টাকা </a:t>
                </a:r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1600" dirty="0"/>
                  <a:t>                                                                                              </a:t>
                </a:r>
                <a:r>
                  <a:rPr lang="bn-BD" sz="1600" dirty="0"/>
                  <a:t>=</a:t>
                </a:r>
                <a:r>
                  <a:rPr lang="bn-BD" sz="1600" dirty="0" smtClean="0"/>
                  <a:t>৪৮০ </a:t>
                </a:r>
                <a:r>
                  <a:rPr lang="bn-BD" sz="1600" dirty="0" smtClean="0">
                    <a:latin typeface="NikoshBAN" pitchFamily="2" charset="0"/>
                    <a:cs typeface="NikoshBAN" pitchFamily="2" charset="0"/>
                  </a:rPr>
                  <a:t>টাকা  </a:t>
                </a:r>
                <a:endParaRPr lang="en-US" sz="1600" dirty="0"/>
              </a:p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∴</m:t>
                    </m:r>
                  </m:oMath>
                </a14:m>
                <a:r>
                  <a:rPr lang="en-US" sz="1600" dirty="0"/>
                  <a:t>    </a:t>
                </a:r>
                <a:r>
                  <a:rPr lang="bn-BD" sz="1600" dirty="0"/>
                  <a:t>খুচরা বিক্রতার ক্রয়মূল্য  =  পাইকারি বিক্রেতা বিক্রয়মূল্য = ৪৮০ </a:t>
                </a:r>
                <a:r>
                  <a:rPr lang="bn-BD" sz="1600" dirty="0" smtClean="0"/>
                  <a:t>টাকা</a:t>
                </a:r>
              </a:p>
              <a:p>
                <a:endParaRPr lang="en-US" sz="1600" dirty="0"/>
              </a:p>
              <a:p>
                <a:r>
                  <a:rPr lang="bn-BD" sz="1600" dirty="0"/>
                  <a:t>ক্রয়মূল্য  ১০০ টাকা হলে , ২০%  লাভে পাইকারি বিক্রেতার বিক্রয়মূল্য = (১০০+ ২০ ) টাকা  = ১২০ টাকা</a:t>
                </a:r>
                <a:r>
                  <a:rPr lang="bn-BD" sz="1600" dirty="0" smtClean="0"/>
                  <a:t>,</a:t>
                </a:r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b="-11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31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endParaRPr lang="en-US" sz="1600" dirty="0" smtClean="0"/>
              </a:p>
              <a:p>
                <a:r>
                  <a:rPr lang="bn-BD" dirty="0"/>
                  <a:t>পাইকারি বিক্রেতার,</a:t>
                </a:r>
                <a:endParaRPr lang="en-US" dirty="0"/>
              </a:p>
              <a:p>
                <a:r>
                  <a:rPr lang="bn-BD" dirty="0"/>
                  <a:t>বিক্রয়মূল্য ১২০ টাকা হলে ক্রয়মূল্য  = ১০০ টাকা</a:t>
                </a:r>
                <a:endParaRPr lang="en-US" dirty="0"/>
              </a:p>
              <a:p>
                <a:r>
                  <a:rPr lang="bn-BD" dirty="0"/>
                  <a:t>, ,             ১ , ,                 , ,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bn-BD">
                            <a:latin typeface="Cambria Math"/>
                          </a:rPr>
                          <m:t>১০০</m:t>
                        </m:r>
                      </m:num>
                      <m:den>
                        <m:r>
                          <a:rPr lang="bn-BD">
                            <a:latin typeface="Cambria Math"/>
                          </a:rPr>
                          <m:t>১২০</m:t>
                        </m:r>
                      </m:den>
                    </m:f>
                  </m:oMath>
                </a14:m>
                <a:r>
                  <a:rPr lang="en-US" dirty="0"/>
                  <a:t>   </a:t>
                </a:r>
                <a:r>
                  <a:rPr lang="bn-BD" dirty="0"/>
                  <a:t>টাকা </a:t>
                </a:r>
                <a:endParaRPr lang="en-US" dirty="0"/>
              </a:p>
              <a:p>
                <a:r>
                  <a:rPr lang="bn-BD" dirty="0"/>
                  <a:t>, ,             ৪৮০ , ,               , ,  =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bn-BD" strike="sngStrike">
                                      <a:latin typeface="Cambria Math"/>
                                    </a:rPr>
                                    <m:t>১০০</m:t>
                                  </m:r>
                                </m:e>
                                <m:sup>
                                  <m:r>
                                    <a:rPr lang="bn-BD">
                                      <a:latin typeface="Cambria Math"/>
                                    </a:rPr>
                                    <m:t>৫</m:t>
                                  </m:r>
                                </m:sup>
                              </m:sSup>
                              <m:r>
                                <a:rPr lang="en-US">
                                  <a:latin typeface="Cambria Math"/>
                                </a:rPr>
                                <m:t>  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bn-BD" strike="sngStrike">
                                      <a:latin typeface="Cambria Math"/>
                                    </a:rPr>
                                    <m:t>৪৮০</m:t>
                                  </m:r>
                                </m:e>
                                <m:sup>
                                  <m:r>
                                    <a:rPr lang="bn-BD">
                                      <a:latin typeface="Cambria Math"/>
                                    </a:rPr>
                                    <m:t>৮০</m:t>
                                  </m:r>
                                </m:sup>
                              </m:sSup>
                            </m:e>
                          </m:mr>
                        </m:m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bn-BD" strike="sngStrike">
                                <a:latin typeface="Cambria Math"/>
                              </a:rPr>
                              <m:t>১২০</m:t>
                            </m:r>
                          </m:e>
                          <m:sub>
                            <m:r>
                              <a:rPr lang="bn-BD" strike="sngStrike">
                                <a:latin typeface="Cambria Math"/>
                              </a:rPr>
                              <m:t>৬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:r>
                  <a:rPr lang="bn-BD" dirty="0" smtClean="0"/>
                  <a:t>  </a:t>
                </a:r>
                <a:endParaRPr lang="en-US" dirty="0"/>
              </a:p>
              <a:p>
                <a:r>
                  <a:rPr lang="bn-BD" dirty="0"/>
                  <a:t>                                              =   ৪০০ টাকা </a:t>
                </a:r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∴</m:t>
                    </m:r>
                  </m:oMath>
                </a14:m>
                <a:r>
                  <a:rPr lang="bn-BD" dirty="0"/>
                  <a:t>নির্ণয় পাইকারি বিক্রেতার ক্রয়মূল্য = ৪০০ টাকা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bn-BD" dirty="0"/>
                  <a:t>২। একজন দোকানদার কিছু ডাল ২৩৭৫ টাকায় বিক্রয় করায় তার ৫% ক্ষতি হল। ঐ ডাল কত টাকায় বিক্রি করলে তার ৬% লাভ হবে?</a:t>
                </a:r>
                <a:endParaRPr lang="en-US" dirty="0"/>
              </a:p>
              <a:p>
                <a:r>
                  <a:rPr lang="bn-BD" dirty="0" smtClean="0"/>
                  <a:t>সমাধানঃ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42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bn-BD" sz="1800" dirty="0"/>
                  <a:t>মনেকরি, ক্রয়মুল্য ১০০ টাকা হলে,</a:t>
                </a:r>
                <a:endParaRPr lang="en-US" sz="1800" dirty="0"/>
              </a:p>
              <a:p>
                <a:r>
                  <a:rPr lang="bn-BD" sz="1800" dirty="0"/>
                  <a:t>৫%  ক্ষতিতে বিক্রয়মূল্য = (১০০-৫) = ৯৫ টাকা</a:t>
                </a:r>
                <a:endParaRPr lang="en-US" sz="1800" dirty="0"/>
              </a:p>
              <a:p>
                <a:r>
                  <a:rPr lang="bn-BD" sz="1800" dirty="0"/>
                  <a:t>আবার, </a:t>
                </a:r>
                <a:endParaRPr lang="en-US" sz="1800" dirty="0"/>
              </a:p>
              <a:p>
                <a:r>
                  <a:rPr lang="bn-BD" sz="1800" dirty="0"/>
                  <a:t>৬% লাভে বিক্রয়মূল্য =  (১০০+৬)   টাকা=  ১০৬ টাকা </a:t>
                </a:r>
                <a:endParaRPr lang="en-US" sz="1800" dirty="0"/>
              </a:p>
              <a:p>
                <a:r>
                  <a:rPr lang="bn-BD" sz="1800" dirty="0"/>
                  <a:t>ক্ষতিতে বিক্রয়মূল্য ৯৫ টাকা হলে লাভে বিক্রয়মূল্য ১০৬ টাকা</a:t>
                </a:r>
                <a:endParaRPr lang="en-US" sz="1800" dirty="0"/>
              </a:p>
              <a:p>
                <a:r>
                  <a:rPr lang="bn-BD" sz="1800" dirty="0"/>
                  <a:t>, ,       , ,            ১  , ,          , ,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1800">
                            <a:latin typeface="Cambria Math"/>
                          </a:rPr>
                          <m:t>১০৬</m:t>
                        </m:r>
                      </m:num>
                      <m:den>
                        <m:r>
                          <a:rPr lang="bn-BD" sz="1800">
                            <a:latin typeface="Cambria Math"/>
                          </a:rPr>
                          <m:t>৯৫</m:t>
                        </m:r>
                      </m:den>
                    </m:f>
                  </m:oMath>
                </a14:m>
                <a:r>
                  <a:rPr lang="en-US" sz="1800" dirty="0"/>
                  <a:t>   </a:t>
                </a:r>
                <a:r>
                  <a:rPr lang="bn-BD" sz="1800" dirty="0"/>
                  <a:t>টাকা</a:t>
                </a:r>
                <a:endParaRPr lang="en-US" sz="1800" dirty="0"/>
              </a:p>
              <a:p>
                <a:r>
                  <a:rPr lang="bn-BD" sz="1800" dirty="0"/>
                  <a:t>, ,            , ,        ২৩৭৫   , ,      , </a:t>
                </a:r>
                <a:r>
                  <a:rPr lang="bn-BD" sz="2000" dirty="0"/>
                  <a:t>,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bn-BD" sz="2000">
                                  <a:latin typeface="Cambria Math"/>
                                </a:rPr>
                                <m:t>১০৬</m:t>
                              </m:r>
                              <m:r>
                                <a:rPr lang="bn-BD" sz="2000">
                                  <a:latin typeface="Cambria Math"/>
                                </a:rPr>
                                <m:t> ×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bn-BD" sz="2000" strike="sngStrike">
                                      <a:latin typeface="Cambria Math"/>
                                    </a:rPr>
                                    <m:t>২৩৭৫</m:t>
                                  </m:r>
                                </m:e>
                                <m:sup>
                                  <m:r>
                                    <a:rPr lang="bn-BD" sz="2000">
                                      <a:latin typeface="Cambria Math"/>
                                    </a:rPr>
                                    <m:t>২৫</m:t>
                                  </m:r>
                                </m:sup>
                              </m:sSup>
                            </m:e>
                          </m:mr>
                        </m:m>
                      </m:num>
                      <m:den>
                        <m:r>
                          <a:rPr lang="bn-BD" sz="2000" strike="sngStrike">
                            <a:latin typeface="Cambria Math"/>
                          </a:rPr>
                          <m:t>৯৫</m:t>
                        </m:r>
                      </m:den>
                    </m:f>
                  </m:oMath>
                </a14:m>
                <a:r>
                  <a:rPr lang="en-US" sz="1800" dirty="0"/>
                  <a:t>   </a:t>
                </a:r>
                <a:r>
                  <a:rPr lang="bn-BD" sz="1800" dirty="0"/>
                  <a:t> </a:t>
                </a:r>
                <a:r>
                  <a:rPr lang="bn-BD" sz="1800" dirty="0" smtClean="0"/>
                  <a:t>টাকা</a:t>
                </a:r>
                <a:endParaRPr lang="en-US" sz="1800" dirty="0" smtClean="0"/>
              </a:p>
              <a:p>
                <a:r>
                  <a:rPr lang="bn-BD" sz="1800" dirty="0" smtClean="0"/>
                  <a:t> </a:t>
                </a:r>
                <a:endParaRPr lang="en-US" sz="1800" dirty="0"/>
              </a:p>
              <a:p>
                <a:r>
                  <a:rPr lang="bn-BD" sz="1800" dirty="0"/>
                  <a:t>                                                       =  ২৬৫০   টাকা </a:t>
                </a:r>
                <a:r>
                  <a:rPr lang="bn-BD" sz="1800" dirty="0" smtClean="0"/>
                  <a:t>।</a:t>
                </a:r>
                <a:endParaRPr lang="en-US" sz="1800" dirty="0" smtClean="0"/>
              </a:p>
              <a:p>
                <a:endParaRPr lang="en-US" sz="1800" dirty="0"/>
              </a:p>
              <a:p>
                <a:r>
                  <a:rPr lang="bn-BD" sz="1800" dirty="0"/>
                  <a:t>উঃ বিক্রয়মূল্য  ২৬৫০  টাকা </a:t>
                </a:r>
                <a:r>
                  <a:rPr lang="bn-BD" sz="1800" dirty="0" smtClean="0"/>
                  <a:t>।</a:t>
                </a:r>
                <a:r>
                  <a:rPr lang="en-US" sz="1800" dirty="0" smtClean="0"/>
                  <a:t> </a:t>
                </a:r>
                <a:endParaRPr lang="en-US" sz="1800" dirty="0"/>
              </a:p>
              <a:p>
                <a:endParaRPr lang="bn-BD" sz="1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539" b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79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bn-BD" sz="2900" dirty="0" smtClean="0"/>
                  <a:t> </a:t>
                </a:r>
                <a:endParaRPr lang="en-US" sz="2900" dirty="0"/>
              </a:p>
              <a:p>
                <a:r>
                  <a:rPr lang="bn-BD" sz="6400" dirty="0"/>
                  <a:t>৩। ৩০ টাকায় ১০ টি দরে ও ১৫ টি দরে </a:t>
                </a:r>
                <a:r>
                  <a:rPr lang="bn-BD" sz="6400" dirty="0" smtClean="0"/>
                  <a:t>সমান </a:t>
                </a:r>
                <a:r>
                  <a:rPr lang="bn-BD" sz="6400" dirty="0"/>
                  <a:t>সংখ্যক কলা ক্রয় করে সবগুলো কলা ৩০ টাকায় ১২ টি দরে বিক্রয় করলে শতকরা কত লাভ বা ক্ষতি হবে?</a:t>
                </a:r>
                <a:endParaRPr lang="en-US" sz="6400" dirty="0"/>
              </a:p>
              <a:p>
                <a:r>
                  <a:rPr lang="bn-BD" sz="6400" dirty="0"/>
                  <a:t>সমাধানঃ</a:t>
                </a:r>
                <a:endParaRPr lang="en-US" sz="6400" dirty="0"/>
              </a:p>
              <a:p>
                <a:r>
                  <a:rPr lang="bn-BD" sz="6400" dirty="0"/>
                  <a:t>১০ টি কলার ক্রয়মূল্য   ৩০ টাকা </a:t>
                </a:r>
                <a:endParaRPr lang="en-US" sz="6400" dirty="0" smtClean="0"/>
              </a:p>
              <a:p>
                <a:endParaRPr lang="en-US" sz="6400" dirty="0"/>
              </a:p>
              <a:p>
                <a14:m>
                  <m:oMath xmlns:m="http://schemas.openxmlformats.org/officeDocument/2006/math">
                    <m:r>
                      <a:rPr lang="en-US" sz="6400" i="1">
                        <a:latin typeface="Cambria Math"/>
                      </a:rPr>
                      <m:t>∴</m:t>
                    </m:r>
                  </m:oMath>
                </a14:m>
                <a:r>
                  <a:rPr lang="en-US" sz="6400" dirty="0"/>
                  <a:t>  </a:t>
                </a:r>
                <a:r>
                  <a:rPr lang="bn-BD" sz="6400" dirty="0"/>
                  <a:t>১</a:t>
                </a:r>
                <a:r>
                  <a:rPr lang="en-US" sz="6400" dirty="0"/>
                  <a:t>   , ,       , ,             , ,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4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6400">
                            <a:latin typeface="Cambria Math"/>
                          </a:rPr>
                          <m:t>৩০</m:t>
                        </m:r>
                      </m:num>
                      <m:den>
                        <m:r>
                          <a:rPr lang="bn-BD" sz="6400">
                            <a:latin typeface="Cambria Math"/>
                          </a:rPr>
                          <m:t>১০</m:t>
                        </m:r>
                        <m:r>
                          <a:rPr lang="bn-BD" sz="640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6400" dirty="0"/>
                  <a:t>   </a:t>
                </a:r>
                <a:r>
                  <a:rPr lang="bn-BD" sz="6400" dirty="0"/>
                  <a:t> টাকা = ৩ টাকা </a:t>
                </a:r>
                <a:endParaRPr lang="en-US" sz="6400" dirty="0" smtClean="0"/>
              </a:p>
              <a:p>
                <a:endParaRPr lang="en-US" sz="6400" dirty="0"/>
              </a:p>
              <a:p>
                <a:r>
                  <a:rPr lang="bn-BD" sz="6400" dirty="0"/>
                  <a:t>আবার , </a:t>
                </a:r>
                <a:endParaRPr lang="en-US" sz="6400" dirty="0" smtClean="0"/>
              </a:p>
              <a:p>
                <a:endParaRPr lang="en-US" sz="6400" dirty="0"/>
              </a:p>
              <a:p>
                <a:r>
                  <a:rPr lang="bn-BD" sz="6400" dirty="0"/>
                  <a:t>১৫ টি কলার ক্রয়মুল্য    =   ৩০ টাকা </a:t>
                </a:r>
                <a:endParaRPr lang="en-US" sz="6400" dirty="0" smtClean="0"/>
              </a:p>
              <a:p>
                <a:endParaRPr lang="en-US" sz="6400" dirty="0"/>
              </a:p>
              <a:p>
                <a14:m>
                  <m:oMath xmlns:m="http://schemas.openxmlformats.org/officeDocument/2006/math">
                    <m:r>
                      <a:rPr lang="en-US" sz="6400" i="1">
                        <a:latin typeface="Cambria Math"/>
                      </a:rPr>
                      <m:t>∴</m:t>
                    </m:r>
                  </m:oMath>
                </a14:m>
                <a:r>
                  <a:rPr lang="en-US" sz="6400" dirty="0"/>
                  <a:t>  </a:t>
                </a:r>
                <a:r>
                  <a:rPr lang="bn-BD" sz="6400" dirty="0"/>
                  <a:t>১</a:t>
                </a:r>
                <a:r>
                  <a:rPr lang="en-US" sz="6400" dirty="0"/>
                  <a:t>   , ,       , ,             , ,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4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6400">
                            <a:latin typeface="Cambria Math"/>
                          </a:rPr>
                          <m:t>৩০</m:t>
                        </m:r>
                      </m:num>
                      <m:den>
                        <m:r>
                          <a:rPr lang="bn-BD" sz="6400">
                            <a:latin typeface="Cambria Math"/>
                          </a:rPr>
                          <m:t>১৫</m:t>
                        </m:r>
                        <m:r>
                          <a:rPr lang="bn-BD" sz="640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6400" dirty="0"/>
                  <a:t>   </a:t>
                </a:r>
                <a:r>
                  <a:rPr lang="bn-BD" sz="6400" dirty="0"/>
                  <a:t> টাকা = ২ টাকা </a:t>
                </a:r>
                <a:endParaRPr lang="en-US" sz="6400" dirty="0" smtClean="0"/>
              </a:p>
              <a:p>
                <a:endParaRPr lang="en-US" sz="6400" dirty="0"/>
              </a:p>
              <a:p>
                <a:r>
                  <a:rPr lang="bn-BD" sz="6400" dirty="0"/>
                  <a:t>উভয় ক্ষেত্রে, </a:t>
                </a:r>
                <a:endParaRPr lang="en-US" sz="6400" dirty="0" smtClean="0"/>
              </a:p>
              <a:p>
                <a:endParaRPr lang="en-US" sz="6400" dirty="0"/>
              </a:p>
              <a:p>
                <a:r>
                  <a:rPr lang="bn-BD" sz="6400" dirty="0"/>
                  <a:t>১+১ বা ২ টি কলার ক্রয়মুল্য       =   ৩+২   = ৫ টাকা </a:t>
                </a:r>
              </a:p>
              <a:p>
                <a14:m>
                  <m:oMath xmlns:m="http://schemas.openxmlformats.org/officeDocument/2006/math">
                    <m:r>
                      <a:rPr lang="en-US" sz="6400" b="0" i="0" smtClean="0">
                        <a:latin typeface="Cambria Math"/>
                      </a:rPr>
                      <m:t> </m:t>
                    </m:r>
                    <m:r>
                      <a:rPr lang="en-US" sz="6400" i="1">
                        <a:latin typeface="Cambria Math"/>
                      </a:rPr>
                      <m:t>∴</m:t>
                    </m:r>
                  </m:oMath>
                </a14:m>
                <a:r>
                  <a:rPr lang="bn-BD" sz="6400" dirty="0"/>
                  <a:t> ১ টি       , ,       , ,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4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6400">
                            <a:latin typeface="Cambria Math"/>
                          </a:rPr>
                          <m:t>৫</m:t>
                        </m:r>
                      </m:num>
                      <m:den>
                        <m:r>
                          <a:rPr lang="bn-BD" sz="6400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6400" dirty="0"/>
                  <a:t>   </a:t>
                </a:r>
                <a:r>
                  <a:rPr lang="bn-BD" sz="6400" dirty="0"/>
                  <a:t>টাকা   =  ২.৫ টাকা </a:t>
                </a:r>
                <a:r>
                  <a:rPr lang="bn-BD" sz="6400" dirty="0" smtClean="0"/>
                  <a:t> </a:t>
                </a:r>
                <a:endParaRPr lang="en-US" sz="6400" dirty="0"/>
              </a:p>
              <a:p>
                <a:endParaRPr lang="en-US" sz="6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b="-7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850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endParaRPr lang="en-US" sz="2400" dirty="0" smtClean="0"/>
              </a:p>
              <a:p>
                <a:r>
                  <a:rPr lang="bn-BD" dirty="0"/>
                  <a:t>এখন, ১২ টি কলার বিক্রয়মূল্য   =  ৩০ টাকা </a:t>
                </a:r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∴</m:t>
                    </m:r>
                  </m:oMath>
                </a14:m>
                <a:r>
                  <a:rPr lang="bn-BD" dirty="0"/>
                  <a:t> ১ টি        , ,          , ,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bn-BD">
                            <a:latin typeface="Cambria Math"/>
                          </a:rPr>
                          <m:t>৩০</m:t>
                        </m:r>
                      </m:num>
                      <m:den>
                        <m:r>
                          <a:rPr lang="bn-BD">
                            <a:latin typeface="Cambria Math"/>
                          </a:rPr>
                          <m:t>১২</m:t>
                        </m:r>
                        <m:r>
                          <a:rPr lang="bn-BD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r>
                  <a:rPr lang="bn-BD" dirty="0"/>
                  <a:t>টাকা =  ২.৫ </a:t>
                </a:r>
                <a:r>
                  <a:rPr lang="bn-BD" dirty="0" smtClean="0"/>
                  <a:t>টাকা</a:t>
                </a:r>
                <a:endParaRPr lang="en-US" dirty="0" smtClean="0"/>
              </a:p>
              <a:p>
                <a:r>
                  <a:rPr lang="bn-BD" dirty="0" smtClean="0"/>
                  <a:t> </a:t>
                </a:r>
                <a:endParaRPr lang="en-US" dirty="0"/>
              </a:p>
              <a:p>
                <a:r>
                  <a:rPr lang="bn-BD" dirty="0"/>
                  <a:t>উঃ লাভ বা ক্ষতি কিছুই হয়নি </a:t>
                </a:r>
                <a:r>
                  <a:rPr lang="bn-BD" dirty="0" smtClean="0"/>
                  <a:t>।</a:t>
                </a:r>
                <a:r>
                  <a:rPr lang="en-US" dirty="0" smtClean="0"/>
                  <a:t> </a:t>
                </a:r>
              </a:p>
              <a:p>
                <a:r>
                  <a:rPr lang="bn-BD" dirty="0" smtClean="0"/>
                  <a:t> </a:t>
                </a:r>
                <a:endParaRPr lang="en-US" dirty="0"/>
              </a:p>
              <a:p>
                <a:r>
                  <a:rPr lang="bn-BD" dirty="0"/>
                  <a:t>০৪। বার্ষিক শতকরা মুনাফার  হার ১০.৫০ টাকা হলে , ২০০০ টাকার ৫ বছরের মুনাফা কত হবে? </a:t>
                </a:r>
                <a:endParaRPr lang="en-US" dirty="0"/>
              </a:p>
              <a:p>
                <a:r>
                  <a:rPr lang="bn-BD" dirty="0"/>
                  <a:t>সমাধানঃ </a:t>
                </a:r>
                <a:endParaRPr lang="en-US" dirty="0"/>
              </a:p>
              <a:p>
                <a:r>
                  <a:rPr lang="bn-BD" dirty="0"/>
                  <a:t>দেওয়া আছে, মুনাফার হার </a:t>
                </a:r>
                <a:r>
                  <a:rPr lang="en-US" dirty="0"/>
                  <a:t>, r = </a:t>
                </a:r>
                <a:r>
                  <a:rPr lang="bn-BD" dirty="0"/>
                  <a:t> ১০.৫০% </a:t>
                </a:r>
                <a:endParaRPr lang="en-US" dirty="0"/>
              </a:p>
              <a:p>
                <a:r>
                  <a:rPr lang="en-US" dirty="0"/>
                  <a:t>                                   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bn-BD">
                            <a:latin typeface="Cambria Math"/>
                          </a:rPr>
                          <m:t>১০</m:t>
                        </m:r>
                        <m:r>
                          <a:rPr lang="en-US">
                            <a:latin typeface="Cambria Math"/>
                          </a:rPr>
                          <m:t>.</m:t>
                        </m:r>
                        <m:r>
                          <a:rPr lang="bn-BD">
                            <a:latin typeface="Cambria Math"/>
                          </a:rPr>
                          <m:t>৫০</m:t>
                        </m:r>
                      </m:num>
                      <m:den>
                        <m:r>
                          <a:rPr lang="bn-BD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BD" dirty="0"/>
                  <a:t>  </a:t>
                </a:r>
                <a:r>
                  <a:rPr lang="bn-BD" dirty="0" smtClean="0"/>
                  <a:t>টাকা</a:t>
                </a:r>
                <a:endParaRPr lang="en-US" dirty="0" smtClean="0"/>
              </a:p>
              <a:p>
                <a:r>
                  <a:rPr lang="bn-BD" dirty="0" smtClean="0"/>
                  <a:t> </a:t>
                </a:r>
                <a:endParaRPr lang="en-US" dirty="0"/>
              </a:p>
              <a:p>
                <a:r>
                  <a:rPr lang="en-US" dirty="0" smtClean="0"/>
                  <a:t>                               </a:t>
                </a:r>
                <a:r>
                  <a:rPr lang="bn-BD" dirty="0" smtClean="0"/>
                  <a:t>আসল  </a:t>
                </a:r>
                <a:r>
                  <a:rPr lang="en-US" dirty="0"/>
                  <a:t>P  </a:t>
                </a:r>
                <a:r>
                  <a:rPr lang="bn-BD" dirty="0"/>
                  <a:t>=    ২০০০ টাকা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                           </a:t>
                </a:r>
                <a:r>
                  <a:rPr lang="bn-BD" dirty="0" smtClean="0"/>
                  <a:t>সময়    </a:t>
                </a:r>
                <a:r>
                  <a:rPr lang="en-US" dirty="0"/>
                  <a:t>n   </a:t>
                </a:r>
                <a:r>
                  <a:rPr lang="bn-BD" dirty="0"/>
                  <a:t>=    ৫ </a:t>
                </a:r>
                <a:r>
                  <a:rPr lang="bn-BD" dirty="0" smtClean="0"/>
                  <a:t>বছর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bn-BD" dirty="0" smtClean="0"/>
                  <a:t>  </a:t>
                </a:r>
                <a:endParaRPr lang="en-US" dirty="0"/>
              </a:p>
              <a:p>
                <a:r>
                  <a:rPr lang="en-US" dirty="0" smtClean="0"/>
                  <a:t>                               </a:t>
                </a:r>
                <a:r>
                  <a:rPr lang="bn-BD" dirty="0" smtClean="0"/>
                  <a:t>মুনাফা   </a:t>
                </a:r>
                <a:r>
                  <a:rPr lang="en-US" dirty="0"/>
                  <a:t>I</a:t>
                </a:r>
                <a:r>
                  <a:rPr lang="bn-BD" dirty="0"/>
                  <a:t> </a:t>
                </a:r>
                <a:r>
                  <a:rPr lang="en-US" dirty="0"/>
                  <a:t> </a:t>
                </a:r>
                <a:r>
                  <a:rPr lang="bn-BD" dirty="0"/>
                  <a:t>=  </a:t>
                </a:r>
                <a:r>
                  <a:rPr lang="en-US" dirty="0" smtClean="0"/>
                  <a:t>?    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26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189</TotalTime>
  <Words>792</Words>
  <Application>Microsoft Office PowerPoint</Application>
  <PresentationFormat>On-screen Show (4:3)</PresentationFormat>
  <Paragraphs>135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                শিক্ষক পরিচিতি</vt:lpstr>
      <vt:lpstr>৮ম শ্রেণি/ গণিত – ২.১ অনুঃ ১ম পর্ব ( ১-৫)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54</cp:revision>
  <dcterms:created xsi:type="dcterms:W3CDTF">2020-04-23T07:31:31Z</dcterms:created>
  <dcterms:modified xsi:type="dcterms:W3CDTF">2020-05-26T06:34:53Z</dcterms:modified>
</cp:coreProperties>
</file>