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80" r:id="rId3"/>
    <p:sldId id="260" r:id="rId4"/>
    <p:sldId id="291" r:id="rId5"/>
    <p:sldId id="262" r:id="rId6"/>
    <p:sldId id="281" r:id="rId7"/>
    <p:sldId id="283" r:id="rId8"/>
    <p:sldId id="284" r:id="rId9"/>
    <p:sldId id="285" r:id="rId10"/>
    <p:sldId id="269" r:id="rId11"/>
    <p:sldId id="288" r:id="rId12"/>
    <p:sldId id="290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06" autoAdjust="0"/>
    <p:restoredTop sz="95763" autoAdjust="0"/>
  </p:normalViewPr>
  <p:slideViewPr>
    <p:cSldViewPr>
      <p:cViewPr varScale="1">
        <p:scale>
          <a:sx n="84" d="100"/>
          <a:sy n="84" d="100"/>
        </p:scale>
        <p:origin x="-16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79DBA-CCA8-45BC-B598-72436FEE5711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DEFEA-ADCD-4299-B937-667ACA240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60960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0"/>
            <a:ext cx="1272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8229600" cy="52036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828800"/>
          <a:ext cx="8088814" cy="300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644"/>
                <a:gridCol w="1230993"/>
                <a:gridCol w="211365"/>
                <a:gridCol w="116840"/>
                <a:gridCol w="1730285"/>
                <a:gridCol w="731701"/>
                <a:gridCol w="1230993"/>
                <a:gridCol w="1230993"/>
              </a:tblGrid>
              <a:tr h="153537"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µ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wek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`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Avq</a:t>
                      </a:r>
                      <a:r>
                        <a:rPr lang="en-US" sz="1800" baseline="0" dirty="0" smtClean="0">
                          <a:latin typeface="SutonnyMJ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Avw_©K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1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         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UvKv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cs typeface="Times New Roman"/>
                        </a:rPr>
                        <a:t>   </a:t>
                      </a:r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UvKv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cs typeface="Times New Roman"/>
                        </a:rPr>
                        <a:t>   </a:t>
                      </a:r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UvKv</a:t>
                      </a:r>
                      <a:endParaRPr lang="en-US" sz="1800" dirty="0"/>
                    </a:p>
                  </a:txBody>
                  <a:tcPr/>
                </a:tc>
              </a:tr>
              <a:tr h="382136">
                <a:tc gridSpan="8"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1000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Av`vq‡hvM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bq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Aewkó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†`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bv`v‡ii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5%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m„wó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K‡iv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|</a:t>
                      </a:r>
                      <a:endParaRPr lang="en-US" sz="1800" dirty="0">
                        <a:solidFill>
                          <a:srgbClr val="26262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719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Abv.wjwLZ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1500</a:t>
                      </a:r>
                    </a:p>
                    <a:p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Awj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1000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       950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cyivZb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m.  1750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000" b="1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‡`</a:t>
                      </a:r>
                      <a:r>
                        <a:rPr lang="en-US" sz="1800" dirty="0" err="1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20000</a:t>
                      </a:r>
                      <a:endParaRPr lang="en-US" sz="1800" baseline="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Abv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1000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Ñ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5%                 </a:t>
                      </a:r>
                      <a:r>
                        <a:rPr lang="en-US" sz="1800" baseline="0" dirty="0" err="1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mwÂwZ</a:t>
                      </a:r>
                      <a:r>
                        <a:rPr lang="en-US" sz="1800" baseline="0" dirty="0" smtClean="0">
                          <a:solidFill>
                            <a:srgbClr val="262626"/>
                          </a:solidFill>
                          <a:latin typeface="SutonnyMJ"/>
                          <a:cs typeface="Times New Roman"/>
                        </a:rPr>
                        <a:t> (950)</a:t>
                      </a:r>
                      <a:endParaRPr lang="en-US" sz="1800" dirty="0" smtClean="0">
                        <a:solidFill>
                          <a:srgbClr val="262626"/>
                        </a:solidFill>
                        <a:latin typeface="SutonnyMJ"/>
                        <a:cs typeface="Times New Roman"/>
                      </a:endParaRPr>
                    </a:p>
                  </a:txBody>
                  <a:tcPr/>
                </a:tc>
              </a:tr>
              <a:tr h="382136">
                <a:tc gridSpan="8"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mwÂwZi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cwigvY</a:t>
                      </a:r>
                      <a:r>
                        <a:rPr lang="en-US" sz="18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1700 </a:t>
                      </a:r>
                      <a:r>
                        <a:rPr lang="en-US" sz="1800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800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152400"/>
            <a:ext cx="845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G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cÖ‡kœi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cÖ‡qvRbxq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mgš^q</a:t>
            </a:r>
            <a:endParaRPr lang="en-US" sz="1400" dirty="0"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914400"/>
            <a:ext cx="563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mwÂwZi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wbb©q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6553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cÖ‡kœi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219200"/>
          <a:ext cx="7239000" cy="5101336"/>
        </p:xfrm>
        <a:graphic>
          <a:graphicData uri="http://schemas.openxmlformats.org/drawingml/2006/table">
            <a:tbl>
              <a:tblPr/>
              <a:tblGrid>
                <a:gridCol w="687161"/>
                <a:gridCol w="3351439"/>
                <a:gridCol w="509966"/>
                <a:gridCol w="1344839"/>
                <a:gridCol w="1345595"/>
              </a:tblGrid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Rvtc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„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2018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†Wt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cÖvc¨wnmve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           ‡µt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avh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©¨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n‡jv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 †Wt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wnt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†µt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cvIbv‡K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mwÂwZ‡Z</a:t>
                      </a:r>
                      <a:r>
                        <a:rPr lang="en-US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vbvšÍi</a:t>
                      </a: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(†</a:t>
                      </a:r>
                      <a:r>
                        <a:rPr lang="en-US" sz="18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K </a:t>
                      </a:r>
                      <a:r>
                        <a:rPr lang="en-US" sz="18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cªkœ</a:t>
                      </a:r>
                      <a:r>
                        <a:rPr lang="en-US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n‡Z</a:t>
                      </a:r>
                      <a:r>
                        <a:rPr lang="en-US" sz="18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 weeibx                        †Wt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 cvIbv wnmve            †µt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(Abv`vqx cvIbv wnmve eÜ Kiv n‡jv)</a:t>
                      </a:r>
                      <a:endParaRPr lang="en-US" sz="180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3810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1143000"/>
          <a:ext cx="8368463" cy="1586730"/>
        </p:xfrm>
        <a:graphic>
          <a:graphicData uri="http://schemas.openxmlformats.org/drawingml/2006/table">
            <a:tbl>
              <a:tblPr/>
              <a:tblGrid>
                <a:gridCol w="553917"/>
                <a:gridCol w="2354522"/>
                <a:gridCol w="811822"/>
                <a:gridCol w="576116"/>
                <a:gridCol w="1044807"/>
                <a:gridCol w="1044807"/>
                <a:gridCol w="1044807"/>
                <a:gridCol w="937665"/>
              </a:tblGrid>
              <a:tr h="24070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itbs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Abv`vq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18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Ñ</a:t>
                      </a: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810000"/>
          <a:ext cx="8458199" cy="1752600"/>
        </p:xfrm>
        <a:graphic>
          <a:graphicData uri="http://schemas.openxmlformats.org/drawingml/2006/table">
            <a:tbl>
              <a:tblPr/>
              <a:tblGrid>
                <a:gridCol w="1219200"/>
                <a:gridCol w="2133600"/>
                <a:gridCol w="533400"/>
                <a:gridCol w="609600"/>
                <a:gridCol w="914400"/>
                <a:gridCol w="1010459"/>
                <a:gridCol w="1073829"/>
                <a:gridCol w="963711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Rvtc„t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itbs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Rvby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1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e¨v‡jÝ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we/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endParaRPr lang="en-US" sz="2000" b="1" baseline="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cÖvc¨wnmve</a:t>
                      </a: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2000" b="1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1700</a:t>
                      </a: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1750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750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2450</a:t>
                      </a: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19400" y="30480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057400" y="0"/>
            <a:ext cx="419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evoxi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KvR</a:t>
            </a:r>
            <a:endParaRPr lang="en-US" sz="40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438400"/>
          <a:ext cx="7391399" cy="2179320"/>
        </p:xfrm>
        <a:graphic>
          <a:graphicData uri="http://schemas.openxmlformats.org/drawingml/2006/table">
            <a:tbl>
              <a:tblPr/>
              <a:tblGrid>
                <a:gridCol w="4339708"/>
                <a:gridCol w="1446569"/>
                <a:gridCol w="1605122"/>
              </a:tblGrid>
              <a:tr h="426720">
                <a:tc>
                  <a:txBody>
                    <a:bodyPr/>
                    <a:lstStyle/>
                    <a:p>
                      <a:pPr marL="285750" marR="0" indent="-2832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weeiY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31-12-2017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31-12-2018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cÖvc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¨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wnmve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60,000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70,000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Abv`vqx cvIbv mwÂwZ (1-1-2017)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6,000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wjwLZ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Abv`vqx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cvIbv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7,000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5,000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wjwLZe¨ Abv`vqx cvIbv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9,000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8,000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321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Abv`vqx cvIbv mwÂwZ ivL‡Z n‡e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6%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321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11.5%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8600" y="1600200"/>
            <a:ext cx="85344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ivRkvnx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‡¤œ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ewY©Z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Z_¨vewj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mvLvIqvZ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UªWv‡m©i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n‡q‡Q</a:t>
            </a:r>
            <a:r>
              <a:rPr lang="en-US" sz="20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PvR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mwÂwZ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cÖ¯‘Z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Avw_©K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Ae¯’vi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wKfv‡e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cÖ`wk©Z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ownload (5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000"/>
            <a:ext cx="2362200" cy="2433782"/>
          </a:xfrm>
          <a:prstGeom prst="rect">
            <a:avLst/>
          </a:prstGeom>
        </p:spPr>
      </p:pic>
      <p:pic>
        <p:nvPicPr>
          <p:cNvPr id="12" name="Picture 11" descr="Accounts-Receivabl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3505200"/>
            <a:ext cx="2514600" cy="2971800"/>
          </a:xfrm>
          <a:prstGeom prst="rect">
            <a:avLst/>
          </a:prstGeom>
        </p:spPr>
      </p:pic>
      <p:pic>
        <p:nvPicPr>
          <p:cNvPr id="11" name="Picture 10" descr="download (4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81000"/>
            <a:ext cx="3206717" cy="2362200"/>
          </a:xfrm>
          <a:prstGeom prst="rect">
            <a:avLst/>
          </a:prstGeom>
        </p:spPr>
      </p:pic>
      <p:pic>
        <p:nvPicPr>
          <p:cNvPr id="16" name="Picture 15" descr="download (7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381000"/>
            <a:ext cx="2590800" cy="2438400"/>
          </a:xfrm>
          <a:prstGeom prst="rect">
            <a:avLst/>
          </a:prstGeom>
        </p:spPr>
      </p:pic>
      <p:pic>
        <p:nvPicPr>
          <p:cNvPr id="19" name="Picture 18" descr="images (3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5200" y="3581400"/>
            <a:ext cx="2667000" cy="2819400"/>
          </a:xfrm>
          <a:prstGeom prst="rect">
            <a:avLst/>
          </a:prstGeom>
        </p:spPr>
      </p:pic>
      <p:pic>
        <p:nvPicPr>
          <p:cNvPr id="20" name="Picture 19" descr="download (79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35814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2792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8382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6ô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wnmvemg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wnmveiÿY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70104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Rv‡e`vmg~n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1000"/>
            <a:ext cx="6705600" cy="502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Abv`vqxcvIbv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wnmveiÿ‡bi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Ae‡jvcb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077200" cy="670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cÖvc¨wnmve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†Wt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		‡µt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Ae‡jvcb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/wnmvef‚³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/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AwjwLZ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Ñ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cvIbvmwÂwZ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†Wt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†µt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Aewkó</a:t>
            </a: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 †`</a:t>
            </a:r>
            <a:r>
              <a:rPr lang="en-US" sz="2800" dirty="0" err="1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bv`v‡ii</a:t>
            </a: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 10% </a:t>
            </a:r>
            <a:r>
              <a:rPr lang="en-US" sz="2800" dirty="0" err="1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bZzb</a:t>
            </a: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mwÂwZ</a:t>
            </a: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m„wó</a:t>
            </a: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K‡iv</a:t>
            </a:r>
            <a:r>
              <a:rPr lang="en-US" sz="2800" dirty="0" smtClean="0">
                <a:solidFill>
                  <a:srgbClr val="262626"/>
                </a:solidFill>
                <a:latin typeface="SutonnyMJ"/>
                <a:ea typeface="Times New Roman"/>
                <a:cs typeface="Times New Roman"/>
              </a:rPr>
              <a:t>|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†Wt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†µt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Abv`vqxcvIbv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eÜ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Rb¨Ñ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4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	†Wt</a:t>
            </a:r>
          </a:p>
          <a:p>
            <a:pPr lvl="4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Abv`vqx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†µt</a:t>
            </a:r>
          </a:p>
          <a:p>
            <a:pPr lvl="1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819400"/>
          <a:ext cx="7543801" cy="1859280"/>
        </p:xfrm>
        <a:graphic>
          <a:graphicData uri="http://schemas.openxmlformats.org/drawingml/2006/table">
            <a:tbl>
              <a:tblPr/>
              <a:tblGrid>
                <a:gridCol w="5236478"/>
                <a:gridCol w="1145479"/>
                <a:gridCol w="1161844"/>
              </a:tblGrid>
              <a:tr h="807720"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wnmv‡ei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bvg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‡WweU UvKv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‡µwWU UvKv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cÖvc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¨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wnmve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SutonnyMJ"/>
                          <a:ea typeface="Calibri"/>
                          <a:cs typeface="Vrinda"/>
                        </a:rPr>
                        <a:t>20,000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Abv`vqx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cvIbv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utonnyMJ"/>
                          <a:ea typeface="Calibri"/>
                          <a:cs typeface="Vrinda"/>
                        </a:rPr>
                        <a:t>1,500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Abv`vqx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cvIbv</a:t>
                      </a: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latin typeface="SutonnyMJ"/>
                          <a:ea typeface="Calibri"/>
                          <a:cs typeface="Vrinda"/>
                        </a:rPr>
                        <a:t>mwÂwZ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SutonnyMJ"/>
                          <a:ea typeface="Calibri"/>
                          <a:cs typeface="Vrinda"/>
                        </a:rPr>
                        <a:t>1,750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914400"/>
            <a:ext cx="86867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wm‡jU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‡gRevn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UªWv‡m©i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iIqvwgj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‡¤œ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n‡jv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gRevn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&amp;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iIqvwgj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AvswkK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2018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Ab¨vb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Z_¨vewj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b="1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1,000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†_‡K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eve`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Ae‡jvcb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wnmv‡ei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Aewkó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DØ„‡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Ëi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mwÂwZi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e¨e¯’v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bZzb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mwÂwZi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	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gRevn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UªWv‡m©i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ewn‡Z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mwÂwZ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228600"/>
            <a:ext cx="3733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cÖkœ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553</TotalTime>
  <Words>451</Words>
  <Application>Microsoft Office PowerPoint</Application>
  <PresentationFormat>On-screen Show (4:3)</PresentationFormat>
  <Paragraphs>188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81</cp:revision>
  <dcterms:created xsi:type="dcterms:W3CDTF">2006-08-16T00:00:00Z</dcterms:created>
  <dcterms:modified xsi:type="dcterms:W3CDTF">2020-05-23T11:44:23Z</dcterms:modified>
</cp:coreProperties>
</file>