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2" r:id="rId3"/>
    <p:sldId id="277" r:id="rId4"/>
    <p:sldId id="268" r:id="rId5"/>
    <p:sldId id="276" r:id="rId6"/>
    <p:sldId id="281" r:id="rId7"/>
    <p:sldId id="280" r:id="rId8"/>
    <p:sldId id="256" r:id="rId9"/>
    <p:sldId id="267" r:id="rId10"/>
    <p:sldId id="266" r:id="rId11"/>
    <p:sldId id="275" r:id="rId12"/>
    <p:sldId id="258" r:id="rId13"/>
    <p:sldId id="259" r:id="rId14"/>
    <p:sldId id="260" r:id="rId15"/>
    <p:sldId id="279" r:id="rId16"/>
    <p:sldId id="269" r:id="rId17"/>
    <p:sldId id="270" r:id="rId18"/>
    <p:sldId id="278"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70" d="100"/>
          <a:sy n="70" d="100"/>
        </p:scale>
        <p:origin x="13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793A1764-2794-445F-B233-C7B293234D91}" type="datetimeFigureOut">
              <a:rPr lang="en-US" smtClean="0"/>
              <a:pPr/>
              <a:t>5/27/2020</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97655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A1764-2794-445F-B233-C7B293234D91}"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1525866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93A1764-2794-445F-B233-C7B293234D91}" type="datetimeFigureOut">
              <a:rPr lang="en-US" smtClean="0"/>
              <a:pPr/>
              <a:t>5/27/2020</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406497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793A1764-2794-445F-B233-C7B293234D91}" type="datetimeFigureOut">
              <a:rPr lang="en-US" smtClean="0"/>
              <a:pPr/>
              <a:t>5/27/2020</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028B3827-6B2C-479E-9007-91B279E1B7EA}"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97205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793A1764-2794-445F-B233-C7B293234D91}" type="datetimeFigureOut">
              <a:rPr lang="en-US" smtClean="0"/>
              <a:pPr/>
              <a:t>5/27/2020</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350187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93A1764-2794-445F-B233-C7B293234D91}" type="datetimeFigureOut">
              <a:rPr lang="en-US" smtClean="0"/>
              <a:pPr/>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9968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93A1764-2794-445F-B233-C7B293234D91}" type="datetimeFigureOut">
              <a:rPr lang="en-US" smtClean="0"/>
              <a:pPr/>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1567633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A1764-2794-445F-B233-C7B293234D91}"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4238129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793A1764-2794-445F-B233-C7B293234D91}" type="datetimeFigureOut">
              <a:rPr lang="en-US" smtClean="0"/>
              <a:pPr/>
              <a:t>5/27/2020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133902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A1764-2794-445F-B233-C7B293234D91}" type="datetimeFigureOut">
              <a:rPr lang="en-US" smtClean="0"/>
              <a:pPr/>
              <a:t>5/27/2020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254068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793A1764-2794-445F-B233-C7B293234D91}" type="datetimeFigureOut">
              <a:rPr lang="en-US" smtClean="0"/>
              <a:pPr/>
              <a:t>5/27/2020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194278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3A1764-2794-445F-B233-C7B293234D91}"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70952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3A1764-2794-445F-B233-C7B293234D91}" type="datetimeFigureOut">
              <a:rPr lang="en-US" smtClean="0"/>
              <a:pPr/>
              <a:t>5/27/2020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416301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3A1764-2794-445F-B233-C7B293234D91}" type="datetimeFigureOut">
              <a:rPr lang="en-US" smtClean="0"/>
              <a:pPr/>
              <a:t>5/27/2020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220667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A1764-2794-445F-B233-C7B293234D91}" type="datetimeFigureOut">
              <a:rPr lang="en-US" smtClean="0"/>
              <a:pPr/>
              <a:t>5/27/2020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199958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A1764-2794-445F-B233-C7B293234D91}"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2735763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A1764-2794-445F-B233-C7B293234D91}" type="datetimeFigureOut">
              <a:rPr lang="en-US" smtClean="0"/>
              <a:pPr/>
              <a:t>5/27/2020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B3827-6B2C-479E-9007-91B279E1B7EA}" type="slidenum">
              <a:rPr lang="en-US" smtClean="0"/>
              <a:pPr/>
              <a:t>‹#›</a:t>
            </a:fld>
            <a:endParaRPr lang="en-US"/>
          </a:p>
        </p:txBody>
      </p:sp>
    </p:spTree>
    <p:extLst>
      <p:ext uri="{BB962C8B-B14F-4D97-AF65-F5344CB8AC3E}">
        <p14:creationId xmlns:p14="http://schemas.microsoft.com/office/powerpoint/2010/main" val="2866724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93A1764-2794-445F-B233-C7B293234D91}" type="datetimeFigureOut">
              <a:rPr lang="en-US" smtClean="0"/>
              <a:pPr/>
              <a:t>5/27/2020</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28B3827-6B2C-479E-9007-91B279E1B7EA}" type="slidenum">
              <a:rPr lang="en-US" smtClean="0"/>
              <a:pPr/>
              <a:t>‹#›</a:t>
            </a:fld>
            <a:endParaRPr lang="en-US"/>
          </a:p>
        </p:txBody>
      </p:sp>
    </p:spTree>
    <p:extLst>
      <p:ext uri="{BB962C8B-B14F-4D97-AF65-F5344CB8AC3E}">
        <p14:creationId xmlns:p14="http://schemas.microsoft.com/office/powerpoint/2010/main" val="40781416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0" y="1953904"/>
            <a:ext cx="9372600" cy="4953000"/>
          </a:xfrm>
          <a:prstGeom prst="rect">
            <a:avLst/>
          </a:prstGeom>
        </p:spPr>
      </p:pic>
      <p:sp>
        <p:nvSpPr>
          <p:cNvPr id="6" name="TextBox 5"/>
          <p:cNvSpPr txBox="1"/>
          <p:nvPr/>
        </p:nvSpPr>
        <p:spPr>
          <a:xfrm>
            <a:off x="3200399" y="304800"/>
            <a:ext cx="2743201" cy="1015663"/>
          </a:xfrm>
          <a:prstGeom prst="rect">
            <a:avLst/>
          </a:prstGeom>
          <a:noFill/>
        </p:spPr>
        <p:txBody>
          <a:bodyPr wrap="square" rtlCol="0">
            <a:spAutoFit/>
          </a:bodyPr>
          <a:lstStyle/>
          <a:p>
            <a:pPr algn="ctr"/>
            <a:r>
              <a:rPr lang="en-US" sz="6000" u="sng" dirty="0" err="1" smtClean="0">
                <a:solidFill>
                  <a:srgbClr val="FF0000"/>
                </a:solidFill>
                <a:latin typeface="NikoshBAN" panose="02000000000000000000" pitchFamily="2" charset="0"/>
                <a:cs typeface="NikoshBAN" panose="02000000000000000000" pitchFamily="2" charset="0"/>
              </a:rPr>
              <a:t>স্বাগতম</a:t>
            </a:r>
            <a:endParaRPr lang="en-US" sz="6000" u="sng"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99755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IN" b="1" dirty="0"/>
              <a:t>কতটা ভয়ংকর এই ভাইরাস?</a:t>
            </a:r>
            <a:r>
              <a:rPr lang="bn-IN" dirty="0"/>
              <a:t/>
            </a:r>
            <a:br>
              <a:rPr lang="bn-IN" dirty="0"/>
            </a:br>
            <a:r>
              <a:rPr lang="bn-IN" dirty="0" smtClean="0"/>
              <a:t/>
            </a:r>
            <a:br>
              <a:rPr lang="bn-IN" dirty="0" smtClean="0"/>
            </a:br>
            <a:endParaRPr lang="en-US" dirty="0"/>
          </a:p>
        </p:txBody>
      </p:sp>
      <p:sp>
        <p:nvSpPr>
          <p:cNvPr id="3" name="Content Placeholder 2"/>
          <p:cNvSpPr>
            <a:spLocks noGrp="1"/>
          </p:cNvSpPr>
          <p:nvPr>
            <p:ph idx="1"/>
          </p:nvPr>
        </p:nvSpPr>
        <p:spPr/>
        <p:txBody>
          <a:bodyPr>
            <a:normAutofit fontScale="92500" lnSpcReduction="20000"/>
          </a:bodyPr>
          <a:lstStyle/>
          <a:p>
            <a:endParaRPr lang="en-US" sz="2800" dirty="0" smtClean="0"/>
          </a:p>
          <a:p>
            <a:endParaRPr lang="en-US" sz="2800" dirty="0" smtClean="0"/>
          </a:p>
          <a:p>
            <a:endParaRPr lang="en-US" sz="2800" dirty="0" smtClean="0"/>
          </a:p>
          <a:p>
            <a:endParaRPr lang="en-US" sz="2800" dirty="0" smtClean="0"/>
          </a:p>
          <a:p>
            <a:endParaRPr lang="en-US" sz="2800" dirty="0" smtClean="0"/>
          </a:p>
          <a:p>
            <a:r>
              <a:rPr lang="bn-IN" sz="2800" dirty="0" smtClean="0"/>
              <a:t>শ্বাসতন্ত্রের </a:t>
            </a:r>
            <a:r>
              <a:rPr lang="bn-IN" sz="2800" dirty="0"/>
              <a:t>অন্যান্য অসুস্থতার মতো এই ভাইরাসের ক্ষেত্রেও সর্দি, কাশি, গলা ব্যথা এবং জ্বরসহ হালকা লক্ষণ দেখা দিতে পারে । কিছু মানুষের জন্য এই ভাইরাসের সংক্রমণ মারাত্মক হতে পারে। এর ফলে নিউমোনিয়া, শ্বাসকষ্ট এবং অর্গান বিপর্যয়ের মতো ঘটনাও ঘটতে পারে</a:t>
            </a:r>
            <a:r>
              <a:rPr lang="bn-IN" sz="2800" dirty="0" smtClean="0"/>
              <a:t>। </a:t>
            </a:r>
            <a:r>
              <a:rPr lang="en-US" sz="2800" dirty="0" err="1" smtClean="0">
                <a:latin typeface="NikoshBAN" panose="02000000000000000000" pitchFamily="2" charset="0"/>
                <a:cs typeface="NikoshBAN" panose="02000000000000000000" pitchFamily="2" charset="0"/>
              </a:rPr>
              <a:t>এমনকি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মৃত্যুও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a:t>
            </a:r>
            <a:r>
              <a:rPr lang="en-US" sz="2800" dirty="0" smtClean="0">
                <a:latin typeface="NikoshBAN" panose="02000000000000000000" pitchFamily="2" charset="0"/>
                <a:cs typeface="NikoshBAN" panose="02000000000000000000" pitchFamily="2" charset="0"/>
              </a:rPr>
              <a:t> </a:t>
            </a:r>
            <a:r>
              <a:rPr lang="en-US" sz="2800" dirty="0" smtClean="0"/>
              <a:t>।</a:t>
            </a:r>
            <a:endParaRPr lang="en-US" sz="2800" dirty="0"/>
          </a:p>
        </p:txBody>
      </p:sp>
      <p:pic>
        <p:nvPicPr>
          <p:cNvPr id="5" name="Picture 4" descr="download (3).jpg"/>
          <p:cNvPicPr>
            <a:picLocks noChangeAspect="1"/>
          </p:cNvPicPr>
          <p:nvPr/>
        </p:nvPicPr>
        <p:blipFill>
          <a:blip r:embed="rId2"/>
          <a:stretch>
            <a:fillRect/>
          </a:stretch>
        </p:blipFill>
        <p:spPr>
          <a:xfrm>
            <a:off x="533400" y="533400"/>
            <a:ext cx="8153400" cy="32957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45" y="2057400"/>
            <a:ext cx="9144000" cy="4678204"/>
          </a:xfrm>
          <a:prstGeom prst="rect">
            <a:avLst/>
          </a:prstGeom>
          <a:noFill/>
        </p:spPr>
        <p:txBody>
          <a:bodyPr wrap="square" rtlCol="0">
            <a:spAutoFit/>
          </a:bodyPr>
          <a:lstStyle/>
          <a:p>
            <a:pPr marL="285750" indent="-285750">
              <a:buFont typeface="Arial" panose="020B0604020202020204" pitchFamily="34" charset="0"/>
              <a:buChar char="•"/>
            </a:pPr>
            <a:r>
              <a:rPr lang="en-US" sz="4000" dirty="0" err="1" smtClean="0">
                <a:latin typeface="NikoshBAN" panose="02000000000000000000" pitchFamily="2" charset="0"/>
                <a:cs typeface="NikoshBAN" panose="02000000000000000000" pitchFamily="2" charset="0"/>
              </a:rPr>
              <a:t>রেসপিরেটরি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লক্ষণ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ছাড়াও</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জ্বর,কাশি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a:t>
            </a:r>
            <a:r>
              <a:rPr lang="en-US" sz="4000" dirty="0" smtClean="0">
                <a:latin typeface="NikoshBAN" panose="02000000000000000000" pitchFamily="2" charset="0"/>
                <a:cs typeface="NikoshBAN" panose="02000000000000000000" pitchFamily="2" charset="0"/>
              </a:rPr>
              <a:t>।</a:t>
            </a:r>
          </a:p>
          <a:p>
            <a:pPr marL="285750" indent="-285750">
              <a:buFont typeface="Arial" panose="020B0604020202020204" pitchFamily="34" charset="0"/>
              <a:buChar char="•"/>
            </a:pPr>
            <a:r>
              <a:rPr lang="en-US" sz="4000" dirty="0" err="1" smtClean="0">
                <a:latin typeface="NikoshBAN" panose="02000000000000000000" pitchFamily="2" charset="0"/>
                <a:cs typeface="NikoshBAN" panose="02000000000000000000" pitchFamily="2" charset="0"/>
              </a:rPr>
              <a:t>শ্বাস,প্রশ্বাসের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সমস্যাই</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প্রধান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সমস্যা</a:t>
            </a:r>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a:t>
            </a:r>
          </a:p>
          <a:p>
            <a:pPr marL="285750" indent="-285750">
              <a:buFont typeface="Arial" panose="020B0604020202020204" pitchFamily="34" charset="0"/>
              <a:buChar char="•"/>
            </a:pPr>
            <a:r>
              <a:rPr lang="en-US" sz="4000" dirty="0" err="1" smtClean="0">
                <a:latin typeface="NikoshBAN" panose="02000000000000000000" pitchFamily="2" charset="0"/>
                <a:cs typeface="NikoshBAN" panose="02000000000000000000" pitchFamily="2" charset="0"/>
              </a:rPr>
              <a:t>এটি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ফুসফুসে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আক্রমন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p>
          <a:p>
            <a:pPr marL="285750" indent="-285750">
              <a:buFont typeface="Arial" panose="020B0604020202020204" pitchFamily="34" charset="0"/>
              <a:buChar char="•"/>
            </a:pPr>
            <a:r>
              <a:rPr lang="en-US" sz="4000" dirty="0" err="1" smtClean="0">
                <a:latin typeface="NikoshBAN" panose="02000000000000000000" pitchFamily="2" charset="0"/>
                <a:cs typeface="NikoshBAN" panose="02000000000000000000" pitchFamily="2" charset="0"/>
              </a:rPr>
              <a:t>সাধারনত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শুষ্ক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কাশি</a:t>
            </a:r>
            <a:r>
              <a:rPr lang="en-US" sz="4000" dirty="0" smtClean="0">
                <a:latin typeface="NikoshBAN" panose="02000000000000000000" pitchFamily="2" charset="0"/>
                <a:cs typeface="NikoshBAN" panose="02000000000000000000" pitchFamily="2" charset="0"/>
              </a:rPr>
              <a:t> ও </a:t>
            </a:r>
            <a:r>
              <a:rPr lang="en-US" sz="4000" dirty="0" err="1" smtClean="0">
                <a:latin typeface="NikoshBAN" panose="02000000000000000000" pitchFamily="2" charset="0"/>
                <a:cs typeface="NikoshBAN" panose="02000000000000000000" pitchFamily="2" charset="0"/>
              </a:rPr>
              <a:t>জ্বরের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মাধ্যমেই</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উপসর্গ</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স্বাস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প্রস্বাসে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সমস্যা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দেয়</a:t>
            </a:r>
            <a:r>
              <a:rPr lang="en-US" sz="4000" dirty="0" smtClean="0">
                <a:latin typeface="NikoshBAN" panose="02000000000000000000" pitchFamily="2" charset="0"/>
                <a:cs typeface="NikoshBAN" panose="02000000000000000000" pitchFamily="2" charset="0"/>
              </a:rPr>
              <a:t>।</a:t>
            </a:r>
          </a:p>
          <a:p>
            <a:pPr marL="285750" indent="-285750">
              <a:buFont typeface="Arial" panose="020B0604020202020204" pitchFamily="34" charset="0"/>
              <a:buChar char="•"/>
            </a:pPr>
            <a:r>
              <a:rPr lang="en-US" sz="4000" dirty="0" err="1" smtClean="0">
                <a:latin typeface="NikoshBAN" panose="02000000000000000000" pitchFamily="2" charset="0"/>
                <a:cs typeface="NikoshBAN" panose="02000000000000000000" pitchFamily="2" charset="0"/>
              </a:rPr>
              <a:t>সাধারনত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রোগের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উপসর্গ</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প্রকাশ</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গড়ে</a:t>
            </a:r>
            <a:r>
              <a:rPr lang="en-US" sz="4000" dirty="0" smtClean="0">
                <a:latin typeface="NikoshBAN" panose="02000000000000000000" pitchFamily="2" charset="0"/>
                <a:cs typeface="NikoshBAN" panose="02000000000000000000" pitchFamily="2" charset="0"/>
              </a:rPr>
              <a:t> ৫ </a:t>
            </a:r>
            <a:r>
              <a:rPr lang="en-US" sz="4000" dirty="0" err="1" smtClean="0">
                <a:latin typeface="NikoshBAN" panose="02000000000000000000" pitchFamily="2" charset="0"/>
                <a:cs typeface="NikoshBAN" panose="02000000000000000000" pitchFamily="2" charset="0"/>
              </a:rPr>
              <a:t>দিন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নেয়</a:t>
            </a:r>
            <a:r>
              <a:rPr lang="en-US" sz="4000" dirty="0" smtClean="0">
                <a:latin typeface="NikoshBAN" panose="02000000000000000000" pitchFamily="2" charset="0"/>
                <a:cs typeface="NikoshBAN" panose="02000000000000000000" pitchFamily="2" charset="0"/>
              </a:rPr>
              <a:t>।</a:t>
            </a:r>
          </a:p>
          <a:p>
            <a:pPr marL="285750" indent="-285750">
              <a:buFont typeface="Arial" panose="020B0604020202020204" pitchFamily="34" charset="0"/>
              <a:buChar char="•"/>
            </a:pP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2317845" y="533400"/>
            <a:ext cx="4572000" cy="1015663"/>
          </a:xfrm>
          <a:prstGeom prst="rect">
            <a:avLst/>
          </a:prstGeom>
          <a:noFill/>
        </p:spPr>
        <p:txBody>
          <a:bodyPr wrap="square" rtlCol="0">
            <a:spAutoFit/>
          </a:bodyPr>
          <a:lstStyle/>
          <a:p>
            <a:pPr algn="just"/>
            <a:r>
              <a:rPr lang="en-US" sz="6000" dirty="0" err="1" smtClean="0">
                <a:solidFill>
                  <a:srgbClr val="FF0000"/>
                </a:solidFill>
                <a:latin typeface="NikoshBAN" panose="02000000000000000000" pitchFamily="2" charset="0"/>
                <a:cs typeface="NikoshBAN" panose="02000000000000000000" pitchFamily="2" charset="0"/>
              </a:rPr>
              <a:t>রোগের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লক্ষন</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কি</a:t>
            </a:r>
            <a:r>
              <a:rPr lang="en-US" sz="6000" dirty="0" smtClean="0">
                <a:solidFill>
                  <a:srgbClr val="FF0000"/>
                </a:solidFill>
                <a:latin typeface="NikoshBAN" panose="02000000000000000000" pitchFamily="2" charset="0"/>
                <a:cs typeface="NikoshBAN" panose="02000000000000000000" pitchFamily="2" charset="0"/>
              </a:rPr>
              <a:t>?</a:t>
            </a:r>
            <a:endParaRPr lang="en-US" sz="60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0874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32" y="1447800"/>
            <a:ext cx="9115567" cy="5410200"/>
          </a:xfrm>
        </p:spPr>
        <p:txBody>
          <a:bodyPr>
            <a:normAutofit/>
          </a:bodyPr>
          <a:lstStyle/>
          <a:p>
            <a:pPr fontAlgn="base"/>
            <a:endParaRPr lang="en-US" b="1" dirty="0" smtClean="0"/>
          </a:p>
          <a:p>
            <a:pPr fontAlgn="base"/>
            <a:r>
              <a:rPr lang="bn-IN" sz="3200" dirty="0" smtClean="0">
                <a:latin typeface="NikoshBAN" panose="02000000000000000000" pitchFamily="2" charset="0"/>
                <a:cs typeface="NikoshBAN" panose="02000000000000000000" pitchFamily="2" charset="0"/>
              </a:rPr>
              <a:t>বিশ্ব </a:t>
            </a:r>
            <a:r>
              <a:rPr lang="bn-IN" sz="3200" dirty="0">
                <a:latin typeface="NikoshBAN" panose="02000000000000000000" pitchFamily="2" charset="0"/>
                <a:cs typeface="NikoshBAN" panose="02000000000000000000" pitchFamily="2" charset="0"/>
              </a:rPr>
              <a:t>স্বাস্থ্য সংস্থা বলছে, ভাইরাসটির ইনকিউবেশন পিরিয়ড ১৪দিন পর্যন্ত স্থায়ী থাকে। তবে কিছু কিছু গবেষকের মতে এর স্থায়িত্ব ২৪দিন পর্যন্ত থাকতে পারে।</a:t>
            </a:r>
          </a:p>
          <a:p>
            <a:pPr fontAlgn="base"/>
            <a:r>
              <a:rPr lang="bn-IN" sz="3200" dirty="0">
                <a:latin typeface="NikoshBAN" panose="02000000000000000000" pitchFamily="2" charset="0"/>
                <a:cs typeface="NikoshBAN" panose="02000000000000000000" pitchFamily="2" charset="0"/>
              </a:rPr>
              <a:t>মানুষের মধ্যে যখন ভাইরাসের উপসর্গ দেখা দেবে তখন বেশি মানুষকে সংক্রমণের সম্ভাবনা থাকবে তাদের। তবে এমন ধারণাও করা হচ্ছে যে নিজেরা অসুস্থ না থাকার সময়ও সুস্থ মানুষের দেহে ভাইরাস সংক্রমিত করতে পারে মানুষ।</a:t>
            </a:r>
          </a:p>
          <a:p>
            <a:pPr fontAlgn="base"/>
            <a:r>
              <a:rPr lang="bn-IN" sz="3200" dirty="0">
                <a:latin typeface="NikoshBAN" panose="02000000000000000000" pitchFamily="2" charset="0"/>
                <a:cs typeface="NikoshBAN" panose="02000000000000000000" pitchFamily="2" charset="0"/>
              </a:rPr>
              <a:t>শুরুর দিকের উপসর্গ সাধারণ সর্দিজ্বর এবং ফ্লু'য়ের সাথে সাদৃশ্যপূর্ণ হওয়ায় রোগ নির্ণয়ের ক্ষেত্রে দ্বিধাগ্রস্থ হওয়া স্বাভাবিক।</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fontScale="25000" lnSpcReduction="20000"/>
          </a:bodyPr>
          <a:lstStyle/>
          <a:p>
            <a:pPr fontAlgn="base"/>
            <a:endParaRPr lang="en-US" b="1" dirty="0" smtClean="0"/>
          </a:p>
          <a:p>
            <a:pPr fontAlgn="base"/>
            <a:endParaRPr lang="en-US" b="1" dirty="0" smtClean="0"/>
          </a:p>
          <a:p>
            <a:pPr fontAlgn="base"/>
            <a:endParaRPr lang="en-US" b="1" dirty="0" smtClean="0"/>
          </a:p>
          <a:p>
            <a:pPr fontAlgn="base"/>
            <a:endParaRPr lang="en-US" b="1" dirty="0" smtClean="0"/>
          </a:p>
          <a:p>
            <a:pPr fontAlgn="base"/>
            <a:endParaRPr lang="en-US" b="1" dirty="0" smtClean="0"/>
          </a:p>
          <a:p>
            <a:pPr fontAlgn="base"/>
            <a:endParaRPr lang="en-US" b="1" dirty="0" smtClean="0"/>
          </a:p>
          <a:p>
            <a:pPr fontAlgn="base"/>
            <a:r>
              <a:rPr lang="bn-IN" sz="8400" b="1" dirty="0" smtClean="0">
                <a:solidFill>
                  <a:srgbClr val="FFFF00"/>
                </a:solidFill>
                <a:latin typeface="NikoshBAN" panose="02000000000000000000" pitchFamily="2" charset="0"/>
                <a:cs typeface="NikoshBAN" panose="02000000000000000000" pitchFamily="2" charset="0"/>
              </a:rPr>
              <a:t>ভাইরাসটির </a:t>
            </a:r>
            <a:r>
              <a:rPr lang="bn-IN" sz="8400" b="1" dirty="0">
                <a:solidFill>
                  <a:srgbClr val="FFFF00"/>
                </a:solidFill>
                <a:latin typeface="NikoshBAN" panose="02000000000000000000" pitchFamily="2" charset="0"/>
                <a:cs typeface="NikoshBAN" panose="02000000000000000000" pitchFamily="2" charset="0"/>
              </a:rPr>
              <a:t>কি পরিবর্তন ঘটতে পারে?</a:t>
            </a:r>
          </a:p>
          <a:p>
            <a:pPr fontAlgn="base"/>
            <a:r>
              <a:rPr lang="bn-IN" sz="8400" dirty="0">
                <a:latin typeface="NikoshBAN" panose="02000000000000000000" pitchFamily="2" charset="0"/>
                <a:cs typeface="NikoshBAN" panose="02000000000000000000" pitchFamily="2" charset="0"/>
              </a:rPr>
              <a:t>ভাইরাসটি কোন একটা প্রাণী থেকে মানুষের দেহে ঢুকেছে এবং একজন থেকে আরেকজনের দেহে ছড়াতে ছড়াতে আবার নিজের জিনগত গঠনে সবসময় পরিবর্তন আনছে - যাকে বলে মিউটেশন।</a:t>
            </a:r>
          </a:p>
          <a:p>
            <a:pPr fontAlgn="base"/>
            <a:r>
              <a:rPr lang="bn-IN" sz="8400" dirty="0">
                <a:latin typeface="NikoshBAN" panose="02000000000000000000" pitchFamily="2" charset="0"/>
                <a:cs typeface="NikoshBAN" panose="02000000000000000000" pitchFamily="2" charset="0"/>
              </a:rPr>
              <a:t>তাই এ ভাইরাস হয়তো আরো বিপজ্জনক হয়ে উঠতে পারে, এমন আশংকা রয়েছে।</a:t>
            </a:r>
          </a:p>
          <a:p>
            <a:pPr fontAlgn="base"/>
            <a:r>
              <a:rPr lang="bn-IN" sz="8400" dirty="0">
                <a:latin typeface="NikoshBAN" panose="02000000000000000000" pitchFamily="2" charset="0"/>
                <a:cs typeface="NikoshBAN" panose="02000000000000000000" pitchFamily="2" charset="0"/>
              </a:rPr>
              <a:t>কিন্তু এ ভাইরাসটির প্রকৃতি এবং কীভাবেই বা তা রোধ করা যেতে পারে - এ সম্পর্কে এখনো বিজ্ঞানীরা বিশদভাবে জানার চেষ্টা করছেন।</a:t>
            </a:r>
          </a:p>
          <a:p>
            <a:pPr fontAlgn="base"/>
            <a:r>
              <a:rPr lang="bn-IN" sz="8400" dirty="0">
                <a:latin typeface="NikoshBAN" panose="02000000000000000000" pitchFamily="2" charset="0"/>
                <a:cs typeface="NikoshBAN" panose="02000000000000000000" pitchFamily="2" charset="0"/>
              </a:rPr>
              <a:t>সার্স বা ইবোলার মতো নানা ধরণের প্রাণঘাতী ভাইরাসের খবর মাঝে মাঝেই সংবাদ মাধ্যমে আসে। এই করোনাভাইরাস তার মধ্যে সর্বশেষ।</a:t>
            </a:r>
          </a:p>
          <a:p>
            <a:pPr fontAlgn="base"/>
            <a:r>
              <a:rPr lang="bn-IN" sz="8400" dirty="0">
                <a:latin typeface="NikoshBAN" panose="02000000000000000000" pitchFamily="2" charset="0"/>
                <a:cs typeface="NikoshBAN" panose="02000000000000000000" pitchFamily="2" charset="0"/>
              </a:rPr>
              <a:t>বিজ্ঞানীরা বলছেন, ভাইরাসটি হয়তো মানুষের দেহকোষের ভেতরে ইতিমধ্যেই 'মিউটেট করছে' অর্থাৎ গঠন পরিবর্তন করে নতুন রূপ নিচ্ছে এবং সংখ্যাবৃদ্ধি করছে - যার ফলে এটি আরো বেশি বিপজ্জনক হয়ে উঠতে পারে।</a:t>
            </a:r>
          </a:p>
          <a:p>
            <a:pPr fontAlgn="base"/>
            <a:r>
              <a:rPr lang="bn-IN" sz="8400" dirty="0">
                <a:latin typeface="NikoshBAN" panose="02000000000000000000" pitchFamily="2" charset="0"/>
                <a:cs typeface="NikoshBAN" panose="02000000000000000000" pitchFamily="2" charset="0"/>
              </a:rPr>
              <a:t>এই ভাইরাস মানুষের ফুসফুসে সংক্রমণ ঘটায় এবং শ্বাসতন্ত্রের মাধ্যমেই এটি একজনের দেহ থেকে আরেক জনের দেহে ছড়ায়। সাধারণ ফ্লু বা ঠান্ডা লাগার মতো করেই এ ভাইরাস ছড়ায় হাঁচি-কাশির মাধ্যমে ।</a:t>
            </a:r>
          </a:p>
          <a:p>
            <a:r>
              <a:rPr lang="bn-IN" dirty="0" smtClean="0"/>
              <a:t/>
            </a:r>
            <a:br>
              <a:rPr lang="bn-IN" dirty="0" smtClean="0"/>
            </a:b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994"/>
            <a:ext cx="8686800" cy="6858000"/>
          </a:xfrm>
        </p:spPr>
        <p:txBody>
          <a:bodyPr>
            <a:normAutofit fontScale="70000" lnSpcReduction="20000"/>
          </a:bodyPr>
          <a:lstStyle/>
          <a:p>
            <a:pPr fontAlgn="base"/>
            <a:endParaRPr lang="en-US" sz="2000" b="1" dirty="0" smtClean="0"/>
          </a:p>
          <a:p>
            <a:pPr fontAlgn="base"/>
            <a:endParaRPr lang="en-US" sz="2000" b="1" dirty="0" smtClean="0"/>
          </a:p>
          <a:p>
            <a:pPr fontAlgn="base"/>
            <a:endParaRPr lang="en-US" sz="2000" b="1" dirty="0" smtClean="0"/>
          </a:p>
          <a:p>
            <a:pPr fontAlgn="base"/>
            <a:endParaRPr lang="en-US" sz="2000" b="1" dirty="0" smtClean="0"/>
          </a:p>
          <a:p>
            <a:pPr fontAlgn="base"/>
            <a:endParaRPr lang="en-US" sz="4400" b="1" dirty="0" smtClean="0">
              <a:latin typeface="NikoshBAN" panose="02000000000000000000" pitchFamily="2" charset="0"/>
              <a:cs typeface="NikoshBAN" panose="02000000000000000000" pitchFamily="2" charset="0"/>
            </a:endParaRPr>
          </a:p>
          <a:p>
            <a:pPr fontAlgn="base"/>
            <a:r>
              <a:rPr lang="bn-IN" sz="3800" b="1" dirty="0" smtClean="0">
                <a:solidFill>
                  <a:srgbClr val="FFFF00"/>
                </a:solidFill>
                <a:latin typeface="NikoshBAN" panose="02000000000000000000" pitchFamily="2" charset="0"/>
                <a:cs typeface="NikoshBAN" panose="02000000000000000000" pitchFamily="2" charset="0"/>
              </a:rPr>
              <a:t>এর </a:t>
            </a:r>
            <a:r>
              <a:rPr lang="bn-IN" sz="3800" b="1" dirty="0">
                <a:solidFill>
                  <a:srgbClr val="FFFF00"/>
                </a:solidFill>
                <a:latin typeface="NikoshBAN" panose="02000000000000000000" pitchFamily="2" charset="0"/>
                <a:cs typeface="NikoshBAN" panose="02000000000000000000" pitchFamily="2" charset="0"/>
              </a:rPr>
              <a:t>কি কোন চিকিৎসা আছে?</a:t>
            </a:r>
          </a:p>
          <a:p>
            <a:pPr fontAlgn="base"/>
            <a:r>
              <a:rPr lang="bn-IN" sz="3800" dirty="0">
                <a:latin typeface="NikoshBAN" panose="02000000000000000000" pitchFamily="2" charset="0"/>
                <a:cs typeface="NikoshBAN" panose="02000000000000000000" pitchFamily="2" charset="0"/>
              </a:rPr>
              <a:t>যেহেতু এই ভাইরাসটি নতুন, তাই এর কোন টিকা বা ভ্যাকসিন এখনো নেই, এবং এমন কোন চিকিৎসা নেই যা এ রোগ ঠেকাতে পারে।</a:t>
            </a:r>
          </a:p>
          <a:p>
            <a:pPr fontAlgn="base"/>
            <a:r>
              <a:rPr lang="bn-IN" sz="3800" b="1" dirty="0">
                <a:latin typeface="NikoshBAN" panose="02000000000000000000" pitchFamily="2" charset="0"/>
                <a:cs typeface="NikoshBAN" panose="02000000000000000000" pitchFamily="2" charset="0"/>
              </a:rPr>
              <a:t>তাহলে এর হাত থেকে রক্ষা পাবার উপায় কী?</a:t>
            </a:r>
          </a:p>
          <a:p>
            <a:pPr fontAlgn="base"/>
            <a:r>
              <a:rPr lang="bn-IN" sz="3800" dirty="0">
                <a:latin typeface="NikoshBAN" panose="02000000000000000000" pitchFamily="2" charset="0"/>
                <a:cs typeface="NikoshBAN" panose="02000000000000000000" pitchFamily="2" charset="0"/>
              </a:rPr>
              <a:t>একমাত্র উপায় হলো, যারা ইতিমধ্যেই আক্রান্ত হয়েছে বা এ ভাইরাস বহন করছে - তাদের সংস্পর্শ এড়িয়ে চলা।</a:t>
            </a:r>
          </a:p>
          <a:p>
            <a:pPr fontAlgn="base"/>
            <a:r>
              <a:rPr lang="bn-IN" sz="3800" dirty="0">
                <a:latin typeface="NikoshBAN" panose="02000000000000000000" pitchFamily="2" charset="0"/>
                <a:cs typeface="NikoshBAN" panose="02000000000000000000" pitchFamily="2" charset="0"/>
              </a:rPr>
              <a:t>তা ছাড়া ডাক্তাররা পরামর্শ দিয়েছেন বার বার হাত ধোয়া, হাত দিয়ে নাক-মুখ স্পর্শ না করা, ঘরের বাইরে গেলে মুখোশ পরা।</a:t>
            </a:r>
          </a:p>
          <a:p>
            <a:pPr fontAlgn="base"/>
            <a:r>
              <a:rPr lang="bn-IN" sz="3800" dirty="0">
                <a:latin typeface="NikoshBAN" panose="02000000000000000000" pitchFamily="2" charset="0"/>
                <a:cs typeface="NikoshBAN" panose="02000000000000000000" pitchFamily="2" charset="0"/>
              </a:rPr>
              <a:t>হংকং বিশ্ববিদ্যালয়ের ড. গ্যাব্রিয়েল লিউং স্বাস্থ্য সম্পর্কিত এ নির্দেশনায় বলছেন, হাত সবসময় পরিষ্কার-পরিচ্ছন্ন রাখতে হবে, বার বার হাত ধুতে হবে। হাত দিয়ে নাক বা মুখ ঘষবেন না, ঘরের বাইরে গেলে মুখোশ পরতে হবে।</a:t>
            </a:r>
          </a:p>
          <a:p>
            <a:pPr fontAlgn="base"/>
            <a:r>
              <a:rPr lang="bn-IN" sz="3800" dirty="0">
                <a:latin typeface="NikoshBAN" panose="02000000000000000000" pitchFamily="2" charset="0"/>
                <a:cs typeface="NikoshBAN" panose="02000000000000000000" pitchFamily="2" charset="0"/>
              </a:rPr>
              <a:t>"আপনি যদি অসুস্থ হয়ে থাকেন তাহলে মুখোশ </a:t>
            </a:r>
            <a:r>
              <a:rPr lang="bn-IN" sz="3800" dirty="0" smtClean="0">
                <a:latin typeface="NikoshBAN" panose="02000000000000000000" pitchFamily="2" charset="0"/>
                <a:cs typeface="NikoshBAN" panose="02000000000000000000" pitchFamily="2" charset="0"/>
              </a:rPr>
              <a:t>প</a:t>
            </a:r>
            <a:r>
              <a:rPr lang="en-US" sz="3800" dirty="0" err="1" smtClean="0">
                <a:latin typeface="NikoshBAN" panose="02000000000000000000" pitchFamily="2" charset="0"/>
                <a:cs typeface="NikoshBAN" panose="02000000000000000000" pitchFamily="2" charset="0"/>
              </a:rPr>
              <a:t>ড়ু</a:t>
            </a:r>
            <a:r>
              <a:rPr lang="bn-IN" sz="3800" dirty="0" smtClean="0">
                <a:latin typeface="NikoshBAN" panose="02000000000000000000" pitchFamily="2" charset="0"/>
                <a:cs typeface="NikoshBAN" panose="02000000000000000000" pitchFamily="2" charset="0"/>
              </a:rPr>
              <a:t>ন</a:t>
            </a:r>
            <a:r>
              <a:rPr lang="bn-IN" sz="3800" dirty="0">
                <a:latin typeface="NikoshBAN" panose="02000000000000000000" pitchFamily="2" charset="0"/>
                <a:cs typeface="NikoshBAN" panose="02000000000000000000" pitchFamily="2" charset="0"/>
              </a:rPr>
              <a:t>, আর নিজে অসুস্থ না হলেও, অন্যের সংস্পর্শ এড়াতে মুখোশ পরুন" - বলেন তিনি।</a:t>
            </a:r>
          </a:p>
          <a:p>
            <a:endParaRPr lang="en-US" sz="2000" dirty="0"/>
          </a:p>
        </p:txBody>
      </p:sp>
      <p:pic>
        <p:nvPicPr>
          <p:cNvPr id="4" name="Picture 3" descr="images.jpg"/>
          <p:cNvPicPr>
            <a:picLocks noChangeAspect="1"/>
          </p:cNvPicPr>
          <p:nvPr/>
        </p:nvPicPr>
        <p:blipFill>
          <a:blip r:embed="rId2"/>
          <a:stretch>
            <a:fillRect/>
          </a:stretch>
        </p:blipFill>
        <p:spPr>
          <a:xfrm>
            <a:off x="990600" y="381000"/>
            <a:ext cx="7239000" cy="1638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371600"/>
            <a:ext cx="3352800" cy="1015663"/>
          </a:xfrm>
          <a:prstGeom prst="rect">
            <a:avLst/>
          </a:prstGeom>
          <a:noFill/>
        </p:spPr>
        <p:txBody>
          <a:bodyPr wrap="square" rtlCol="0">
            <a:spAutoFit/>
          </a:bodyPr>
          <a:lstStyle/>
          <a:p>
            <a:r>
              <a:rPr lang="en-US" sz="6000" dirty="0" err="1" smtClean="0">
                <a:solidFill>
                  <a:srgbClr val="00B0F0"/>
                </a:solidFill>
                <a:latin typeface="NikoshBAN" panose="02000000000000000000" pitchFamily="2" charset="0"/>
                <a:cs typeface="NikoshBAN" panose="02000000000000000000" pitchFamily="2" charset="0"/>
              </a:rPr>
              <a:t>একক</a:t>
            </a:r>
            <a:r>
              <a:rPr lang="en-US" sz="6000" dirty="0" smtClean="0">
                <a:solidFill>
                  <a:srgbClr val="00B0F0"/>
                </a:solidFill>
                <a:latin typeface="NikoshBAN" panose="02000000000000000000" pitchFamily="2" charset="0"/>
                <a:cs typeface="NikoshBAN" panose="02000000000000000000" pitchFamily="2" charset="0"/>
              </a:rPr>
              <a:t> </a:t>
            </a:r>
            <a:r>
              <a:rPr lang="en-US" sz="6000" dirty="0" err="1" smtClean="0">
                <a:solidFill>
                  <a:srgbClr val="00B0F0"/>
                </a:solidFill>
                <a:latin typeface="NikoshBAN" panose="02000000000000000000" pitchFamily="2" charset="0"/>
                <a:cs typeface="NikoshBAN" panose="02000000000000000000" pitchFamily="2" charset="0"/>
              </a:rPr>
              <a:t>কাজ</a:t>
            </a:r>
            <a:endParaRPr lang="en-US" sz="6000" dirty="0">
              <a:solidFill>
                <a:srgbClr val="00B0F0"/>
              </a:solidFill>
              <a:latin typeface="NikoshBAN" panose="02000000000000000000" pitchFamily="2" charset="0"/>
              <a:cs typeface="NikoshBAN" panose="02000000000000000000" pitchFamily="2" charset="0"/>
            </a:endParaRPr>
          </a:p>
        </p:txBody>
      </p:sp>
      <p:sp>
        <p:nvSpPr>
          <p:cNvPr id="3" name="TextBox 2"/>
          <p:cNvSpPr txBox="1"/>
          <p:nvPr/>
        </p:nvSpPr>
        <p:spPr>
          <a:xfrm>
            <a:off x="609600" y="3276600"/>
            <a:ext cx="7848600" cy="1323439"/>
          </a:xfrm>
          <a:prstGeom prst="rect">
            <a:avLst/>
          </a:prstGeom>
          <a:noFill/>
        </p:spPr>
        <p:txBody>
          <a:bodyPr wrap="square" rtlCol="0">
            <a:spAutoFit/>
          </a:bodyPr>
          <a:lstStyle/>
          <a:p>
            <a:pPr marL="571500" indent="-571500">
              <a:buFont typeface="Arial" panose="020B0604020202020204" pitchFamily="34" charset="0"/>
              <a:buChar char="•"/>
            </a:pPr>
            <a:r>
              <a:rPr lang="en-US" sz="4000" dirty="0" err="1" smtClean="0">
                <a:latin typeface="NikoshBAN" panose="02000000000000000000" pitchFamily="2" charset="0"/>
                <a:cs typeface="NikoshBAN" panose="02000000000000000000" pitchFamily="2" charset="0"/>
              </a:rPr>
              <a:t>কোভিড</a:t>
            </a:r>
            <a:r>
              <a:rPr lang="en-US" sz="4000" dirty="0" smtClean="0">
                <a:latin typeface="NikoshBAN" panose="02000000000000000000" pitchFamily="2" charset="0"/>
                <a:cs typeface="NikoshBAN" panose="02000000000000000000" pitchFamily="2" charset="0"/>
              </a:rPr>
              <a:t>-১৯ </a:t>
            </a:r>
            <a:r>
              <a:rPr lang="en-US" sz="4000" dirty="0" err="1" smtClean="0">
                <a:latin typeface="NikoshBAN" panose="02000000000000000000" pitchFamily="2" charset="0"/>
                <a:cs typeface="NikoshBAN" panose="02000000000000000000" pitchFamily="2" charset="0"/>
              </a:rPr>
              <a:t>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ভাইরাস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প্রতিরোধের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উপায়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সমূহ</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870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vidUpdated1.png"/>
          <p:cNvPicPr>
            <a:picLocks noGrp="1" noChangeAspect="1"/>
          </p:cNvPicPr>
          <p:nvPr>
            <p:ph idx="1"/>
          </p:nvPr>
        </p:nvPicPr>
        <p:blipFill>
          <a:blip r:embed="rId2"/>
          <a:stretch>
            <a:fillRect/>
          </a:stretch>
        </p:blipFill>
        <p:spPr>
          <a:xfrm>
            <a:off x="609600" y="0"/>
            <a:ext cx="8156732" cy="6858000"/>
          </a:xfrm>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2).jpg"/>
          <p:cNvPicPr>
            <a:picLocks noGrp="1" noChangeAspect="1"/>
          </p:cNvPicPr>
          <p:nvPr>
            <p:ph idx="1"/>
          </p:nvPr>
        </p:nvPicPr>
        <p:blipFill>
          <a:blip r:embed="rId2"/>
          <a:stretch>
            <a:fillRect/>
          </a:stretch>
        </p:blipFill>
        <p:spPr>
          <a:xfrm>
            <a:off x="0" y="1244263"/>
            <a:ext cx="9144000" cy="5613737"/>
          </a:xfrm>
        </p:spPr>
      </p:pic>
      <p:sp>
        <p:nvSpPr>
          <p:cNvPr id="2" name="TextBox 1"/>
          <p:cNvSpPr txBox="1"/>
          <p:nvPr/>
        </p:nvSpPr>
        <p:spPr>
          <a:xfrm>
            <a:off x="3505200" y="228600"/>
            <a:ext cx="3810000" cy="1015663"/>
          </a:xfrm>
          <a:prstGeom prst="rect">
            <a:avLst/>
          </a:prstGeom>
          <a:noFill/>
        </p:spPr>
        <p:txBody>
          <a:bodyPr wrap="square" rtlCol="0">
            <a:spAutoFit/>
          </a:bodyPr>
          <a:lstStyle/>
          <a:p>
            <a:r>
              <a:rPr lang="en-US" sz="6000" u="sng" dirty="0" err="1" smtClean="0">
                <a:solidFill>
                  <a:srgbClr val="FF0000"/>
                </a:solidFill>
                <a:latin typeface="NikoshBAN" panose="02000000000000000000" pitchFamily="2" charset="0"/>
                <a:cs typeface="NikoshBAN" panose="02000000000000000000" pitchFamily="2" charset="0"/>
              </a:rPr>
              <a:t>পরিশেষে</a:t>
            </a:r>
            <a:endParaRPr lang="en-US" sz="6000" u="sng" dirty="0">
              <a:solidFill>
                <a:srgbClr val="FF0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0900" y="1295400"/>
            <a:ext cx="3276600" cy="1015663"/>
          </a:xfrm>
          <a:prstGeom prst="rect">
            <a:avLst/>
          </a:prstGeom>
          <a:noFill/>
        </p:spPr>
        <p:txBody>
          <a:bodyPr wrap="square" rtlCol="0">
            <a:spAutoFit/>
          </a:bodyPr>
          <a:lstStyle/>
          <a:p>
            <a:r>
              <a:rPr lang="en-US" sz="6000" dirty="0" err="1" smtClean="0">
                <a:solidFill>
                  <a:srgbClr val="FFFF00"/>
                </a:solidFill>
                <a:latin typeface="NikoshBAN" panose="02000000000000000000" pitchFamily="2" charset="0"/>
                <a:cs typeface="NikoshBAN" panose="02000000000000000000" pitchFamily="2" charset="0"/>
              </a:rPr>
              <a:t>বাড়ীর</a:t>
            </a:r>
            <a:r>
              <a:rPr lang="en-US" sz="6000" dirty="0" smtClean="0">
                <a:solidFill>
                  <a:srgbClr val="FFFF00"/>
                </a:solidFill>
                <a:latin typeface="NikoshBAN" panose="02000000000000000000" pitchFamily="2" charset="0"/>
                <a:cs typeface="NikoshBAN" panose="02000000000000000000" pitchFamily="2" charset="0"/>
              </a:rPr>
              <a:t> </a:t>
            </a:r>
            <a:r>
              <a:rPr lang="en-US" sz="6000" dirty="0" err="1" smtClean="0">
                <a:solidFill>
                  <a:srgbClr val="FFFF00"/>
                </a:solidFill>
                <a:latin typeface="NikoshBAN" panose="02000000000000000000" pitchFamily="2" charset="0"/>
                <a:cs typeface="NikoshBAN" panose="02000000000000000000" pitchFamily="2" charset="0"/>
              </a:rPr>
              <a:t>কাজ</a:t>
            </a:r>
            <a:endParaRPr lang="en-US" sz="60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0" y="3200400"/>
            <a:ext cx="9067800"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err="1" smtClean="0">
                <a:solidFill>
                  <a:srgbClr val="FF0000"/>
                </a:solidFill>
                <a:latin typeface="NikoshBAN" panose="02000000000000000000" pitchFamily="2" charset="0"/>
                <a:cs typeface="NikoshBAN" panose="02000000000000000000" pitchFamily="2" charset="0"/>
              </a:rPr>
              <a:t>বাংলাদেশে</a:t>
            </a:r>
            <a:r>
              <a:rPr lang="en-US" sz="3600" dirty="0" smtClean="0">
                <a:solidFill>
                  <a:srgbClr val="FF0000"/>
                </a:solidFill>
                <a:latin typeface="NikoshBAN" panose="02000000000000000000" pitchFamily="2" charset="0"/>
                <a:cs typeface="NikoshBAN" panose="02000000000000000000" pitchFamily="2" charset="0"/>
              </a:rPr>
              <a:t> এ </a:t>
            </a:r>
            <a:r>
              <a:rPr lang="en-US" sz="3600" dirty="0" err="1" smtClean="0">
                <a:solidFill>
                  <a:srgbClr val="FF0000"/>
                </a:solidFill>
                <a:latin typeface="NikoshBAN" panose="02000000000000000000" pitchFamily="2" charset="0"/>
                <a:cs typeface="NikoshBAN" panose="02000000000000000000" pitchFamily="2" charset="0"/>
              </a:rPr>
              <a:t>পর্যন্ত</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করোনা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ভাইরাসে</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আক্রান্ত</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রুগির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সংখ্যা</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কত</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জেলা</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ভিত্তিক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তালিকা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তৈরি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কর</a:t>
            </a:r>
            <a:r>
              <a:rPr lang="en-US" sz="3600" dirty="0" smtClean="0">
                <a:solidFill>
                  <a:srgbClr val="FF0000"/>
                </a:solidFill>
                <a:latin typeface="NikoshBAN" panose="02000000000000000000" pitchFamily="2" charset="0"/>
                <a:cs typeface="NikoshBAN" panose="02000000000000000000" pitchFamily="2" charset="0"/>
              </a:rPr>
              <a:t>।</a:t>
            </a:r>
          </a:p>
          <a:p>
            <a:pPr marL="285750" indent="-285750">
              <a:buFont typeface="Arial" panose="020B0604020202020204" pitchFamily="34" charset="0"/>
              <a:buChar char="•"/>
            </a:pPr>
            <a:r>
              <a:rPr lang="en-US" sz="3600" dirty="0" err="1" smtClean="0">
                <a:solidFill>
                  <a:srgbClr val="FF0000"/>
                </a:solidFill>
                <a:latin typeface="NikoshBAN" panose="02000000000000000000" pitchFamily="2" charset="0"/>
                <a:cs typeface="NikoshBAN" panose="02000000000000000000" pitchFamily="2" charset="0"/>
              </a:rPr>
              <a:t>বাংলাদেশে</a:t>
            </a:r>
            <a:r>
              <a:rPr lang="en-US" sz="3600" dirty="0" smtClean="0">
                <a:solidFill>
                  <a:srgbClr val="FF0000"/>
                </a:solidFill>
                <a:latin typeface="NikoshBAN" panose="02000000000000000000" pitchFamily="2" charset="0"/>
                <a:cs typeface="NikoshBAN" panose="02000000000000000000" pitchFamily="2" charset="0"/>
              </a:rPr>
              <a:t> এ </a:t>
            </a:r>
            <a:r>
              <a:rPr lang="en-US" sz="3600" dirty="0" err="1" smtClean="0">
                <a:solidFill>
                  <a:srgbClr val="FF0000"/>
                </a:solidFill>
                <a:latin typeface="NikoshBAN" panose="02000000000000000000" pitchFamily="2" charset="0"/>
                <a:cs typeface="NikoshBAN" panose="02000000000000000000" pitchFamily="2" charset="0"/>
              </a:rPr>
              <a:t>পর্যন্ত</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করোনা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ভাইরাসে</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মৃত্যুবরণকারীর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সংখ্যা</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কত</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জেলা</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ভিত্তিক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তালিকা</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তৈরি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কর</a:t>
            </a:r>
            <a:r>
              <a:rPr lang="en-US" sz="3600" dirty="0" smtClean="0">
                <a:solidFill>
                  <a:srgbClr val="FF0000"/>
                </a:solidFill>
                <a:latin typeface="NikoshBAN" panose="02000000000000000000" pitchFamily="2" charset="0"/>
                <a:cs typeface="NikoshBAN" panose="02000000000000000000" pitchFamily="2" charset="0"/>
              </a:rPr>
              <a:t>?</a:t>
            </a:r>
          </a:p>
          <a:p>
            <a:pPr marL="285750" indent="-285750">
              <a:buFont typeface="Arial" panose="020B0604020202020204" pitchFamily="34" charset="0"/>
              <a:buChar char="•"/>
            </a:pPr>
            <a:endParaRPr lang="en-US" dirty="0" smtClean="0">
              <a:latin typeface="NikoshBAN" panose="02000000000000000000" pitchFamily="2" charset="0"/>
              <a:cs typeface="NikoshBAN" panose="02000000000000000000" pitchFamily="2"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68207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304" y="1066800"/>
            <a:ext cx="2819400" cy="1015663"/>
          </a:xfrm>
          <a:prstGeom prst="rect">
            <a:avLst/>
          </a:prstGeom>
          <a:noFill/>
        </p:spPr>
        <p:txBody>
          <a:bodyPr wrap="square" rtlCol="0">
            <a:spAutoFit/>
          </a:bodyPr>
          <a:lstStyle/>
          <a:p>
            <a:pPr algn="ctr"/>
            <a:r>
              <a:rPr lang="en-US" sz="6000" dirty="0" err="1" smtClean="0">
                <a:solidFill>
                  <a:srgbClr val="FF0000"/>
                </a:solidFill>
              </a:rPr>
              <a:t>ধন্যবাদ</a:t>
            </a:r>
            <a:endParaRPr lang="en-US" sz="6000" dirty="0">
              <a:solidFill>
                <a:srgbClr val="FF0000"/>
              </a:solidFill>
            </a:endParaRPr>
          </a:p>
        </p:txBody>
      </p:sp>
      <p:sp>
        <p:nvSpPr>
          <p:cNvPr id="3" name="TextBox 2"/>
          <p:cNvSpPr txBox="1"/>
          <p:nvPr/>
        </p:nvSpPr>
        <p:spPr>
          <a:xfrm>
            <a:off x="3048000" y="2759121"/>
            <a:ext cx="1828800" cy="1015663"/>
          </a:xfrm>
          <a:prstGeom prst="rect">
            <a:avLst/>
          </a:prstGeom>
          <a:noFill/>
        </p:spPr>
        <p:txBody>
          <a:bodyPr wrap="square" rtlCol="0">
            <a:spAutoFit/>
          </a:bodyPr>
          <a:lstStyle/>
          <a:p>
            <a:pPr algn="ctr"/>
            <a:r>
              <a:rPr lang="en-US" sz="6000" dirty="0" err="1" smtClean="0">
                <a:solidFill>
                  <a:srgbClr val="FFFF00"/>
                </a:solidFill>
              </a:rPr>
              <a:t>ধন্যবাদ</a:t>
            </a:r>
            <a:endParaRPr lang="en-US" sz="6000" dirty="0">
              <a:solidFill>
                <a:srgbClr val="FFFF00"/>
              </a:solidFill>
            </a:endParaRPr>
          </a:p>
        </p:txBody>
      </p:sp>
      <p:sp>
        <p:nvSpPr>
          <p:cNvPr id="4" name="TextBox 3"/>
          <p:cNvSpPr txBox="1"/>
          <p:nvPr/>
        </p:nvSpPr>
        <p:spPr>
          <a:xfrm>
            <a:off x="5029200" y="4038600"/>
            <a:ext cx="1676400" cy="1015663"/>
          </a:xfrm>
          <a:prstGeom prst="rect">
            <a:avLst/>
          </a:prstGeom>
          <a:noFill/>
        </p:spPr>
        <p:txBody>
          <a:bodyPr wrap="square" rtlCol="0">
            <a:spAutoFit/>
          </a:bodyPr>
          <a:lstStyle/>
          <a:p>
            <a:r>
              <a:rPr lang="en-US" sz="6000" dirty="0" err="1" smtClean="0">
                <a:solidFill>
                  <a:srgbClr val="002060"/>
                </a:solidFill>
                <a:latin typeface="NikoshBAN" panose="02000000000000000000" pitchFamily="2" charset="0"/>
                <a:cs typeface="NikoshBAN" panose="02000000000000000000" pitchFamily="2" charset="0"/>
              </a:rPr>
              <a:t>এবং</a:t>
            </a:r>
            <a:endParaRPr lang="en-US" sz="6000" dirty="0">
              <a:solidFill>
                <a:srgbClr val="002060"/>
              </a:solidFill>
              <a:latin typeface="NikoshBAN" panose="02000000000000000000" pitchFamily="2" charset="0"/>
              <a:cs typeface="NikoshBAN" panose="02000000000000000000" pitchFamily="2" charset="0"/>
            </a:endParaRPr>
          </a:p>
        </p:txBody>
      </p:sp>
      <p:sp>
        <p:nvSpPr>
          <p:cNvPr id="5" name="TextBox 4"/>
          <p:cNvSpPr txBox="1"/>
          <p:nvPr/>
        </p:nvSpPr>
        <p:spPr>
          <a:xfrm>
            <a:off x="6400800" y="5486400"/>
            <a:ext cx="2590800" cy="1015663"/>
          </a:xfrm>
          <a:prstGeom prst="rect">
            <a:avLst/>
          </a:prstGeom>
          <a:noFill/>
        </p:spPr>
        <p:txBody>
          <a:bodyPr wrap="square" rtlCol="0">
            <a:spAutoFit/>
          </a:bodyPr>
          <a:lstStyle/>
          <a:p>
            <a:pPr algn="ctr"/>
            <a:r>
              <a:rPr lang="en-US" sz="6000" dirty="0" err="1" smtClean="0">
                <a:solidFill>
                  <a:srgbClr val="FF0000"/>
                </a:solidFill>
              </a:rPr>
              <a:t>ধন্যবাদ</a:t>
            </a:r>
            <a:endParaRPr lang="en-US" sz="6000" dirty="0">
              <a:solidFill>
                <a:srgbClr val="FF0000"/>
              </a:solidFill>
            </a:endParaRPr>
          </a:p>
        </p:txBody>
      </p:sp>
    </p:spTree>
    <p:extLst>
      <p:ext uri="{BB962C8B-B14F-4D97-AF65-F5344CB8AC3E}">
        <p14:creationId xmlns:p14="http://schemas.microsoft.com/office/powerpoint/2010/main" val="2409231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09800"/>
            <a:ext cx="3048000" cy="3886200"/>
          </a:xfrm>
          <a:prstGeom prst="rect">
            <a:avLst/>
          </a:prstGeom>
        </p:spPr>
      </p:pic>
      <p:sp>
        <p:nvSpPr>
          <p:cNvPr id="4" name="TextBox 3"/>
          <p:cNvSpPr txBox="1"/>
          <p:nvPr/>
        </p:nvSpPr>
        <p:spPr>
          <a:xfrm>
            <a:off x="4495800" y="2743200"/>
            <a:ext cx="4648200" cy="2554545"/>
          </a:xfrm>
          <a:prstGeom prst="rect">
            <a:avLst/>
          </a:prstGeom>
          <a:no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নজরুল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ইসলাম</a:t>
            </a:r>
            <a:endParaRPr lang="en-US" sz="4000" dirty="0" smtClean="0">
              <a:latin typeface="NikoshBAN" panose="02000000000000000000" pitchFamily="2" charset="0"/>
              <a:cs typeface="NikoshBAN" panose="02000000000000000000" pitchFamily="2" charset="0"/>
            </a:endParaRPr>
          </a:p>
          <a:p>
            <a:pPr algn="ctr"/>
            <a:r>
              <a:rPr lang="en-US"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প্রধান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শিক্ষক</a:t>
            </a:r>
            <a:endParaRPr lang="en-US" sz="4000" dirty="0" smtClean="0">
              <a:latin typeface="NikoshBAN" panose="02000000000000000000" pitchFamily="2" charset="0"/>
              <a:cs typeface="NikoshBAN" panose="02000000000000000000" pitchFamily="2" charset="0"/>
            </a:endParaRPr>
          </a:p>
          <a:p>
            <a:pPr algn="ctr"/>
            <a:r>
              <a:rPr lang="en-US" sz="4000" dirty="0" err="1" smtClean="0">
                <a:latin typeface="NikoshBAN" panose="02000000000000000000" pitchFamily="2" charset="0"/>
                <a:cs typeface="NikoshBAN" panose="02000000000000000000" pitchFamily="2" charset="0"/>
              </a:rPr>
              <a:t>সূর্যকণা</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উচ্চ</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বিদ্যালয়</a:t>
            </a:r>
            <a:endParaRPr lang="en-US" sz="4000" dirty="0" smtClean="0">
              <a:latin typeface="NikoshBAN" panose="02000000000000000000" pitchFamily="2" charset="0"/>
              <a:cs typeface="NikoshBAN" panose="02000000000000000000" pitchFamily="2" charset="0"/>
            </a:endParaRPr>
          </a:p>
          <a:p>
            <a:pPr algn="ctr"/>
            <a:r>
              <a:rPr lang="en-US" sz="4000" dirty="0" err="1" smtClean="0">
                <a:latin typeface="NikoshBAN" panose="02000000000000000000" pitchFamily="2" charset="0"/>
                <a:cs typeface="NikoshBAN" panose="02000000000000000000" pitchFamily="2" charset="0"/>
              </a:rPr>
              <a:t>শিরোইল,বোয়ালিয়া,রাজশাহী</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3581400" y="609600"/>
            <a:ext cx="2362200" cy="1015663"/>
          </a:xfrm>
          <a:prstGeom prst="rect">
            <a:avLst/>
          </a:prstGeom>
          <a:noFill/>
        </p:spPr>
        <p:txBody>
          <a:bodyPr wrap="square" rtlCol="0">
            <a:spAutoFit/>
          </a:bodyPr>
          <a:lstStyle/>
          <a:p>
            <a:pPr algn="ctr"/>
            <a:r>
              <a:rPr lang="en-US" sz="6000" u="sng" dirty="0" err="1" smtClean="0">
                <a:solidFill>
                  <a:srgbClr val="FF0000"/>
                </a:solidFill>
                <a:latin typeface="NikoshBAN" panose="02000000000000000000" pitchFamily="2" charset="0"/>
                <a:cs typeface="NikoshBAN" panose="02000000000000000000" pitchFamily="2" charset="0"/>
              </a:rPr>
              <a:t>পরিচিতি</a:t>
            </a:r>
            <a:endParaRPr lang="en-US" sz="6000" u="sng"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7756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838200"/>
            <a:ext cx="3581400" cy="1015663"/>
          </a:xfrm>
          <a:prstGeom prst="rect">
            <a:avLst/>
          </a:prstGeom>
          <a:noFill/>
        </p:spPr>
        <p:txBody>
          <a:bodyPr wrap="square" rtlCol="0">
            <a:spAutoFit/>
          </a:bodyPr>
          <a:lstStyle/>
          <a:p>
            <a:r>
              <a:rPr lang="en-US" sz="6000" dirty="0" err="1" smtClean="0">
                <a:solidFill>
                  <a:srgbClr val="FFFF00"/>
                </a:solidFill>
                <a:latin typeface="NikoshBAN" panose="02000000000000000000" pitchFamily="2" charset="0"/>
                <a:cs typeface="NikoshBAN" panose="02000000000000000000" pitchFamily="2" charset="0"/>
              </a:rPr>
              <a:t>পাঠ</a:t>
            </a:r>
            <a:r>
              <a:rPr lang="en-US" sz="6000" dirty="0" smtClean="0">
                <a:solidFill>
                  <a:srgbClr val="FFFF00"/>
                </a:solidFill>
                <a:latin typeface="NikoshBAN" panose="02000000000000000000" pitchFamily="2" charset="0"/>
                <a:cs typeface="NikoshBAN" panose="02000000000000000000" pitchFamily="2" charset="0"/>
              </a:rPr>
              <a:t> </a:t>
            </a:r>
            <a:r>
              <a:rPr lang="en-US" sz="6000" dirty="0" err="1" smtClean="0">
                <a:solidFill>
                  <a:srgbClr val="FFFF00"/>
                </a:solidFill>
                <a:latin typeface="NikoshBAN" panose="02000000000000000000" pitchFamily="2" charset="0"/>
                <a:cs typeface="NikoshBAN" panose="02000000000000000000" pitchFamily="2" charset="0"/>
              </a:rPr>
              <a:t>পরিচিতি</a:t>
            </a:r>
            <a:endParaRPr lang="en-US" sz="60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2819400" y="2667000"/>
            <a:ext cx="5791200" cy="2862322"/>
          </a:xfrm>
          <a:prstGeom prst="rect">
            <a:avLst/>
          </a:prstGeom>
          <a:noFill/>
        </p:spPr>
        <p:txBody>
          <a:bodyPr wrap="square" rtlCol="0">
            <a:spAutoFit/>
          </a:bodyPr>
          <a:lstStyle/>
          <a:p>
            <a:r>
              <a:rPr lang="en-US" sz="3600" dirty="0" err="1" smtClean="0">
                <a:solidFill>
                  <a:srgbClr val="FF0000"/>
                </a:solidFill>
                <a:latin typeface="NikoshBAN" panose="02000000000000000000" pitchFamily="2" charset="0"/>
                <a:cs typeface="NikoshBAN" panose="02000000000000000000" pitchFamily="2" charset="0"/>
              </a:rPr>
              <a:t>শ্রেণি-৯ম</a:t>
            </a:r>
            <a:r>
              <a:rPr lang="en-US" sz="3600" dirty="0" smtClean="0">
                <a:solidFill>
                  <a:srgbClr val="FF0000"/>
                </a:solidFill>
                <a:latin typeface="NikoshBAN" panose="02000000000000000000" pitchFamily="2" charset="0"/>
                <a:cs typeface="NikoshBAN" panose="02000000000000000000" pitchFamily="2" charset="0"/>
              </a:rPr>
              <a:t>/</a:t>
            </a:r>
            <a:r>
              <a:rPr lang="en-US" sz="3600" dirty="0" err="1" smtClean="0">
                <a:solidFill>
                  <a:srgbClr val="FF0000"/>
                </a:solidFill>
                <a:latin typeface="NikoshBAN" panose="02000000000000000000" pitchFamily="2" charset="0"/>
                <a:cs typeface="NikoshBAN" panose="02000000000000000000" pitchFamily="2" charset="0"/>
              </a:rPr>
              <a:t>১০ম</a:t>
            </a:r>
            <a:r>
              <a:rPr lang="en-US" sz="3600" dirty="0" smtClean="0">
                <a:solidFill>
                  <a:srgbClr val="FF0000"/>
                </a:solidFill>
                <a:latin typeface="NikoshBAN" panose="02000000000000000000" pitchFamily="2" charset="0"/>
                <a:cs typeface="NikoshBAN" panose="02000000000000000000" pitchFamily="2" charset="0"/>
              </a:rPr>
              <a:t>/</a:t>
            </a:r>
            <a:r>
              <a:rPr lang="en-US" sz="3600" dirty="0" err="1" smtClean="0">
                <a:solidFill>
                  <a:srgbClr val="FF0000"/>
                </a:solidFill>
                <a:latin typeface="NikoshBAN" panose="02000000000000000000" pitchFamily="2" charset="0"/>
                <a:cs typeface="NikoshBAN" panose="02000000000000000000" pitchFamily="2" charset="0"/>
              </a:rPr>
              <a:t>সার্বজনীন</a:t>
            </a:r>
            <a:endParaRPr lang="en-US" sz="3600" dirty="0" smtClean="0">
              <a:solidFill>
                <a:srgbClr val="FF0000"/>
              </a:solidFill>
              <a:latin typeface="NikoshBAN" panose="02000000000000000000" pitchFamily="2" charset="0"/>
              <a:cs typeface="NikoshBAN" panose="02000000000000000000" pitchFamily="2" charset="0"/>
            </a:endParaRPr>
          </a:p>
          <a:p>
            <a:r>
              <a:rPr lang="en-US" sz="3600" dirty="0" err="1" smtClean="0">
                <a:solidFill>
                  <a:srgbClr val="FF0000"/>
                </a:solidFill>
                <a:latin typeface="NikoshBAN" panose="02000000000000000000" pitchFamily="2" charset="0"/>
                <a:cs typeface="NikoshBAN" panose="02000000000000000000" pitchFamily="2" charset="0"/>
              </a:rPr>
              <a:t>বিষয়-বিজ্ঞান</a:t>
            </a:r>
            <a:endParaRPr lang="en-US" sz="3600" dirty="0" smtClean="0">
              <a:solidFill>
                <a:srgbClr val="FF0000"/>
              </a:solidFill>
              <a:latin typeface="NikoshBAN" panose="02000000000000000000" pitchFamily="2" charset="0"/>
              <a:cs typeface="NikoshBAN" panose="02000000000000000000" pitchFamily="2" charset="0"/>
            </a:endParaRPr>
          </a:p>
          <a:p>
            <a:r>
              <a:rPr lang="en-US" sz="3600" dirty="0" err="1" smtClean="0">
                <a:solidFill>
                  <a:srgbClr val="FFFF00"/>
                </a:solidFill>
                <a:latin typeface="NikoshBAN" panose="02000000000000000000" pitchFamily="2" charset="0"/>
                <a:cs typeface="NikoshBAN" panose="02000000000000000000" pitchFamily="2" charset="0"/>
              </a:rPr>
              <a:t>অধ্যায়</a:t>
            </a:r>
            <a:r>
              <a:rPr lang="en-US" sz="3600" dirty="0" smtClean="0">
                <a:solidFill>
                  <a:srgbClr val="FFFF00"/>
                </a:solidFill>
                <a:latin typeface="NikoshBAN" panose="02000000000000000000" pitchFamily="2" charset="0"/>
                <a:cs typeface="NikoshBAN" panose="02000000000000000000" pitchFamily="2" charset="0"/>
              </a:rPr>
              <a:t>- ১৪ (</a:t>
            </a:r>
            <a:r>
              <a:rPr lang="en-US" sz="3600" dirty="0" err="1" smtClean="0">
                <a:solidFill>
                  <a:srgbClr val="FFFF00"/>
                </a:solidFill>
                <a:latin typeface="NikoshBAN" panose="02000000000000000000" pitchFamily="2" charset="0"/>
                <a:cs typeface="NikoshBAN" panose="02000000000000000000" pitchFamily="2" charset="0"/>
              </a:rPr>
              <a:t>জীবন</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বাঁচাতে</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বিজ্ঞান</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কোভিড</a:t>
            </a:r>
            <a:r>
              <a:rPr lang="en-US" sz="3600" dirty="0" smtClean="0">
                <a:solidFill>
                  <a:srgbClr val="FFFF00"/>
                </a:solidFill>
                <a:latin typeface="NikoshBAN" panose="02000000000000000000" pitchFamily="2" charset="0"/>
                <a:cs typeface="NikoshBAN" panose="02000000000000000000" pitchFamily="2" charset="0"/>
              </a:rPr>
              <a:t>-১৯ </a:t>
            </a:r>
            <a:r>
              <a:rPr lang="en-US" sz="3600" dirty="0" err="1" smtClean="0">
                <a:solidFill>
                  <a:srgbClr val="FFFF00"/>
                </a:solidFill>
                <a:latin typeface="NikoshBAN" panose="02000000000000000000" pitchFamily="2" charset="0"/>
                <a:cs typeface="NikoshBAN" panose="02000000000000000000" pitchFamily="2" charset="0"/>
              </a:rPr>
              <a:t>বা</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করোনা</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ভাইরাস</a:t>
            </a:r>
            <a:endParaRPr lang="en-US" sz="3600" dirty="0" smtClean="0">
              <a:solidFill>
                <a:srgbClr val="FFFF00"/>
              </a:solidFill>
              <a:latin typeface="NikoshBAN" panose="02000000000000000000" pitchFamily="2" charset="0"/>
              <a:cs typeface="NikoshBAN" panose="02000000000000000000" pitchFamily="2" charset="0"/>
            </a:endParaRPr>
          </a:p>
          <a:p>
            <a:r>
              <a:rPr lang="en-US" sz="3600" dirty="0" err="1" smtClean="0">
                <a:solidFill>
                  <a:srgbClr val="FF0000"/>
                </a:solidFill>
                <a:latin typeface="NikoshBAN" panose="02000000000000000000" pitchFamily="2" charset="0"/>
                <a:cs typeface="NikoshBAN" panose="02000000000000000000" pitchFamily="2" charset="0"/>
              </a:rPr>
              <a:t>সময়</a:t>
            </a:r>
            <a:r>
              <a:rPr lang="en-US" sz="3600" dirty="0" smtClean="0">
                <a:solidFill>
                  <a:srgbClr val="FF0000"/>
                </a:solidFill>
                <a:latin typeface="NikoshBAN" panose="02000000000000000000" pitchFamily="2" charset="0"/>
                <a:cs typeface="NikoshBAN" panose="02000000000000000000" pitchFamily="2" charset="0"/>
              </a:rPr>
              <a:t>- ৪৫ </a:t>
            </a:r>
            <a:r>
              <a:rPr lang="en-US" sz="3600" dirty="0" err="1" smtClean="0">
                <a:solidFill>
                  <a:srgbClr val="FF0000"/>
                </a:solidFill>
                <a:latin typeface="NikoshBAN" panose="02000000000000000000" pitchFamily="2" charset="0"/>
                <a:cs typeface="NikoshBAN" panose="02000000000000000000" pitchFamily="2" charset="0"/>
              </a:rPr>
              <a:t>মিনিট</a:t>
            </a:r>
            <a:endParaRPr lang="en-US" sz="3600" dirty="0" smtClean="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84978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ownload (5).jpg"/>
          <p:cNvPicPr>
            <a:picLocks noGrp="1" noChangeAspect="1"/>
          </p:cNvPicPr>
          <p:nvPr>
            <p:ph idx="1"/>
          </p:nvPr>
        </p:nvPicPr>
        <p:blipFill>
          <a:blip r:embed="rId2"/>
          <a:stretch>
            <a:fillRect/>
          </a:stretch>
        </p:blipFill>
        <p:spPr>
          <a:xfrm>
            <a:off x="0" y="1371600"/>
            <a:ext cx="9144000" cy="5486400"/>
          </a:xfrm>
        </p:spPr>
      </p:pic>
      <p:sp>
        <p:nvSpPr>
          <p:cNvPr id="2" name="TextBox 1"/>
          <p:cNvSpPr txBox="1"/>
          <p:nvPr/>
        </p:nvSpPr>
        <p:spPr>
          <a:xfrm>
            <a:off x="1981200" y="228600"/>
            <a:ext cx="5413661" cy="1015663"/>
          </a:xfrm>
          <a:prstGeom prst="rect">
            <a:avLst/>
          </a:prstGeom>
          <a:noFill/>
        </p:spPr>
        <p:txBody>
          <a:bodyPr wrap="none" rtlCol="0">
            <a:spAutoFit/>
          </a:bodyPr>
          <a:lstStyle/>
          <a:p>
            <a:r>
              <a:rPr lang="en-US" sz="6000" u="sng" dirty="0" err="1" smtClean="0">
                <a:solidFill>
                  <a:srgbClr val="FF0000"/>
                </a:solidFill>
                <a:latin typeface="NikoshBAN" panose="02000000000000000000" pitchFamily="2" charset="0"/>
                <a:cs typeface="NikoshBAN" panose="02000000000000000000" pitchFamily="2" charset="0"/>
              </a:rPr>
              <a:t>নিচের</a:t>
            </a:r>
            <a:r>
              <a:rPr lang="en-US" sz="6000" u="sng" dirty="0" smtClean="0">
                <a:solidFill>
                  <a:srgbClr val="FF0000"/>
                </a:solidFill>
                <a:latin typeface="NikoshBAN" panose="02000000000000000000" pitchFamily="2" charset="0"/>
                <a:cs typeface="NikoshBAN" panose="02000000000000000000" pitchFamily="2" charset="0"/>
              </a:rPr>
              <a:t> </a:t>
            </a:r>
            <a:r>
              <a:rPr lang="en-US" sz="6000" u="sng" dirty="0" err="1" smtClean="0">
                <a:solidFill>
                  <a:srgbClr val="FF0000"/>
                </a:solidFill>
                <a:latin typeface="NikoshBAN" panose="02000000000000000000" pitchFamily="2" charset="0"/>
                <a:cs typeface="NikoshBAN" panose="02000000000000000000" pitchFamily="2" charset="0"/>
              </a:rPr>
              <a:t>চিত্রটি</a:t>
            </a:r>
            <a:r>
              <a:rPr lang="en-US" sz="6000" u="sng" dirty="0" smtClean="0">
                <a:solidFill>
                  <a:srgbClr val="FF0000"/>
                </a:solidFill>
                <a:latin typeface="NikoshBAN" panose="02000000000000000000" pitchFamily="2" charset="0"/>
                <a:cs typeface="NikoshBAN" panose="02000000000000000000" pitchFamily="2" charset="0"/>
              </a:rPr>
              <a:t> </a:t>
            </a:r>
            <a:r>
              <a:rPr lang="en-US" sz="6000" u="sng" dirty="0" err="1" smtClean="0">
                <a:solidFill>
                  <a:srgbClr val="FF0000"/>
                </a:solidFill>
                <a:latin typeface="NikoshBAN" panose="02000000000000000000" pitchFamily="2" charset="0"/>
                <a:cs typeface="NikoshBAN" panose="02000000000000000000" pitchFamily="2" charset="0"/>
              </a:rPr>
              <a:t>লক্ষ্য</a:t>
            </a:r>
            <a:r>
              <a:rPr lang="en-US" sz="6000" u="sng" dirty="0" smtClean="0">
                <a:solidFill>
                  <a:srgbClr val="FF0000"/>
                </a:solidFill>
                <a:latin typeface="NikoshBAN" panose="02000000000000000000" pitchFamily="2" charset="0"/>
                <a:cs typeface="NikoshBAN" panose="02000000000000000000" pitchFamily="2" charset="0"/>
              </a:rPr>
              <a:t> </a:t>
            </a:r>
            <a:r>
              <a:rPr lang="en-US" sz="6000" u="sng" dirty="0" err="1" smtClean="0">
                <a:solidFill>
                  <a:srgbClr val="FF0000"/>
                </a:solidFill>
                <a:latin typeface="NikoshBAN" panose="02000000000000000000" pitchFamily="2" charset="0"/>
                <a:cs typeface="NikoshBAN" panose="02000000000000000000" pitchFamily="2" charset="0"/>
              </a:rPr>
              <a:t>কর</a:t>
            </a:r>
            <a:endParaRPr lang="en-US" sz="6000" u="sng" dirty="0">
              <a:solidFill>
                <a:srgbClr val="FF0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ownload (2).jpg"/>
          <p:cNvPicPr>
            <a:picLocks noChangeAspect="1"/>
          </p:cNvPicPr>
          <p:nvPr/>
        </p:nvPicPr>
        <p:blipFill>
          <a:blip r:embed="rId2"/>
          <a:stretch>
            <a:fillRect/>
          </a:stretch>
        </p:blipFill>
        <p:spPr>
          <a:xfrm>
            <a:off x="2095500" y="762000"/>
            <a:ext cx="4953000" cy="2667000"/>
          </a:xfrm>
          <a:prstGeom prst="rect">
            <a:avLst/>
          </a:prstGeom>
        </p:spPr>
      </p:pic>
      <p:pic>
        <p:nvPicPr>
          <p:cNvPr id="4" name="Picture 3" descr="download (4).jpg"/>
          <p:cNvPicPr>
            <a:picLocks noChangeAspect="1"/>
          </p:cNvPicPr>
          <p:nvPr/>
        </p:nvPicPr>
        <p:blipFill>
          <a:blip r:embed="rId3"/>
          <a:stretch>
            <a:fillRect/>
          </a:stretch>
        </p:blipFill>
        <p:spPr>
          <a:xfrm>
            <a:off x="2095500" y="4114800"/>
            <a:ext cx="4953000" cy="2438400"/>
          </a:xfrm>
          <a:prstGeom prst="rect">
            <a:avLst/>
          </a:prstGeom>
        </p:spPr>
      </p:pic>
    </p:spTree>
    <p:extLst>
      <p:ext uri="{BB962C8B-B14F-4D97-AF65-F5344CB8AC3E}">
        <p14:creationId xmlns:p14="http://schemas.microsoft.com/office/powerpoint/2010/main" val="5410371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685800"/>
            <a:ext cx="4191000" cy="1015663"/>
          </a:xfrm>
          <a:prstGeom prst="rect">
            <a:avLst/>
          </a:prstGeom>
          <a:noFill/>
        </p:spPr>
        <p:txBody>
          <a:bodyPr wrap="square" rtlCol="0">
            <a:spAutoFit/>
          </a:bodyPr>
          <a:lstStyle/>
          <a:p>
            <a:r>
              <a:rPr lang="en-US" sz="6000" dirty="0" err="1" smtClean="0">
                <a:solidFill>
                  <a:srgbClr val="FF0000"/>
                </a:solidFill>
                <a:latin typeface="NikoshBAN" panose="02000000000000000000" pitchFamily="2" charset="0"/>
                <a:cs typeface="NikoshBAN" panose="02000000000000000000" pitchFamily="2" charset="0"/>
              </a:rPr>
              <a:t>পাঠের</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শিরোনাম</a:t>
            </a:r>
            <a:endParaRPr lang="en-US" sz="6000"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2095500" y="3124200"/>
            <a:ext cx="5029200" cy="646331"/>
          </a:xfrm>
          <a:prstGeom prst="rect">
            <a:avLst/>
          </a:prstGeom>
          <a:noFill/>
        </p:spPr>
        <p:txBody>
          <a:bodyPr wrap="square" rtlCol="0">
            <a:spAutoFit/>
          </a:bodyPr>
          <a:lstStyle/>
          <a:p>
            <a:r>
              <a:rPr lang="en-US" sz="3600" dirty="0" err="1" smtClean="0">
                <a:solidFill>
                  <a:srgbClr val="FFFF00"/>
                </a:solidFill>
                <a:latin typeface="NikoshBAN" panose="02000000000000000000" pitchFamily="2" charset="0"/>
                <a:cs typeface="NikoshBAN" panose="02000000000000000000" pitchFamily="2" charset="0"/>
              </a:rPr>
              <a:t>কোভিড</a:t>
            </a:r>
            <a:r>
              <a:rPr lang="en-US" sz="3600" dirty="0" smtClean="0">
                <a:solidFill>
                  <a:srgbClr val="FFFF00"/>
                </a:solidFill>
                <a:latin typeface="NikoshBAN" panose="02000000000000000000" pitchFamily="2" charset="0"/>
                <a:cs typeface="NikoshBAN" panose="02000000000000000000" pitchFamily="2" charset="0"/>
              </a:rPr>
              <a:t>-১৯ </a:t>
            </a:r>
            <a:r>
              <a:rPr lang="en-US" sz="3600" dirty="0" err="1" smtClean="0">
                <a:solidFill>
                  <a:srgbClr val="FFFF00"/>
                </a:solidFill>
                <a:latin typeface="NikoshBAN" panose="02000000000000000000" pitchFamily="2" charset="0"/>
                <a:cs typeface="NikoshBAN" panose="02000000000000000000" pitchFamily="2" charset="0"/>
              </a:rPr>
              <a:t>বা</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করোনা</a:t>
            </a:r>
            <a:r>
              <a:rPr lang="en-US" sz="3600" dirty="0" smtClean="0">
                <a:solidFill>
                  <a:srgbClr val="FFFF00"/>
                </a:solidFill>
                <a:latin typeface="NikoshBAN" panose="02000000000000000000" pitchFamily="2" charset="0"/>
                <a:cs typeface="NikoshBAN" panose="02000000000000000000" pitchFamily="2" charset="0"/>
              </a:rPr>
              <a:t> </a:t>
            </a:r>
            <a:r>
              <a:rPr lang="en-US" sz="3600" dirty="0" err="1" smtClean="0">
                <a:solidFill>
                  <a:srgbClr val="FFFF00"/>
                </a:solidFill>
                <a:latin typeface="NikoshBAN" panose="02000000000000000000" pitchFamily="2" charset="0"/>
                <a:cs typeface="NikoshBAN" panose="02000000000000000000" pitchFamily="2" charset="0"/>
              </a:rPr>
              <a:t>ভাইরাস</a:t>
            </a:r>
            <a:endParaRPr lang="en-US" sz="3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3867939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33400"/>
            <a:ext cx="2819400" cy="1015663"/>
          </a:xfrm>
          <a:prstGeom prst="rect">
            <a:avLst/>
          </a:prstGeom>
          <a:noFill/>
        </p:spPr>
        <p:txBody>
          <a:bodyPr wrap="square" rtlCol="0">
            <a:spAutoFit/>
          </a:bodyPr>
          <a:lstStyle/>
          <a:p>
            <a:pPr algn="just"/>
            <a:r>
              <a:rPr lang="en-US" sz="6000" dirty="0" err="1" smtClean="0">
                <a:solidFill>
                  <a:srgbClr val="FF0000"/>
                </a:solidFill>
                <a:latin typeface="NikoshBAN" panose="02000000000000000000" pitchFamily="2" charset="0"/>
                <a:cs typeface="NikoshBAN" panose="02000000000000000000" pitchFamily="2" charset="0"/>
              </a:rPr>
              <a:t>শিক্ষণ</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ফল</a:t>
            </a:r>
            <a:endParaRPr lang="en-US" sz="6000" dirty="0">
              <a:solidFill>
                <a:srgbClr val="FF0000"/>
              </a:solidFill>
              <a:latin typeface="NikoshBAN" panose="02000000000000000000" pitchFamily="2" charset="0"/>
              <a:cs typeface="NikoshBAN" panose="02000000000000000000" pitchFamily="2" charset="0"/>
            </a:endParaRPr>
          </a:p>
        </p:txBody>
      </p:sp>
      <p:sp>
        <p:nvSpPr>
          <p:cNvPr id="3" name="TextBox 2"/>
          <p:cNvSpPr txBox="1"/>
          <p:nvPr/>
        </p:nvSpPr>
        <p:spPr>
          <a:xfrm>
            <a:off x="1230573" y="2057400"/>
            <a:ext cx="3733800" cy="769441"/>
          </a:xfrm>
          <a:prstGeom prst="rect">
            <a:avLst/>
          </a:prstGeom>
          <a:noFill/>
        </p:spPr>
        <p:txBody>
          <a:bodyPr wrap="square" rtlCol="0">
            <a:spAutoFit/>
          </a:bodyPr>
          <a:lstStyle/>
          <a:p>
            <a:r>
              <a:rPr lang="en-US" sz="4400" dirty="0" err="1" smtClean="0">
                <a:solidFill>
                  <a:srgbClr val="FFFF00"/>
                </a:solidFill>
                <a:latin typeface="NikoshBAN" panose="02000000000000000000" pitchFamily="2" charset="0"/>
                <a:cs typeface="NikoshBAN" panose="02000000000000000000" pitchFamily="2" charset="0"/>
              </a:rPr>
              <a:t>পাঠ</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শেষে</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শিক্ষার্থীরা</a:t>
            </a:r>
            <a:endParaRPr lang="en-US" sz="4400"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838200" y="3962400"/>
            <a:ext cx="8001000" cy="1569660"/>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১) </a:t>
            </a:r>
            <a:r>
              <a:rPr lang="en-US" sz="3200" dirty="0" err="1" smtClean="0">
                <a:latin typeface="NikoshBAN" panose="02000000000000000000" pitchFamily="2" charset="0"/>
                <a:cs typeface="NikoshBAN" panose="02000000000000000000" pitchFamily="2" charset="0"/>
              </a:rPr>
              <a:t>কোভিড</a:t>
            </a:r>
            <a:r>
              <a:rPr lang="en-US" sz="3200" dirty="0" smtClean="0">
                <a:latin typeface="NikoshBAN" panose="02000000000000000000" pitchFamily="2" charset="0"/>
                <a:cs typeface="NikoshBAN" panose="02000000000000000000" pitchFamily="2" charset="0"/>
              </a:rPr>
              <a:t>-১৯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ভাইরাস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২)</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কোভিড</a:t>
            </a:r>
            <a:r>
              <a:rPr lang="en-US" sz="3200" dirty="0" smtClean="0">
                <a:latin typeface="NikoshBAN" panose="02000000000000000000" pitchFamily="2" charset="0"/>
                <a:cs typeface="NikoshBAN" panose="02000000000000000000" pitchFamily="2" charset="0"/>
              </a:rPr>
              <a:t>-১৯ </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ভাইরাস</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প্রতিরোধের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উপায়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97077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8305800" cy="5638800"/>
          </a:xfrm>
        </p:spPr>
        <p:txBody>
          <a:bodyPr>
            <a:noAutofit/>
          </a:bodyPr>
          <a:lstStyle/>
          <a:p>
            <a:pPr algn="l"/>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bn-IN" sz="2800" dirty="0" smtClean="0"/>
              <a:t>কোভিড-১৯</a:t>
            </a:r>
            <a:r>
              <a:rPr lang="bn-IN" sz="2800" dirty="0"/>
              <a:t> </a:t>
            </a:r>
            <a:r>
              <a:rPr lang="en-US" sz="2800" dirty="0" smtClean="0"/>
              <a:t>,</a:t>
            </a:r>
            <a:r>
              <a:rPr lang="bn-IN" sz="2800" dirty="0" smtClean="0"/>
              <a:t>যা করোনা </a:t>
            </a:r>
            <a:r>
              <a:rPr lang="bn-IN" sz="2800" dirty="0"/>
              <a:t>ভাইরাস নামে পরিচিত</a:t>
            </a:r>
            <a:r>
              <a:rPr lang="bn-IN" sz="2800" b="1" dirty="0"/>
              <a:t> </a:t>
            </a:r>
            <a:r>
              <a:rPr lang="bn-IN" sz="2800" dirty="0"/>
              <a:t>- সাম্প্রতিক সময়ে গণমাধ্যমের শিরোনামে প্রাধান্য বিস্তার করেছে। এশিয়ার বিভিন্ন অংশ এবং এর বাইরেও দ্রুত ছড়িয়ে পড়ছে এই ভাইরাস। সাধারণ সতর্কতা অবলম্বন করে </a:t>
            </a:r>
            <a:r>
              <a:rPr lang="en-US" sz="3600" dirty="0" err="1" smtClean="0"/>
              <a:t>তোমরা</a:t>
            </a:r>
            <a:r>
              <a:rPr lang="bn-IN" sz="2800" dirty="0" smtClean="0"/>
              <a:t> </a:t>
            </a:r>
            <a:r>
              <a:rPr lang="bn-IN" sz="2800" dirty="0"/>
              <a:t>এই ভাইরাসটির সংক্রমণ ও বিস্তারের ঝুঁকি কমিয়ে </a:t>
            </a:r>
            <a:r>
              <a:rPr lang="bn-IN" sz="2800" dirty="0" smtClean="0"/>
              <a:t>আনতে</a:t>
            </a:r>
            <a:r>
              <a:rPr lang="en-US" sz="3200" dirty="0" smtClean="0"/>
              <a:t> </a:t>
            </a:r>
            <a:r>
              <a:rPr lang="en-US" sz="3200" smtClean="0"/>
              <a:t>পারবে</a:t>
            </a:r>
            <a:r>
              <a:rPr lang="bn-IN" sz="2800" smtClean="0"/>
              <a:t>।</a:t>
            </a:r>
            <a:endParaRPr lang="en-US" sz="2800" dirty="0"/>
          </a:p>
        </p:txBody>
      </p:sp>
      <p:pic>
        <p:nvPicPr>
          <p:cNvPr id="4" name="Picture 3" descr="download (1).jpg"/>
          <p:cNvPicPr>
            <a:picLocks noChangeAspect="1"/>
          </p:cNvPicPr>
          <p:nvPr/>
        </p:nvPicPr>
        <p:blipFill>
          <a:blip r:embed="rId2"/>
          <a:stretch>
            <a:fillRect/>
          </a:stretch>
        </p:blipFill>
        <p:spPr>
          <a:xfrm>
            <a:off x="0" y="533400"/>
            <a:ext cx="9144000" cy="3505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grpId="0" nodeType="clickEffect">
                                  <p:stCondLst>
                                    <p:cond delay="0"/>
                                  </p:stCondLst>
                                  <p:iterate type="lt">
                                    <p:tmAbs val="25"/>
                                  </p:iterate>
                                  <p:childTnLst>
                                    <p:set>
                                      <p:cBhvr override="childStyle">
                                        <p:cTn id="11"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378"/>
            <a:ext cx="9144000" cy="5079243"/>
          </a:xfrm>
        </p:spPr>
        <p:txBody>
          <a:bodyPr>
            <a:noAutofit/>
          </a:bodyPr>
          <a:lstStyle/>
          <a:p>
            <a:pPr fontAlgn="base"/>
            <a:endParaRPr lang="en-US" sz="2800" dirty="0" smtClean="0">
              <a:latin typeface="NikoshBAN" panose="02000000000000000000" pitchFamily="2" charset="0"/>
              <a:cs typeface="NikoshBAN" panose="02000000000000000000" pitchFamily="2" charset="0"/>
            </a:endParaRPr>
          </a:p>
          <a:p>
            <a:pPr fontAlgn="base"/>
            <a:endParaRPr lang="en-US" sz="2800" dirty="0" smtClean="0">
              <a:latin typeface="NikoshBAN" panose="02000000000000000000" pitchFamily="2" charset="0"/>
              <a:cs typeface="NikoshBAN" panose="02000000000000000000" pitchFamily="2" charset="0"/>
            </a:endParaRPr>
          </a:p>
          <a:p>
            <a:pPr fontAlgn="base"/>
            <a:endParaRPr lang="en-US" sz="2800" dirty="0" smtClean="0">
              <a:latin typeface="NikoshBAN" panose="02000000000000000000" pitchFamily="2" charset="0"/>
              <a:cs typeface="NikoshBAN" panose="02000000000000000000" pitchFamily="2" charset="0"/>
            </a:endParaRPr>
          </a:p>
          <a:p>
            <a:pPr fontAlgn="base"/>
            <a:endParaRPr lang="en-US" sz="2800" dirty="0" smtClean="0">
              <a:latin typeface="NikoshBAN" panose="02000000000000000000" pitchFamily="2" charset="0"/>
              <a:cs typeface="NikoshBAN" panose="02000000000000000000" pitchFamily="2" charset="0"/>
            </a:endParaRPr>
          </a:p>
          <a:p>
            <a:pPr fontAlgn="base"/>
            <a:endParaRPr lang="en-US" sz="2800" dirty="0" smtClean="0">
              <a:latin typeface="NikoshBAN" panose="02000000000000000000" pitchFamily="2" charset="0"/>
              <a:cs typeface="NikoshBAN" panose="02000000000000000000" pitchFamily="2" charset="0"/>
            </a:endParaRPr>
          </a:p>
          <a:p>
            <a:pPr fontAlgn="base"/>
            <a:endParaRPr lang="en-US" sz="2800" dirty="0" smtClean="0">
              <a:latin typeface="NikoshBAN" panose="02000000000000000000" pitchFamily="2" charset="0"/>
              <a:cs typeface="NikoshBAN" panose="02000000000000000000" pitchFamily="2" charset="0"/>
            </a:endParaRPr>
          </a:p>
          <a:p>
            <a:pPr algn="just" fontAlgn="base"/>
            <a:r>
              <a:rPr lang="bn-IN" sz="2800" dirty="0" smtClean="0">
                <a:latin typeface="NikoshBAN" panose="02000000000000000000" pitchFamily="2" charset="0"/>
                <a:cs typeface="NikoshBAN" panose="02000000000000000000" pitchFamily="2" charset="0"/>
              </a:rPr>
              <a:t>২০০২ সাল থেকে চীনে মহামারি আকারে ছড়িয়ে পড়া সার্স (পুরো নাম সিভিয়ার এ্যাকিউট রেসপিরেটরি সিনড্রোম) নামে যে ভাইরাসের সংক্রমণে পৃথিবীতে ৭৭৪জনের মৃত্যু হয়েছিল আর ৮০৯৮জন সংক্রমিত হয়েছিল। সেটিও ছিল এক ধরণের করোনাভাইরাস।</a:t>
            </a:r>
          </a:p>
          <a:p>
            <a:pPr algn="just" fontAlgn="base"/>
            <a:r>
              <a:rPr lang="bn-IN" sz="2800" dirty="0" smtClean="0">
                <a:latin typeface="NikoshBAN" panose="02000000000000000000" pitchFamily="2" charset="0"/>
                <a:cs typeface="NikoshBAN" panose="02000000000000000000" pitchFamily="2" charset="0"/>
              </a:rPr>
              <a:t>নতুন এই রোগটিকে প্রথমদিকে নানা নামে ডাকা হচ্ছিল, যেমন: 'চায়না ভাইরাস', 'করোনাভাইরাস', '২০১৯ এনকভ', 'নতুন ভাইরাস', 'রহস্য ভাইরাস' ইত্যাদি।</a:t>
            </a:r>
          </a:p>
          <a:p>
            <a:pPr algn="just" fontAlgn="base"/>
            <a:r>
              <a:rPr lang="bn-IN" sz="2800" dirty="0" smtClean="0">
                <a:latin typeface="NikoshBAN" panose="02000000000000000000" pitchFamily="2" charset="0"/>
                <a:cs typeface="NikoshBAN" panose="02000000000000000000" pitchFamily="2" charset="0"/>
              </a:rPr>
              <a:t>এ বছরে</a:t>
            </a:r>
            <a:r>
              <a:rPr lang="en-US" sz="2800" dirty="0">
                <a:latin typeface="NikoshBAN" panose="02000000000000000000" pitchFamily="2" charset="0"/>
                <a:cs typeface="NikoshBAN" panose="02000000000000000000" pitchFamily="2" charset="0"/>
              </a:rPr>
              <a:t>র</a:t>
            </a:r>
            <a:r>
              <a:rPr lang="bn-IN" sz="2800" dirty="0" smtClean="0">
                <a:latin typeface="NikoshBAN" panose="02000000000000000000" pitchFamily="2" charset="0"/>
                <a:cs typeface="NikoshBAN" panose="02000000000000000000" pitchFamily="2" charset="0"/>
              </a:rPr>
              <a:t> ফেব্রু</a:t>
            </a:r>
            <a:r>
              <a:rPr lang="en-US" sz="2800" dirty="0" err="1" smtClean="0">
                <a:latin typeface="NikoshBAN" panose="02000000000000000000" pitchFamily="2" charset="0"/>
                <a:cs typeface="NikoshBAN" panose="02000000000000000000" pitchFamily="2" charset="0"/>
              </a:rPr>
              <a:t>য়া</a:t>
            </a:r>
            <a:r>
              <a:rPr lang="bn-IN" sz="2800" dirty="0" smtClean="0">
                <a:latin typeface="NikoshBAN" panose="02000000000000000000" pitchFamily="2" charset="0"/>
                <a:cs typeface="NikoshBAN" panose="02000000000000000000" pitchFamily="2" charset="0"/>
              </a:rPr>
              <a:t>রি মাসের দ্বিতীয় সপ্তাহে বিশ্ব স্বাস্থ্য সংস্থা রোগটির আনুষ্ঠানিক নাম দেয় কোভিড-১৯ যা 'করোনাভাইরাস ডিজিজ ২০১৯'-এর সংক্ষিপ্ত রূপ।</a:t>
            </a:r>
          </a:p>
          <a:p>
            <a:endParaRPr lang="en-US" sz="2800" dirty="0" smtClean="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pic>
        <p:nvPicPr>
          <p:cNvPr id="4" name="Picture 3" descr="images (1).jpg"/>
          <p:cNvPicPr>
            <a:picLocks noChangeAspect="1"/>
          </p:cNvPicPr>
          <p:nvPr/>
        </p:nvPicPr>
        <p:blipFill>
          <a:blip r:embed="rId2"/>
          <a:stretch>
            <a:fillRect/>
          </a:stretch>
        </p:blipFill>
        <p:spPr>
          <a:xfrm>
            <a:off x="0" y="762000"/>
            <a:ext cx="9144000" cy="2209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343</TotalTime>
  <Words>646</Words>
  <Application>Microsoft Office PowerPoint</Application>
  <PresentationFormat>On-screen Show (4:3)</PresentationFormat>
  <Paragraphs>81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Gothic</vt:lpstr>
      <vt:lpstr>NikoshBAN</vt:lpstr>
      <vt:lpstr>Vrinda</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কোভিড-১৯ ,যা করোনা ভাইরাস নামে পরিচিত - সাম্প্রতিক সময়ে গণমাধ্যমের শিরোনামে প্রাধান্য বিস্তার করেছে। এশিয়ার বিভিন্ন অংশ এবং এর বাইরেও দ্রুত ছড়িয়ে পড়ছে এই ভাইরাস। সাধারণ সতর্কতা অবলম্বন করে তোমরা এই ভাইরাসটির সংক্রমণ ও বিস্তারের ঝুঁকি কমিয়ে আনতে পারবে।</vt:lpstr>
      <vt:lpstr>PowerPoint Presentation</vt:lpstr>
      <vt:lpstr>কতটা ভয়ংকর এই ভাইরাস?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কোভিড-১৯ যা করোনা ভাইরাস নামে পরিচিত - সাম্প্রতিক সময়ে গণমাধ্যমের শিরোনামে প্রাধান্য বিস্তার করেছে। এশিয়ার বিভিন্ন অংশ এবং এর বাইরেও দ্রুত ছড়িয়ে পড়ছে এই ভাইরাস। সাধারণ সতর্কতা অবলম্বন করে আপনি এই ভাইরাসটির সংক্রমণ ও বিস্তারের ঝুঁকি কমিয়ে আনতে পারেন।</dc:title>
  <dc:creator>asus</dc:creator>
  <cp:lastModifiedBy>user</cp:lastModifiedBy>
  <cp:revision>55</cp:revision>
  <dcterms:created xsi:type="dcterms:W3CDTF">2020-05-15T09:53:00Z</dcterms:created>
  <dcterms:modified xsi:type="dcterms:W3CDTF">2020-05-27T17:21:44Z</dcterms:modified>
</cp:coreProperties>
</file>