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58" r:id="rId4"/>
    <p:sldId id="277" r:id="rId5"/>
    <p:sldId id="265" r:id="rId6"/>
    <p:sldId id="263" r:id="rId7"/>
    <p:sldId id="264" r:id="rId8"/>
    <p:sldId id="276" r:id="rId9"/>
    <p:sldId id="278" r:id="rId10"/>
    <p:sldId id="266" r:id="rId11"/>
    <p:sldId id="274" r:id="rId12"/>
    <p:sldId id="261" r:id="rId13"/>
    <p:sldId id="279" r:id="rId14"/>
    <p:sldId id="280" r:id="rId15"/>
    <p:sldId id="281" r:id="rId16"/>
    <p:sldId id="28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623" autoAdjust="0"/>
  </p:normalViewPr>
  <p:slideViewPr>
    <p:cSldViewPr>
      <p:cViewPr>
        <p:scale>
          <a:sx n="84" d="100"/>
          <a:sy n="84" d="100"/>
        </p:scale>
        <p:origin x="-966" y="5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3E96D-D6C3-45D1-A4AC-F8461DB27E42}" type="datetimeFigureOut">
              <a:rPr lang="en-US" smtClean="0"/>
              <a:t>28-May-2020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C7226-656F-447B-8E2D-6793E32A4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450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3E96D-D6C3-45D1-A4AC-F8461DB27E42}" type="datetimeFigureOut">
              <a:rPr lang="en-US" smtClean="0"/>
              <a:t>28-May-2020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C7226-656F-447B-8E2D-6793E32A4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101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3E96D-D6C3-45D1-A4AC-F8461DB27E42}" type="datetimeFigureOut">
              <a:rPr lang="en-US" smtClean="0"/>
              <a:t>28-May-2020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C7226-656F-447B-8E2D-6793E32A4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30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3E96D-D6C3-45D1-A4AC-F8461DB27E42}" type="datetimeFigureOut">
              <a:rPr lang="en-US" smtClean="0"/>
              <a:t>28-May-2020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C7226-656F-447B-8E2D-6793E32A4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27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3E96D-D6C3-45D1-A4AC-F8461DB27E42}" type="datetimeFigureOut">
              <a:rPr lang="en-US" smtClean="0"/>
              <a:t>28-May-2020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C7226-656F-447B-8E2D-6793E32A4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349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3E96D-D6C3-45D1-A4AC-F8461DB27E42}" type="datetimeFigureOut">
              <a:rPr lang="en-US" smtClean="0"/>
              <a:t>28-May-2020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C7226-656F-447B-8E2D-6793E32A4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197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3E96D-D6C3-45D1-A4AC-F8461DB27E42}" type="datetimeFigureOut">
              <a:rPr lang="en-US" smtClean="0"/>
              <a:t>28-May-2020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C7226-656F-447B-8E2D-6793E32A4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49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3E96D-D6C3-45D1-A4AC-F8461DB27E42}" type="datetimeFigureOut">
              <a:rPr lang="en-US" smtClean="0"/>
              <a:t>28-May-2020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C7226-656F-447B-8E2D-6793E32A4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015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3E96D-D6C3-45D1-A4AC-F8461DB27E42}" type="datetimeFigureOut">
              <a:rPr lang="en-US" smtClean="0"/>
              <a:t>28-May-2020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C7226-656F-447B-8E2D-6793E32A4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32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3E96D-D6C3-45D1-A4AC-F8461DB27E42}" type="datetimeFigureOut">
              <a:rPr lang="en-US" smtClean="0"/>
              <a:t>28-May-2020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C7226-656F-447B-8E2D-6793E32A4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989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3E96D-D6C3-45D1-A4AC-F8461DB27E42}" type="datetimeFigureOut">
              <a:rPr lang="en-US" smtClean="0"/>
              <a:t>28-May-2020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C7226-656F-447B-8E2D-6793E32A4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378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3E96D-D6C3-45D1-A4AC-F8461DB27E42}" type="datetimeFigureOut">
              <a:rPr lang="en-US" smtClean="0"/>
              <a:t>28-May-2020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C7226-656F-447B-8E2D-6793E32A4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418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12" Type="http://schemas.openxmlformats.org/officeDocument/2006/relationships/hyperlink" Target="https://bn.wikipedia.org/wiki/%E0%A7%A7%E0%A7%AA%E0%A7%AB%E0%A7%AF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11" Type="http://schemas.openxmlformats.org/officeDocument/2006/relationships/hyperlink" Target="https://bn.wikipedia.org/wiki/%E0%A6%85%E0%A6%95%E0%A7%8D%E0%A6%9F%E0%A7%8B%E0%A6%AC%E0%A6%B0_%E0%A7%A8%E0%A7%AB" TargetMode="External"/><Relationship Id="rId5" Type="http://schemas.openxmlformats.org/officeDocument/2006/relationships/image" Target="../media/image6.jpeg"/><Relationship Id="rId10" Type="http://schemas.openxmlformats.org/officeDocument/2006/relationships/hyperlink" Target="https://bn.wikipedia.org/wiki/%E0%A7%A7%E0%A7%A9%E0%A7%AC%E0%A7%AF" TargetMode="External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ar.wikipedia.org/wiki/%D8%A5%D8%B3%D9%84%D8%A7%D9%85" TargetMode="External"/><Relationship Id="rId7" Type="http://schemas.openxmlformats.org/officeDocument/2006/relationships/image" Target="../media/image15.jpeg"/><Relationship Id="rId2" Type="http://schemas.openxmlformats.org/officeDocument/2006/relationships/hyperlink" Target="https://ar.wikipedia.org/wiki/%D8%A8%D9%86%D8%BA%D9%84%D8%A7%D8%AF%D9%8A%D8%B4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ar.wikipedia.org/wiki/%D9%85%D8%B3%D9%8A%D8%AD%D9%8A%D8%A9" TargetMode="External"/><Relationship Id="rId5" Type="http://schemas.openxmlformats.org/officeDocument/2006/relationships/hyperlink" Target="https://ar.wikipedia.org/wiki/%D8%A8%D9%88%D8%B0%D9%8A%D8%A9" TargetMode="External"/><Relationship Id="rId4" Type="http://schemas.openxmlformats.org/officeDocument/2006/relationships/hyperlink" Target="https://ar.wikipedia.org/wiki/%D9%87%D9%86%D8%AF%D9%88%D8%B3%D9%8A%D8%A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457200"/>
            <a:ext cx="8763000" cy="707886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SA" sz="4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اهلا و شهلا   </a:t>
            </a:r>
            <a:r>
              <a:rPr lang="en-US" sz="4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-WELCOME</a:t>
            </a:r>
          </a:p>
        </p:txBody>
      </p:sp>
      <p:pic>
        <p:nvPicPr>
          <p:cNvPr id="1026" name="Picture 2" descr="Natural beauties of Bangladesh | naturalbeautyofb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0"/>
            <a:ext cx="8686800" cy="4114800"/>
          </a:xfrm>
          <a:prstGeom prst="rect">
            <a:avLst/>
          </a:prstGeom>
          <a:solidFill>
            <a:srgbClr val="00FF00"/>
          </a:solidFill>
        </p:spPr>
      </p:pic>
    </p:spTree>
    <p:extLst>
      <p:ext uri="{BB962C8B-B14F-4D97-AF65-F5344CB8AC3E}">
        <p14:creationId xmlns:p14="http://schemas.microsoft.com/office/powerpoint/2010/main" val="1467175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533400"/>
            <a:ext cx="8534400" cy="8265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prstTxWarp prst="textPlain">
              <a:avLst/>
            </a:prstTxWarp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b="1" dirty="0">
                <a:ln/>
                <a:solidFill>
                  <a:schemeClr val="accent3"/>
                </a:solidFill>
              </a:rPr>
              <a:t>Learning </a:t>
            </a:r>
            <a:r>
              <a:rPr lang="en-US" b="1" dirty="0" smtClean="0">
                <a:ln/>
                <a:solidFill>
                  <a:schemeClr val="accent3"/>
                </a:solidFill>
              </a:rPr>
              <a:t>results</a:t>
            </a:r>
            <a:r>
              <a:rPr lang="ar-SA" b="1" dirty="0" smtClean="0">
                <a:ln/>
                <a:solidFill>
                  <a:schemeClr val="accent3"/>
                </a:solidFill>
              </a:rPr>
              <a:t>   نتائج التعلم      </a:t>
            </a:r>
            <a:r>
              <a:rPr lang="en-US" b="1" dirty="0" smtClean="0">
                <a:ln/>
                <a:solidFill>
                  <a:schemeClr val="accent3"/>
                </a:solidFill>
              </a:rPr>
              <a:t>  -</a:t>
            </a:r>
            <a:endParaRPr lang="en-US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20574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Frame 3"/>
          <p:cNvSpPr/>
          <p:nvPr/>
        </p:nvSpPr>
        <p:spPr>
          <a:xfrm>
            <a:off x="127000" y="1600200"/>
            <a:ext cx="8534400" cy="5105400"/>
          </a:xfrm>
          <a:prstGeom prst="frame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2242066"/>
            <a:ext cx="70104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solidFill>
                  <a:schemeClr val="accent6"/>
                </a:solidFill>
              </a:rPr>
              <a:t>পাঠ শেষে শিক্ষার্থীরা : </a:t>
            </a:r>
            <a:r>
              <a:rPr lang="ar-SA" sz="2400" b="1" u="sng" dirty="0" smtClean="0">
                <a:solidFill>
                  <a:schemeClr val="accent6"/>
                </a:solidFill>
              </a:rPr>
              <a:t>الطلاب </a:t>
            </a:r>
            <a:r>
              <a:rPr lang="ar-SA" sz="2400" b="1" u="sng" dirty="0">
                <a:solidFill>
                  <a:schemeClr val="accent6"/>
                </a:solidFill>
              </a:rPr>
              <a:t>في نهاية </a:t>
            </a:r>
            <a:r>
              <a:rPr lang="ar-SA" sz="2400" b="1" u="sng" dirty="0" smtClean="0">
                <a:solidFill>
                  <a:schemeClr val="accent6"/>
                </a:solidFill>
              </a:rPr>
              <a:t>الدرس</a:t>
            </a:r>
            <a:r>
              <a:rPr lang="en-US" sz="2400" b="1" u="sng" dirty="0" smtClean="0">
                <a:solidFill>
                  <a:schemeClr val="accent6"/>
                </a:solidFill>
              </a:rPr>
              <a:t> </a:t>
            </a:r>
            <a:r>
              <a:rPr lang="en-US" b="1" u="sng" dirty="0" smtClean="0">
                <a:solidFill>
                  <a:srgbClr val="00FF00"/>
                </a:solidFill>
              </a:rPr>
              <a:t>:-</a:t>
            </a:r>
          </a:p>
          <a:p>
            <a:pPr algn="ctr"/>
            <a:endParaRPr lang="en-US" b="1" u="sng" dirty="0" smtClean="0">
              <a:solidFill>
                <a:srgbClr val="00FF00"/>
              </a:solidFill>
            </a:endParaRPr>
          </a:p>
          <a:p>
            <a:pPr algn="ctr"/>
            <a:r>
              <a:rPr lang="en-US" dirty="0" smtClean="0">
                <a:solidFill>
                  <a:srgbClr val="00FF00"/>
                </a:solidFill>
              </a:rPr>
              <a:t>(ক) বাংলাদেশের জন সংখ্যা কত ও মুসলমান জনসংখ্যার হার কত বলতে পারবে ;</a:t>
            </a:r>
            <a:r>
              <a:rPr lang="ar-SA" dirty="0">
                <a:solidFill>
                  <a:srgbClr val="00FF00"/>
                </a:solidFill>
              </a:rPr>
              <a:t> ما هو عدد سكان بنجلاديش وما هو عدد السكان المسلمين؟</a:t>
            </a:r>
            <a:endParaRPr lang="en-US" dirty="0" smtClean="0">
              <a:solidFill>
                <a:srgbClr val="00FF00"/>
              </a:solidFill>
            </a:endParaRPr>
          </a:p>
          <a:p>
            <a:pPr algn="ctr"/>
            <a:r>
              <a:rPr lang="en-US" dirty="0" smtClean="0">
                <a:solidFill>
                  <a:srgbClr val="00FF00"/>
                </a:solidFill>
              </a:rPr>
              <a:t> (খ) এ দেশে সর্ব প্রথম কে </a:t>
            </a:r>
            <a:r>
              <a:rPr lang="bn-IN" dirty="0" smtClean="0">
                <a:solidFill>
                  <a:srgbClr val="00FF00"/>
                </a:solidFill>
              </a:rPr>
              <a:t>ই</a:t>
            </a:r>
            <a:r>
              <a:rPr lang="en-US" dirty="0" smtClean="0">
                <a:solidFill>
                  <a:srgbClr val="00FF00"/>
                </a:solidFill>
              </a:rPr>
              <a:t>সলাম নিয়ে এসেছিলেন  ও কত সালে তা বলতে পারবে ;</a:t>
            </a:r>
            <a:r>
              <a:rPr lang="ar-SA" dirty="0">
                <a:solidFill>
                  <a:srgbClr val="00FF00"/>
                </a:solidFill>
              </a:rPr>
              <a:t> من كان أول من أدخل الإسلام إلى هذا البلد وفي أي سنة؟</a:t>
            </a:r>
            <a:endParaRPr lang="en-US" dirty="0" smtClean="0">
              <a:solidFill>
                <a:srgbClr val="00FF00"/>
              </a:solidFill>
            </a:endParaRPr>
          </a:p>
          <a:p>
            <a:pPr algn="ctr"/>
            <a:r>
              <a:rPr lang="en-US" dirty="0" smtClean="0">
                <a:solidFill>
                  <a:srgbClr val="00FF00"/>
                </a:solidFill>
              </a:rPr>
              <a:t>(গ) বাংলাদেশের জাতীয় মসজিদের নাম কি বলতে পারবে;</a:t>
            </a:r>
            <a:r>
              <a:rPr lang="ar-SA" dirty="0">
                <a:solidFill>
                  <a:srgbClr val="00FF00"/>
                </a:solidFill>
              </a:rPr>
              <a:t> ما اسم المسجد الوطني في بنجلاديش</a:t>
            </a:r>
            <a:r>
              <a:rPr lang="ar-SA" dirty="0" smtClean="0">
                <a:solidFill>
                  <a:srgbClr val="00FF00"/>
                </a:solidFill>
              </a:rPr>
              <a:t>؟</a:t>
            </a:r>
            <a:r>
              <a:rPr lang="en-US" dirty="0" smtClean="0">
                <a:solidFill>
                  <a:srgbClr val="00FF00"/>
                </a:solidFill>
              </a:rPr>
              <a:t> </a:t>
            </a:r>
          </a:p>
          <a:p>
            <a:pPr algn="ctr"/>
            <a:r>
              <a:rPr lang="en-US" dirty="0" smtClean="0">
                <a:solidFill>
                  <a:srgbClr val="00FF00"/>
                </a:solidFill>
              </a:rPr>
              <a:t> (ঘ) বাংলাদেশের প্রতিষ্ঠাতার নাম বলতে পারবে</a:t>
            </a:r>
            <a:r>
              <a:rPr lang="ar-SA" dirty="0" smtClean="0">
                <a:solidFill>
                  <a:srgbClr val="00FF00"/>
                </a:solidFill>
              </a:rPr>
              <a:t>يمكن </a:t>
            </a:r>
            <a:r>
              <a:rPr lang="ar-SA" dirty="0">
                <a:solidFill>
                  <a:srgbClr val="00FF00"/>
                </a:solidFill>
              </a:rPr>
              <a:t>تسمية مؤسس </a:t>
            </a:r>
            <a:r>
              <a:rPr lang="ar-SA" dirty="0" smtClean="0">
                <a:solidFill>
                  <a:srgbClr val="00FF00"/>
                </a:solidFill>
              </a:rPr>
              <a:t>بنغلاديش</a:t>
            </a:r>
            <a:r>
              <a:rPr lang="en-US" dirty="0">
                <a:solidFill>
                  <a:srgbClr val="00FF00"/>
                </a:solidFill>
              </a:rPr>
              <a:t> </a:t>
            </a:r>
            <a:r>
              <a:rPr lang="en-US" dirty="0" smtClean="0">
                <a:solidFill>
                  <a:srgbClr val="00FF00"/>
                </a:solidFill>
              </a:rPr>
              <a:t>   </a:t>
            </a:r>
          </a:p>
          <a:p>
            <a:r>
              <a:rPr lang="bn-IN" sz="1600" dirty="0" smtClean="0"/>
              <a:t>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51455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381000"/>
            <a:ext cx="8763000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b="1" dirty="0" smtClean="0">
                <a:ln w="11430"/>
                <a:solidFill>
                  <a:srgbClr val="00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ln w="11430"/>
                <a:solidFill>
                  <a:srgbClr val="00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Singal Work</a:t>
            </a:r>
            <a:r>
              <a:rPr lang="ar-SA" sz="2800" b="1" dirty="0" smtClean="0">
                <a:ln w="11430"/>
                <a:solidFill>
                  <a:srgbClr val="00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العمل الفردي    </a:t>
            </a:r>
            <a:endParaRPr lang="en-US" sz="2800" b="1" dirty="0">
              <a:ln w="11430"/>
              <a:solidFill>
                <a:srgbClr val="00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1143000"/>
            <a:ext cx="8763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dirty="0" smtClean="0"/>
              <a:t>ركب الجملة الاتية:-  </a:t>
            </a:r>
            <a:r>
              <a:rPr lang="ar-SA" sz="2400" dirty="0" smtClean="0">
                <a:solidFill>
                  <a:srgbClr val="00FF00"/>
                </a:solidFill>
              </a:rPr>
              <a:t>انتثر</a:t>
            </a:r>
            <a:r>
              <a:rPr lang="ar-SA" sz="2400" dirty="0" smtClean="0">
                <a:solidFill>
                  <a:srgbClr val="FF0000"/>
                </a:solidFill>
              </a:rPr>
              <a:t>الاسلام</a:t>
            </a:r>
            <a:r>
              <a:rPr lang="ar-SA" sz="2400" dirty="0" smtClean="0"/>
              <a:t> </a:t>
            </a:r>
            <a:r>
              <a:rPr lang="ar-SA" sz="2400" dirty="0" smtClean="0">
                <a:solidFill>
                  <a:srgbClr val="00B0F0"/>
                </a:solidFill>
              </a:rPr>
              <a:t>في</a:t>
            </a:r>
            <a:r>
              <a:rPr lang="ar-SA" sz="2400" dirty="0" smtClean="0"/>
              <a:t> </a:t>
            </a:r>
            <a:r>
              <a:rPr lang="ar-SA" sz="2400" dirty="0" smtClean="0">
                <a:solidFill>
                  <a:srgbClr val="00B0F0"/>
                </a:solidFill>
              </a:rPr>
              <a:t>بنغلاديش</a:t>
            </a:r>
            <a:r>
              <a:rPr lang="ar-SA" sz="2400" dirty="0" smtClean="0"/>
              <a:t> </a:t>
            </a:r>
            <a:r>
              <a:rPr lang="ar-SA" sz="2400" dirty="0" smtClean="0">
                <a:solidFill>
                  <a:schemeClr val="accent3"/>
                </a:solidFill>
              </a:rPr>
              <a:t>ب</a:t>
            </a:r>
            <a:r>
              <a:rPr lang="ar-SA" sz="2400" dirty="0" smtClean="0">
                <a:solidFill>
                  <a:srgbClr val="FF33CC"/>
                </a:solidFill>
              </a:rPr>
              <a:t>الاولياء الكاملين  </a:t>
            </a:r>
            <a:r>
              <a:rPr lang="ar-SA" sz="2400" dirty="0" smtClean="0">
                <a:solidFill>
                  <a:srgbClr val="C00000"/>
                </a:solidFill>
              </a:rPr>
              <a:t>و</a:t>
            </a:r>
            <a:r>
              <a:rPr lang="ar-SA" sz="2400" dirty="0" smtClean="0">
                <a:solidFill>
                  <a:srgbClr val="002060"/>
                </a:solidFill>
              </a:rPr>
              <a:t>المرشدين</a:t>
            </a:r>
            <a:r>
              <a:rPr lang="ar-SA" dirty="0" smtClean="0"/>
              <a:t>-    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364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2286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s-IN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33C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পাঠ </a:t>
            </a:r>
            <a:r>
              <a:rPr lang="as-IN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33C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মূল্যায়ন</a:t>
            </a:r>
            <a:r>
              <a:rPr lang="ar-SA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33C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تقييم </a:t>
            </a:r>
            <a:r>
              <a:rPr lang="ar-SA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33C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الدرس   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33C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33CC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81000" y="1143000"/>
            <a:ext cx="6400800" cy="6096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>
                <a:latin typeface="Arabic Typesetting"/>
                <a:cs typeface="Arabic Typesetting"/>
              </a:rPr>
              <a:t>١</a:t>
            </a:r>
            <a:r>
              <a:rPr lang="ar-SA" sz="2800" dirty="0" smtClean="0">
                <a:latin typeface="Arabic Typesetting"/>
                <a:cs typeface="Arabic Typesetting"/>
              </a:rPr>
              <a:t>- عدد السكان  في بنغلاديش ؟</a:t>
            </a:r>
            <a:endParaRPr lang="en-US" sz="2800" dirty="0"/>
          </a:p>
        </p:txBody>
      </p:sp>
      <p:sp>
        <p:nvSpPr>
          <p:cNvPr id="19" name="Rectangle 18"/>
          <p:cNvSpPr/>
          <p:nvPr/>
        </p:nvSpPr>
        <p:spPr>
          <a:xfrm>
            <a:off x="5181600" y="1942578"/>
            <a:ext cx="1143000" cy="11357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dirty="0" smtClean="0"/>
              <a:t>الجواب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2882900" y="2354181"/>
            <a:ext cx="1902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200" dirty="0" smtClean="0">
                <a:latin typeface="Arabic Typesetting"/>
                <a:cs typeface="Arabic Typesetting"/>
              </a:rPr>
              <a:t> </a:t>
            </a:r>
            <a:r>
              <a:rPr lang="ar-SA" sz="1200" dirty="0" smtClean="0">
                <a:solidFill>
                  <a:srgbClr val="00FF00"/>
                </a:solidFill>
                <a:latin typeface="Arabic Typesetting"/>
                <a:cs typeface="Arabic Typesetting"/>
              </a:rPr>
              <a:t>٢ </a:t>
            </a:r>
            <a:r>
              <a:rPr lang="ar-SA" sz="1200" dirty="0" smtClean="0">
                <a:solidFill>
                  <a:srgbClr val="00FF00"/>
                </a:solidFill>
              </a:rPr>
              <a:t>حوالي </a:t>
            </a:r>
            <a:r>
              <a:rPr lang="ar-SA" sz="1200" dirty="0">
                <a:solidFill>
                  <a:srgbClr val="00FF00"/>
                </a:solidFill>
              </a:rPr>
              <a:t>مائة </a:t>
            </a:r>
            <a:r>
              <a:rPr lang="ar-SA" sz="1200" dirty="0" smtClean="0">
                <a:solidFill>
                  <a:srgbClr val="00FF00"/>
                </a:solidFill>
              </a:rPr>
              <a:t> ؤستون مليونا نسمة          </a:t>
            </a:r>
            <a:endParaRPr lang="en-US" sz="1200" dirty="0">
              <a:solidFill>
                <a:srgbClr val="00FF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89845" y="2133600"/>
            <a:ext cx="29732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200" dirty="0" smtClean="0"/>
              <a:t>       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2861733" y="2616200"/>
            <a:ext cx="19239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200" dirty="0" smtClean="0">
                <a:latin typeface="Arabic Typesetting"/>
                <a:cs typeface="Arabic Typesetting"/>
              </a:rPr>
              <a:t> ٣  </a:t>
            </a:r>
            <a:r>
              <a:rPr lang="ar-SA" sz="1200" dirty="0" smtClean="0"/>
              <a:t>حوالي </a:t>
            </a:r>
            <a:r>
              <a:rPr lang="ar-SA" sz="1200" dirty="0"/>
              <a:t>مائة </a:t>
            </a:r>
            <a:r>
              <a:rPr lang="ar-SA" sz="1200" dirty="0" smtClean="0"/>
              <a:t>اربعون مليونا </a:t>
            </a:r>
            <a:r>
              <a:rPr lang="ar-SA" sz="1200" dirty="0"/>
              <a:t>نسمة        </a:t>
            </a:r>
            <a:r>
              <a:rPr lang="ar-SA" sz="1200" dirty="0" smtClean="0"/>
              <a:t> </a:t>
            </a:r>
            <a:endParaRPr lang="en-US" sz="1200" dirty="0"/>
          </a:p>
        </p:txBody>
      </p:sp>
      <p:sp>
        <p:nvSpPr>
          <p:cNvPr id="36" name="Rectangle 35"/>
          <p:cNvSpPr/>
          <p:nvPr/>
        </p:nvSpPr>
        <p:spPr>
          <a:xfrm>
            <a:off x="2861734" y="1964172"/>
            <a:ext cx="192392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200" dirty="0">
                <a:latin typeface="Arabic Typesetting"/>
                <a:cs typeface="Arabic Typesetting"/>
              </a:rPr>
              <a:t>١ </a:t>
            </a:r>
            <a:r>
              <a:rPr lang="ar-SA" sz="1200" dirty="0"/>
              <a:t>حوالي مائة و سبعون مليونا نسمة </a:t>
            </a:r>
            <a:endParaRPr lang="en-US" sz="1200" dirty="0"/>
          </a:p>
        </p:txBody>
      </p:sp>
      <p:sp>
        <p:nvSpPr>
          <p:cNvPr id="38" name="TextBox 37"/>
          <p:cNvSpPr txBox="1"/>
          <p:nvPr/>
        </p:nvSpPr>
        <p:spPr>
          <a:xfrm flipV="1">
            <a:off x="0" y="1978493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      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771525" y="1942578"/>
            <a:ext cx="712963" cy="4052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740127" y="2492818"/>
            <a:ext cx="744361" cy="4052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740127" y="3078354"/>
            <a:ext cx="744361" cy="4052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201543" y="2528733"/>
            <a:ext cx="324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/>
              <a:t>ب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45615" y="3077865"/>
            <a:ext cx="923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ج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191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6" grpId="0" animBg="1"/>
      <p:bldP spid="19" grpId="0" animBg="1"/>
      <p:bldP spid="22" grpId="0"/>
      <p:bldP spid="23" grpId="0"/>
      <p:bldP spid="24" grpId="0"/>
      <p:bldP spid="36" grpId="0"/>
      <p:bldP spid="40" grpId="0" animBg="1"/>
      <p:bldP spid="41" grpId="0" animBg="1"/>
      <p:bldP spid="42" grpId="0" animBg="1"/>
      <p:bldP spid="44" grpId="0"/>
      <p:bldP spid="4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09600" y="990600"/>
            <a:ext cx="701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/>
              <a:t> </a:t>
            </a:r>
            <a:r>
              <a:rPr lang="ar-SA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انتشر الاسلام  في بنغلاديش :                         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2819400" y="21336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 smtClean="0"/>
              <a:t>الجواب: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609600" y="31242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000" dirty="0" smtClean="0">
                <a:latin typeface="Arabic Typesetting"/>
                <a:cs typeface="Arabic Typesetting"/>
              </a:rPr>
              <a:t>     ١</a:t>
            </a:r>
            <a:endParaRPr lang="en-US" sz="2000" dirty="0"/>
          </a:p>
        </p:txBody>
      </p:sp>
      <p:sp>
        <p:nvSpPr>
          <p:cNvPr id="14" name="Rectangle 13"/>
          <p:cNvSpPr/>
          <p:nvPr/>
        </p:nvSpPr>
        <p:spPr>
          <a:xfrm>
            <a:off x="1205089" y="3124200"/>
            <a:ext cx="1143000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205089" y="3721543"/>
            <a:ext cx="1143000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205089" y="4359368"/>
            <a:ext cx="1143000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205089" y="4984044"/>
            <a:ext cx="1143000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09600" y="3752321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>
                <a:latin typeface="Arabic Typesetting"/>
                <a:cs typeface="Arabic Typesetting"/>
              </a:rPr>
              <a:t>    </a:t>
            </a:r>
            <a:r>
              <a:rPr lang="en-US" dirty="0" smtClean="0">
                <a:latin typeface="Arabic Typesetting"/>
                <a:cs typeface="Arabic Typesetting"/>
              </a:rPr>
              <a:t>٢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09600" y="43593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abic Typesetting"/>
                <a:cs typeface="Arabic Typesetting"/>
              </a:rPr>
              <a:t>٣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57200" y="5050542"/>
            <a:ext cx="609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abic Typesetting"/>
                <a:cs typeface="Arabic Typesetting"/>
              </a:rPr>
              <a:t>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225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2" grpId="0"/>
      <p:bldP spid="14" grpId="0" animBg="1"/>
      <p:bldP spid="15" grpId="0" animBg="1"/>
      <p:bldP spid="16" grpId="0" animBg="1"/>
      <p:bldP spid="17" grpId="0" animBg="1"/>
      <p:bldP spid="19" grpId="0"/>
      <p:bldP spid="20" grpId="0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990600"/>
            <a:ext cx="7924800" cy="461665"/>
          </a:xfrm>
          <a:prstGeom prst="rect">
            <a:avLst/>
          </a:prstGeom>
          <a:noFill/>
        </p:spPr>
        <p:txBody>
          <a:bodyPr wrap="square" rtlCol="0">
            <a:prstTxWarp prst="textWave1">
              <a:avLst/>
            </a:prstTxWarp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33CC"/>
                </a:solidFill>
              </a:rPr>
              <a:t>ان بنغلاديش الان  هي اكبر الدول الاسلامية  الثانية في العالم بعد </a:t>
            </a:r>
            <a:r>
              <a:rPr lang="ar-SA" sz="2400" b="1" dirty="0" smtClean="0">
                <a:solidFill>
                  <a:srgbClr val="FF0000"/>
                </a:solidFill>
              </a:rPr>
              <a:t>: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24384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abic Typesetting"/>
                <a:cs typeface="Arabic Typesetting"/>
              </a:rPr>
              <a:t>١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2362200"/>
            <a:ext cx="1066800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276600"/>
            <a:ext cx="914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abic Typesetting"/>
                <a:cs typeface="Arabic Typesetting"/>
              </a:rPr>
              <a:t>٢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90600" y="3288268"/>
            <a:ext cx="1066800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4267200"/>
            <a:ext cx="914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abic Typesetting"/>
                <a:cs typeface="Arabic Typesetting"/>
              </a:rPr>
              <a:t>٣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90600" y="4152900"/>
            <a:ext cx="1199444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4953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abic Typesetting"/>
                <a:cs typeface="Arabic Typesetting"/>
              </a:rPr>
              <a:t>٤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90600" y="4890532"/>
            <a:ext cx="1199444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791200" y="2362200"/>
            <a:ext cx="2590800" cy="369332"/>
          </a:xfrm>
          <a:prstGeom prst="rect">
            <a:avLst/>
          </a:prstGeom>
          <a:solidFill>
            <a:srgbClr val="FF33CC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r-SA" dirty="0" smtClean="0"/>
              <a:t>ايراق-  مدينة – ا</a:t>
            </a:r>
            <a:r>
              <a:rPr lang="ar-SA" dirty="0" smtClean="0">
                <a:solidFill>
                  <a:srgbClr val="00FF00"/>
                </a:solidFill>
              </a:rPr>
              <a:t>ندونيسية-</a:t>
            </a:r>
            <a:r>
              <a:rPr lang="ar-SA" dirty="0" smtClean="0"/>
              <a:t> مكة -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276600" y="17526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 smtClean="0"/>
              <a:t>اجواب:     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95525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/>
      <p:bldP spid="6" grpId="0" animBg="1"/>
      <p:bldP spid="7" grpId="0"/>
      <p:bldP spid="9" grpId="0" animBg="1"/>
      <p:bldP spid="10" grpId="0"/>
      <p:bldP spid="11" grpId="0" animBg="1"/>
      <p:bldP spid="12" grpId="0" animBg="1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914400"/>
            <a:ext cx="8686800" cy="369332"/>
          </a:xfrm>
          <a:prstGeom prst="rect">
            <a:avLst/>
          </a:prstGeom>
          <a:noFill/>
        </p:spPr>
        <p:txBody>
          <a:bodyPr wrap="square" rtlCol="0">
            <a:prstTxWarp prst="textInflateTop">
              <a:avLst/>
            </a:prstTxWarp>
            <a:spAutoFit/>
          </a:bodyPr>
          <a:lstStyle/>
          <a:p>
            <a:pPr algn="ctr"/>
            <a:r>
              <a:rPr lang="ar-SA" dirty="0" smtClean="0">
                <a:solidFill>
                  <a:srgbClr val="00FF00"/>
                </a:solidFill>
              </a:rPr>
              <a:t>الواجب المنزلي</a:t>
            </a:r>
            <a:r>
              <a:rPr lang="en-US" dirty="0" smtClean="0">
                <a:solidFill>
                  <a:srgbClr val="00FF00"/>
                </a:solidFill>
              </a:rPr>
              <a:t> </a:t>
            </a:r>
            <a:r>
              <a:rPr lang="en-US" dirty="0" smtClean="0">
                <a:solidFill>
                  <a:srgbClr val="FF33CC"/>
                </a:solidFill>
              </a:rPr>
              <a:t>HOME WORK</a:t>
            </a:r>
            <a:r>
              <a:rPr lang="ar-SA" dirty="0" smtClean="0">
                <a:solidFill>
                  <a:srgbClr val="FF33CC"/>
                </a:solidFill>
              </a:rPr>
              <a:t> </a:t>
            </a:r>
            <a:endParaRPr lang="en-US" dirty="0">
              <a:solidFill>
                <a:srgbClr val="FF33CC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86200" y="1905000"/>
            <a:ext cx="502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800" dirty="0" smtClean="0"/>
              <a:t>اذكر مفرد من الجمع: </a:t>
            </a:r>
            <a:endParaRPr lang="en-US" sz="2800" dirty="0"/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317886"/>
              </p:ext>
            </p:extLst>
          </p:nvPr>
        </p:nvGraphicFramePr>
        <p:xfrm>
          <a:off x="685800" y="2514600"/>
          <a:ext cx="8229600" cy="3429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14800"/>
                <a:gridCol w="4114800"/>
              </a:tblGrid>
              <a:tr h="428625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المفرد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الجمع</a:t>
                      </a:r>
                      <a:r>
                        <a:rPr lang="ar-SA" baseline="0" dirty="0" smtClean="0"/>
                        <a:t>                               </a:t>
                      </a:r>
                      <a:endParaRPr lang="en-US" dirty="0"/>
                    </a:p>
                  </a:txBody>
                  <a:tcPr/>
                </a:tc>
              </a:tr>
              <a:tr h="42862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السكان </a:t>
                      </a:r>
                      <a:endParaRPr lang="en-US" dirty="0"/>
                    </a:p>
                  </a:txBody>
                  <a:tcPr/>
                </a:tc>
              </a:tr>
              <a:tr h="42862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التجار </a:t>
                      </a:r>
                      <a:endParaRPr lang="en-US" dirty="0"/>
                    </a:p>
                  </a:txBody>
                  <a:tcPr/>
                </a:tc>
              </a:tr>
              <a:tr h="4286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 المساجد</a:t>
                      </a:r>
                      <a:endParaRPr lang="en-US" dirty="0"/>
                    </a:p>
                  </a:txBody>
                  <a:tcPr/>
                </a:tc>
              </a:tr>
              <a:tr h="42862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الاولياء</a:t>
                      </a:r>
                      <a:endParaRPr lang="en-US" dirty="0"/>
                    </a:p>
                  </a:txBody>
                  <a:tcPr/>
                </a:tc>
              </a:tr>
              <a:tr h="42862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الدعاة </a:t>
                      </a:r>
                      <a:endParaRPr lang="en-US" dirty="0"/>
                    </a:p>
                  </a:txBody>
                  <a:tcPr/>
                </a:tc>
              </a:tr>
              <a:tr h="42862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 المناطق </a:t>
                      </a:r>
                      <a:endParaRPr lang="en-US" dirty="0"/>
                    </a:p>
                  </a:txBody>
                  <a:tcPr/>
                </a:tc>
              </a:tr>
              <a:tr h="4286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المدارس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450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صور شكر 2020 عبارات شكر وتقدير خلفيات شكرا | مصراوى الشامل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57200"/>
            <a:ext cx="8686800" cy="424815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pic>
      <p:sp>
        <p:nvSpPr>
          <p:cNvPr id="3" name="TextBox 2"/>
          <p:cNvSpPr txBox="1"/>
          <p:nvPr/>
        </p:nvSpPr>
        <p:spPr>
          <a:xfrm>
            <a:off x="1676400" y="381000"/>
            <a:ext cx="6705600" cy="707886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ধ</a:t>
            </a:r>
            <a:r>
              <a:rPr lang="en-US" sz="4000" dirty="0" smtClean="0">
                <a:solidFill>
                  <a:srgbClr val="00FF00"/>
                </a:solidFill>
              </a:rPr>
              <a:t>ন্য</a:t>
            </a:r>
            <a:r>
              <a:rPr lang="en-US" sz="4000" dirty="0" smtClean="0">
                <a:solidFill>
                  <a:srgbClr val="FF33CC"/>
                </a:solidFill>
              </a:rPr>
              <a:t>বা</a:t>
            </a:r>
            <a:r>
              <a:rPr lang="en-US" sz="4000" dirty="0" smtClean="0">
                <a:solidFill>
                  <a:srgbClr val="7030A0"/>
                </a:solidFill>
              </a:rPr>
              <a:t>দ</a:t>
            </a:r>
            <a:endParaRPr lang="en-US" sz="4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500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248645"/>
            <a:ext cx="8763000" cy="707886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bn-IN" sz="4000" b="1" dirty="0" smtClean="0">
                <a:ln/>
                <a:solidFill>
                  <a:schemeClr val="accent3"/>
                </a:solidFill>
              </a:rPr>
              <a:t>পরিচিতি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413338"/>
            <a:ext cx="1526334" cy="181464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Rectangle 1"/>
          <p:cNvSpPr/>
          <p:nvPr/>
        </p:nvSpPr>
        <p:spPr>
          <a:xfrm>
            <a:off x="2286000" y="2413338"/>
            <a:ext cx="6248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s-IN" sz="1600" b="1" dirty="0">
                <a:ln/>
                <a:solidFill>
                  <a:srgbClr val="00FF00"/>
                </a:solidFill>
              </a:rPr>
              <a:t>মোহাম্মদ আনোয়ারুল ইসলাম</a:t>
            </a:r>
          </a:p>
          <a:p>
            <a:pPr algn="ctr"/>
            <a:r>
              <a:rPr lang="as-IN" sz="1600" b="1" dirty="0">
                <a:ln/>
                <a:solidFill>
                  <a:srgbClr val="00FF00"/>
                </a:solidFill>
              </a:rPr>
              <a:t>সহকারী অধ্যাপক</a:t>
            </a:r>
          </a:p>
          <a:p>
            <a:pPr algn="ctr"/>
            <a:r>
              <a:rPr lang="as-IN" sz="1600" b="1" dirty="0">
                <a:ln/>
                <a:solidFill>
                  <a:srgbClr val="00FF00"/>
                </a:solidFill>
              </a:rPr>
              <a:t>বালিয়াডাঙ্গা দারুস সুন্নাত ফাজিল মাদরাসা</a:t>
            </a:r>
          </a:p>
          <a:p>
            <a:pPr algn="ctr"/>
            <a:r>
              <a:rPr lang="as-IN" sz="1600" b="1" dirty="0">
                <a:ln/>
                <a:solidFill>
                  <a:srgbClr val="00FF00"/>
                </a:solidFill>
              </a:rPr>
              <a:t>ডাকঘর- বালিয়াডাঙ্গা</a:t>
            </a:r>
          </a:p>
          <a:p>
            <a:pPr algn="ctr"/>
            <a:r>
              <a:rPr lang="as-IN" sz="1600" b="1" dirty="0">
                <a:ln/>
                <a:solidFill>
                  <a:srgbClr val="00FF00"/>
                </a:solidFill>
              </a:rPr>
              <a:t>উপজেলা- চাঁপাইনবাবগঞ্জ সদর</a:t>
            </a:r>
          </a:p>
          <a:p>
            <a:pPr algn="ctr"/>
            <a:r>
              <a:rPr lang="as-IN" sz="1600" b="1" dirty="0">
                <a:ln/>
                <a:solidFill>
                  <a:srgbClr val="00FF00"/>
                </a:solidFill>
              </a:rPr>
              <a:t>জেলা- চাঁপাইনবাবগঞ্জ</a:t>
            </a:r>
          </a:p>
          <a:p>
            <a:pPr algn="ctr"/>
            <a:r>
              <a:rPr lang="as-IN" sz="1600" b="1" dirty="0">
                <a:ln/>
                <a:solidFill>
                  <a:srgbClr val="00FF00"/>
                </a:solidFill>
              </a:rPr>
              <a:t>মোবাল নং-০১৭২৬-৪৩৪৬৩৪</a:t>
            </a:r>
          </a:p>
        </p:txBody>
      </p:sp>
    </p:spTree>
    <p:extLst>
      <p:ext uri="{BB962C8B-B14F-4D97-AF65-F5344CB8AC3E}">
        <p14:creationId xmlns:p14="http://schemas.microsoft.com/office/powerpoint/2010/main" val="370361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96115" y="1752600"/>
            <a:ext cx="431928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400" dirty="0" smtClean="0">
                <a:solidFill>
                  <a:srgbClr val="00B050"/>
                </a:solidFill>
              </a:rPr>
              <a:t>اللغة العربيةالاتصالية</a:t>
            </a:r>
          </a:p>
          <a:p>
            <a:pPr algn="r"/>
            <a:r>
              <a:rPr lang="ar-SA" sz="2400" dirty="0" smtClean="0">
                <a:solidFill>
                  <a:srgbClr val="00B050"/>
                </a:solidFill>
              </a:rPr>
              <a:t> للصف التاسع و العاشر من الداخل  </a:t>
            </a:r>
          </a:p>
          <a:p>
            <a:pPr algn="r"/>
            <a:r>
              <a:rPr lang="ar-SA" sz="2400" dirty="0" smtClean="0">
                <a:solidFill>
                  <a:srgbClr val="00B050"/>
                </a:solidFill>
              </a:rPr>
              <a:t>الوحدة الرابعة</a:t>
            </a:r>
          </a:p>
          <a:p>
            <a:pPr algn="r"/>
            <a:r>
              <a:rPr lang="ar-SA" sz="2400" dirty="0">
                <a:solidFill>
                  <a:srgbClr val="00B050"/>
                </a:solidFill>
              </a:rPr>
              <a:t> </a:t>
            </a:r>
            <a:r>
              <a:rPr lang="ar-SA" sz="2400" dirty="0" smtClean="0">
                <a:solidFill>
                  <a:srgbClr val="00B050"/>
                </a:solidFill>
              </a:rPr>
              <a:t>الدرس الاول</a:t>
            </a:r>
          </a:p>
          <a:p>
            <a:pPr algn="r"/>
            <a:r>
              <a:rPr lang="ar-SA" sz="3200" dirty="0" smtClean="0">
                <a:solidFill>
                  <a:srgbClr val="00B050"/>
                </a:solidFill>
              </a:rPr>
              <a:t>دعوة الاسلام في بنغلاديش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1258" y="1757632"/>
            <a:ext cx="39633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33CC"/>
                </a:solidFill>
              </a:rPr>
              <a:t>যোগাযোগ আরবি</a:t>
            </a:r>
          </a:p>
          <a:p>
            <a:pPr algn="ctr"/>
            <a:r>
              <a:rPr lang="en-US" sz="2800" dirty="0" smtClean="0">
                <a:solidFill>
                  <a:srgbClr val="FF33CC"/>
                </a:solidFill>
              </a:rPr>
              <a:t>নবম ও দশম শ্রেনি </a:t>
            </a:r>
          </a:p>
          <a:p>
            <a:pPr algn="ctr"/>
            <a:r>
              <a:rPr lang="en-US" sz="2800" dirty="0" smtClean="0">
                <a:solidFill>
                  <a:srgbClr val="FF33CC"/>
                </a:solidFill>
              </a:rPr>
              <a:t>চতুর্থ </a:t>
            </a:r>
            <a:r>
              <a:rPr lang="bn-IN" sz="2800" dirty="0" smtClean="0">
                <a:solidFill>
                  <a:srgbClr val="FF33CC"/>
                </a:solidFill>
              </a:rPr>
              <a:t>ই</a:t>
            </a:r>
            <a:r>
              <a:rPr lang="en-US" sz="2800" dirty="0" smtClean="0">
                <a:solidFill>
                  <a:srgbClr val="FF33CC"/>
                </a:solidFill>
              </a:rPr>
              <a:t>উনিট</a:t>
            </a:r>
          </a:p>
          <a:p>
            <a:pPr algn="ctr"/>
            <a:r>
              <a:rPr lang="en-US" sz="2800" dirty="0" smtClean="0">
                <a:solidFill>
                  <a:srgbClr val="FF33CC"/>
                </a:solidFill>
              </a:rPr>
              <a:t>প্রথম পাঠ </a:t>
            </a:r>
          </a:p>
          <a:p>
            <a:pPr algn="ctr"/>
            <a:r>
              <a:rPr lang="en-US" sz="2800" dirty="0" smtClean="0">
                <a:solidFill>
                  <a:srgbClr val="FF33CC"/>
                </a:solidFill>
              </a:rPr>
              <a:t>বাংলাদেশে </a:t>
            </a:r>
            <a:r>
              <a:rPr lang="bn-IN" sz="2800" dirty="0" smtClean="0">
                <a:solidFill>
                  <a:srgbClr val="FF33CC"/>
                </a:solidFill>
              </a:rPr>
              <a:t>ই</a:t>
            </a:r>
            <a:r>
              <a:rPr lang="en-US" sz="2800" dirty="0" smtClean="0">
                <a:solidFill>
                  <a:srgbClr val="FF33CC"/>
                </a:solidFill>
              </a:rPr>
              <a:t>সলামের পাঠ</a:t>
            </a:r>
            <a:endParaRPr lang="bn-IN" sz="2800" dirty="0" smtClean="0">
              <a:solidFill>
                <a:srgbClr val="FF33CC"/>
              </a:solidFill>
            </a:endParaRPr>
          </a:p>
          <a:p>
            <a:pPr algn="ctr"/>
            <a:r>
              <a:rPr lang="en-US" sz="2800" dirty="0" smtClean="0">
                <a:solidFill>
                  <a:srgbClr val="FF33CC"/>
                </a:solidFill>
              </a:rPr>
              <a:t>  </a:t>
            </a:r>
            <a:r>
              <a:rPr lang="en-US" sz="2800" dirty="0" smtClean="0">
                <a:solidFill>
                  <a:srgbClr val="FF33CC"/>
                </a:solidFill>
              </a:rPr>
              <a:t>তারিখ-২</a:t>
            </a:r>
            <a:r>
              <a:rPr lang="bn-IN" sz="2800" dirty="0" smtClean="0">
                <a:solidFill>
                  <a:srgbClr val="FF33CC"/>
                </a:solidFill>
              </a:rPr>
              <a:t>৯</a:t>
            </a:r>
            <a:r>
              <a:rPr lang="en-US" sz="2800" dirty="0" smtClean="0">
                <a:solidFill>
                  <a:srgbClr val="FF33CC"/>
                </a:solidFill>
              </a:rPr>
              <a:t>/৫/২০২০</a:t>
            </a:r>
            <a:endParaRPr lang="en-US" sz="2800" dirty="0" smtClean="0">
              <a:solidFill>
                <a:srgbClr val="FF33CC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800" y="381000"/>
            <a:ext cx="8499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পা</a:t>
            </a:r>
            <a:r>
              <a:rPr lang="bn-IN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ঠ পরিচিত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- LESSON  INTRODUCTION </a:t>
            </a:r>
            <a:r>
              <a:rPr lang="ar-SA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مقدمة الدرس </a:t>
            </a:r>
            <a:r>
              <a:rPr lang="ar-SA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7200" y="4876800"/>
            <a:ext cx="83472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8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دعوة </a:t>
            </a:r>
            <a:r>
              <a:rPr lang="ar-SA" sz="28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الاسلام في </a:t>
            </a:r>
            <a:r>
              <a:rPr lang="ar-SA" sz="28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بنغلاديش</a:t>
            </a:r>
            <a:r>
              <a:rPr lang="en-US" sz="28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endParaRPr lang="en-US" sz="28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770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2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6" name="Picture 10" descr="Tomb of Khan Jahan Ali (11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377" y="5124670"/>
            <a:ext cx="2545712" cy="1733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2" descr="36 Best Baitul Muqaddas images | Dome of the rock, Mosque, Jerusale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4" descr="36 Best Baitul Muqaddas images | Dome of the rock, Mosque, Jerusalem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6" descr="36 Best Baitul Muqaddas images | Dome of the rock, Mosque, Jerusalem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8" descr="MMB TOURS : Hajj - Umrah - Ziyarat Package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" name="Picture 2" descr="Sixty Dome Mosque (Shat Gambuj Mosque) – Bangladesh - World for Trav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048" y="1936206"/>
            <a:ext cx="2423946" cy="1617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AutoShape 4" descr="If you were responsible for rewriting Indian history, which ...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6" descr="If you were responsible for rewriting Indian history, which ..."/>
          <p:cNvSpPr>
            <a:spLocks noChangeAspect="1" noChangeArrowheads="1"/>
          </p:cNvSpPr>
          <p:nvPr/>
        </p:nvSpPr>
        <p:spPr bwMode="auto">
          <a:xfrm>
            <a:off x="917575" y="617537"/>
            <a:ext cx="4949826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ar-SA" b="1" dirty="0"/>
              <a:t> </a:t>
            </a:r>
          </a:p>
        </p:txBody>
      </p:sp>
      <p:sp>
        <p:nvSpPr>
          <p:cNvPr id="4" name="AutoShape 2" descr="১২ আওলিয়ার বারবাজার ।। বাংলা ডেস্ক ...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26093" y="312738"/>
            <a:ext cx="9017907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prstTxWarp prst="textInflate">
              <a:avLst/>
            </a:prstTxWarp>
            <a:spAutoFit/>
          </a:bodyPr>
          <a:lstStyle/>
          <a:p>
            <a:r>
              <a:rPr lang="ar-SA" sz="2800" dirty="0" smtClean="0"/>
              <a:t>  </a:t>
            </a:r>
            <a:r>
              <a:rPr lang="en-US" sz="2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Pre knowledge verification-</a:t>
            </a:r>
            <a:r>
              <a:rPr lang="ar-SA" sz="2800" b="1" dirty="0" smtClean="0">
                <a:solidFill>
                  <a:schemeClr val="accent6">
                    <a:lumMod val="75000"/>
                  </a:schemeClr>
                </a:solidFill>
              </a:rPr>
              <a:t>التحقيق قبل المعرفة</a:t>
            </a:r>
            <a:r>
              <a:rPr lang="ar-SA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AutoShape 2" descr="Barisalpedia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 descr="C:\Users\ANWARUL\Desktop\images (1)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989401"/>
            <a:ext cx="2158991" cy="939271"/>
          </a:xfrm>
          <a:prstGeom prst="rect">
            <a:avLst/>
          </a:prstGeom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pic>
        <p:nvPicPr>
          <p:cNvPr id="1028" name="Picture 4" descr="C:\Users\ANWARUL\Desktop\images (2).jpe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21" y="4419600"/>
            <a:ext cx="2178029" cy="179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32" descr="C:\Users\ANWARUL\Desktop\warriar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1" y="5916771"/>
            <a:ext cx="2147702" cy="85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6477000" y="4343400"/>
            <a:ext cx="2667000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ar-SA" sz="1100" dirty="0" smtClean="0"/>
              <a:t>مسجد محمد بخ</a:t>
            </a:r>
            <a:r>
              <a:rPr lang="ar-SA" sz="1100" dirty="0" smtClean="0">
                <a:latin typeface="Arabic Typesetting"/>
                <a:cs typeface="Arabic Typesetting"/>
              </a:rPr>
              <a:t>١٢٠١</a:t>
            </a:r>
            <a:r>
              <a:rPr lang="ar-SA" sz="1100" dirty="0" smtClean="0"/>
              <a:t>تيار الخلجي</a:t>
            </a:r>
            <a:r>
              <a:rPr lang="en-US" sz="1100" dirty="0" smtClean="0"/>
              <a:t>   </a:t>
            </a:r>
            <a:r>
              <a:rPr lang="ar-SA" sz="1100" dirty="0" smtClean="0"/>
              <a:t> </a:t>
            </a:r>
            <a:r>
              <a:rPr lang="ar-SA" dirty="0" smtClean="0"/>
              <a:t>-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752869" y="6406714"/>
            <a:ext cx="2715664" cy="369332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ar-SA" dirty="0"/>
              <a:t>مسجد البيت المكرم داكا       </a:t>
            </a:r>
            <a:endParaRPr lang="en-US" dirty="0"/>
          </a:p>
        </p:txBody>
      </p:sp>
      <p:pic>
        <p:nvPicPr>
          <p:cNvPr id="3074" name="Picture 2" descr="ইসলাম প্রচার ও প্রসারে বঙ্গবন্ধুর ...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121932"/>
            <a:ext cx="2209800" cy="1487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হযরত শাহ্‌ জালাল ইয়েমেনী (রাঃ)-এঁর ...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92" y="3488635"/>
            <a:ext cx="2236107" cy="1439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/>
          <p:cNvSpPr txBox="1"/>
          <p:nvPr/>
        </p:nvSpPr>
        <p:spPr>
          <a:xfrm rot="16200000">
            <a:off x="-433666" y="4034576"/>
            <a:ext cx="1511083" cy="276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ar-SA" sz="1200" dirty="0" smtClean="0"/>
              <a:t>شاه جلال اليماني      </a:t>
            </a:r>
            <a:endParaRPr lang="en-US" sz="1200" dirty="0"/>
          </a:p>
        </p:txBody>
      </p:sp>
      <p:pic>
        <p:nvPicPr>
          <p:cNvPr id="3078" name="Picture 6" descr="sarsina Pir Saheb 2019 waz 2019 Mp4 HD Video WapWon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377" y="1952529"/>
            <a:ext cx="2178822" cy="1163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2" descr="Sarsina Darussunnat Kamil Madrasha - Home | Facebook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806452" y="3244334"/>
            <a:ext cx="24354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00FF00"/>
                </a:solidFill>
              </a:rPr>
              <a:t>Born </a:t>
            </a:r>
            <a:r>
              <a:rPr lang="en-US" sz="1200" dirty="0">
                <a:solidFill>
                  <a:srgbClr val="00FF00"/>
                </a:solidFill>
                <a:hlinkClick r:id="rId10" tooltip="1369"/>
              </a:rPr>
              <a:t>1389</a:t>
            </a:r>
            <a:r>
              <a:rPr lang="en-US" sz="1200" dirty="0">
                <a:solidFill>
                  <a:srgbClr val="00FF00"/>
                </a:solidFill>
              </a:rPr>
              <a:t> - died </a:t>
            </a:r>
            <a:r>
              <a:rPr lang="en-US" sz="1200" u="sng" dirty="0">
                <a:solidFill>
                  <a:srgbClr val="00FF00"/>
                </a:solidFill>
                <a:hlinkClick r:id="rId11"/>
              </a:rPr>
              <a:t>October 25</a:t>
            </a:r>
            <a:r>
              <a:rPr lang="en-US" sz="1200" dirty="0">
                <a:solidFill>
                  <a:srgbClr val="00FF00"/>
                </a:solidFill>
              </a:rPr>
              <a:t> , </a:t>
            </a:r>
            <a:r>
              <a:rPr lang="en-US" sz="1200" dirty="0">
                <a:solidFill>
                  <a:srgbClr val="00FF00"/>
                </a:solidFill>
                <a:hlinkClick r:id="rId12" tooltip="1459"/>
              </a:rPr>
              <a:t>1459</a:t>
            </a: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392941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200" y="990600"/>
            <a:ext cx="8850132" cy="95410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دعوة الاسلام في بنغلاديش        </a:t>
            </a:r>
          </a:p>
          <a:p>
            <a:pPr algn="ctr"/>
            <a:r>
              <a:rPr lang="ar-SA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                   </a:t>
            </a:r>
            <a:endParaRPr lang="en-US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" y="2173307"/>
            <a:ext cx="88392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000" dirty="0" smtClean="0">
                <a:solidFill>
                  <a:srgbClr val="00B050"/>
                </a:solidFill>
              </a:rPr>
              <a:t>عدد السكان في بنغلاديش حوالي مائة و ستون مليونا نسمة- عدد سكان المسلمين</a:t>
            </a:r>
            <a:r>
              <a:rPr lang="ar-SA" sz="2000" dirty="0">
                <a:solidFill>
                  <a:srgbClr val="00B050"/>
                </a:solidFill>
              </a:rPr>
              <a:t> في </a:t>
            </a:r>
            <a:r>
              <a:rPr lang="ar-SA" sz="2000" dirty="0" smtClean="0">
                <a:solidFill>
                  <a:srgbClr val="00B050"/>
                </a:solidFill>
              </a:rPr>
              <a:t>بنغلاديش حوالي مائة وخمسة وثلاثين مليونا – فنسبة المسلمين </a:t>
            </a:r>
            <a:r>
              <a:rPr lang="ar-SA" sz="2000" dirty="0">
                <a:solidFill>
                  <a:srgbClr val="00B050"/>
                </a:solidFill>
              </a:rPr>
              <a:t>٨٥</a:t>
            </a:r>
            <a:r>
              <a:rPr lang="ar-SA" sz="2000" dirty="0" smtClean="0">
                <a:solidFill>
                  <a:srgbClr val="00B050"/>
                </a:solidFill>
              </a:rPr>
              <a:t>٪  بالنسبة الي عددالسكان كلهم-</a:t>
            </a:r>
          </a:p>
          <a:p>
            <a:pPr algn="r"/>
            <a:r>
              <a:rPr lang="ar-SA" sz="2000" dirty="0" smtClean="0">
                <a:solidFill>
                  <a:srgbClr val="00B050"/>
                </a:solidFill>
              </a:rPr>
              <a:t>و قد وصل الاسلام الي البنغال بعد  البعثة النبوية بحوالي قرن و نصف قرن – و كان تجار العرب قد نقلوا التعاليم الاسلامية الي المناطق الساحلية لها – و انتشر الاسلام في بنغلاديش </a:t>
            </a:r>
          </a:p>
          <a:p>
            <a:pPr algn="r"/>
            <a:r>
              <a:rPr lang="ar-SA" sz="2000" dirty="0" smtClean="0">
                <a:solidFill>
                  <a:srgbClr val="00B050"/>
                </a:solidFill>
              </a:rPr>
              <a:t>بالاولياء الكاملين والمرشدين كشاه جلال اليماني و الشيخ خان جهان علي (رح)  و غيرهما من الدعاة</a:t>
            </a:r>
          </a:p>
          <a:p>
            <a:pPr algn="r"/>
            <a:r>
              <a:rPr lang="ar-SA" sz="2000" dirty="0" smtClean="0">
                <a:solidFill>
                  <a:srgbClr val="00B050"/>
                </a:solidFill>
              </a:rPr>
              <a:t> ثم استمرت عملية الدعوة و قد قام  بالدعوة في القرن الماضي الشيخ كرامات علي جونفوري و الشيخ نثار الدين احمد و غير هما- يوجد في بنغلاديش ثلاث مائة الف مسجد تقريبا حتي اشتهرت مدينة داكا منذعهد قديم بمدينة المساجد-  </a:t>
            </a:r>
            <a:endParaRPr lang="en-US" sz="2000" dirty="0">
              <a:solidFill>
                <a:srgbClr val="00B050"/>
              </a:solidFill>
            </a:endParaRPr>
          </a:p>
          <a:p>
            <a:pPr algn="ctr"/>
            <a:r>
              <a:rPr lang="ar-SA" dirty="0" smtClean="0"/>
              <a:t>    </a:t>
            </a:r>
            <a:endParaRPr lang="en-US" dirty="0"/>
          </a:p>
        </p:txBody>
      </p:sp>
      <p:sp>
        <p:nvSpPr>
          <p:cNvPr id="11" name="AutoShape 2" descr="Ranveer Singh wasn't the first choice to play Khilji in Padmaavat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7156" y="4894634"/>
            <a:ext cx="1681843" cy="1201366"/>
          </a:xfrm>
          <a:prstGeom prst="rect">
            <a:avLst/>
          </a:prstGeom>
        </p:spPr>
      </p:pic>
      <p:sp>
        <p:nvSpPr>
          <p:cNvPr id="16" name="AutoShape 4" descr="From 'Chaad' to 'Shat Gambuj': The mosque that enthralls | The ...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9" name="Picture 5" descr="C:\Users\ANWARUL\Downloads\unname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5011806"/>
            <a:ext cx="2590800" cy="1084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2" descr="Masjid Adam mai gari added a new photo. - Masjid Adam mai gari ...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Masjid Adam mai gari added a new photo. - Masjid Adam mai gari ...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Masjid Adam mai gari added a new photo. - Masjid Adam mai gari ...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6200" y="160338"/>
            <a:ext cx="8991601" cy="52322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ar-SA" sz="2800" b="1" dirty="0" smtClean="0">
                <a:ln/>
                <a:solidFill>
                  <a:srgbClr val="00B0F0"/>
                </a:solidFill>
              </a:rPr>
              <a:t>العروض الدرس      </a:t>
            </a:r>
            <a:r>
              <a:rPr lang="en-US" sz="2800" b="1" dirty="0" smtClean="0">
                <a:ln/>
                <a:solidFill>
                  <a:srgbClr val="00B0F0"/>
                </a:solidFill>
              </a:rPr>
              <a:t>    </a:t>
            </a:r>
            <a:r>
              <a:rPr lang="en-US" sz="2800" b="1" dirty="0" smtClean="0">
                <a:ln/>
                <a:solidFill>
                  <a:srgbClr val="00B050"/>
                </a:solidFill>
              </a:rPr>
              <a:t>TEXT PRESENT</a:t>
            </a:r>
            <a:r>
              <a:rPr lang="ar-SA" sz="2800" b="1" dirty="0" smtClean="0">
                <a:ln/>
                <a:solidFill>
                  <a:srgbClr val="00B050"/>
                </a:solidFill>
              </a:rPr>
              <a:t>  </a:t>
            </a:r>
            <a:endParaRPr lang="en-US" sz="2800" b="1" dirty="0">
              <a:ln/>
              <a:solidFill>
                <a:srgbClr val="00B050"/>
              </a:solidFill>
            </a:endParaRPr>
          </a:p>
        </p:txBody>
      </p:sp>
      <p:pic>
        <p:nvPicPr>
          <p:cNvPr id="18" name="Picture 8" descr="https://upload.wikimedia.org/wikipedia/commons/thumb/7/70/Bayt_al_Mukarram.jpg/224px-Bayt_al_Mukarram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066800"/>
            <a:ext cx="2258832" cy="976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609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own Arrow Callout 8"/>
          <p:cNvSpPr/>
          <p:nvPr/>
        </p:nvSpPr>
        <p:spPr>
          <a:xfrm>
            <a:off x="152400" y="304800"/>
            <a:ext cx="8839200" cy="1219200"/>
          </a:xfrm>
          <a:prstGeom prst="downArrowCallou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/>
              <a:t>معاني المفردات</a:t>
            </a:r>
            <a:endParaRPr lang="en-US" sz="2800" dirty="0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171450" y="1839686"/>
            <a:ext cx="8686800" cy="762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8703129" y="1785257"/>
            <a:ext cx="76200" cy="449580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038600" y="2361027"/>
            <a:ext cx="10886" cy="3896405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315200" y="1839686"/>
            <a:ext cx="0" cy="4335235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" y="1916668"/>
            <a:ext cx="0" cy="4335235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228600" y="4343400"/>
            <a:ext cx="8572500" cy="3810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272143" y="3429000"/>
            <a:ext cx="8572500" cy="3810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163286" y="2667000"/>
            <a:ext cx="8572500" cy="3810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166006" y="5238750"/>
            <a:ext cx="8572500" cy="3810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620000" y="2209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 الكلمة</a:t>
            </a:r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217714" y="2314184"/>
            <a:ext cx="7141028" cy="748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788227" y="1916668"/>
            <a:ext cx="2879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  معناها  </a:t>
            </a:r>
            <a:r>
              <a:rPr lang="en-US" dirty="0" smtClean="0"/>
              <a:t> </a:t>
            </a:r>
            <a:r>
              <a:rPr lang="ar-SA" dirty="0" smtClean="0"/>
              <a:t>               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6019800" y="22860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বাংলা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230086" y="2286000"/>
            <a:ext cx="4571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bn-IN" dirty="0" smtClean="0">
                <a:solidFill>
                  <a:srgbClr val="00B0F0"/>
                </a:solidFill>
              </a:rPr>
              <a:t>ই</a:t>
            </a:r>
            <a:r>
              <a:rPr lang="en-US" dirty="0" smtClean="0">
                <a:solidFill>
                  <a:srgbClr val="00B0F0"/>
                </a:solidFill>
              </a:rPr>
              <a:t>ংরেজী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620000" y="2819400"/>
            <a:ext cx="1083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قرنُ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7772400" y="3962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7467600" y="3810000"/>
            <a:ext cx="1061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شبهُ القارَّةِ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7315200" y="4680466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الاتصالُ الدوليُّ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7467600" y="5486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الدياناتُ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6019800" y="3004066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শতাব্দী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5981700" y="3819712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উপমহাদেশ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6019800" y="45720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আন্তর্জাতিক</a:t>
            </a:r>
          </a:p>
          <a:p>
            <a:r>
              <a:rPr lang="en-US" dirty="0" smtClean="0"/>
              <a:t>যোগাযোগ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6019800" y="5671066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ধর্মসমূহ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514350" y="3531632"/>
            <a:ext cx="5505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Subcontinent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25235" y="3003284"/>
            <a:ext cx="5508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Century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85750" y="4343400"/>
            <a:ext cx="5734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International</a:t>
            </a:r>
            <a:r>
              <a:rPr lang="ar-SA" dirty="0"/>
              <a:t> </a:t>
            </a:r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5750" y="5671066"/>
            <a:ext cx="1466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Religions</a:t>
            </a:r>
          </a:p>
        </p:txBody>
      </p:sp>
      <p:cxnSp>
        <p:nvCxnSpPr>
          <p:cNvPr id="36" name="Straight Connector 35"/>
          <p:cNvCxnSpPr/>
          <p:nvPr/>
        </p:nvCxnSpPr>
        <p:spPr>
          <a:xfrm flipV="1">
            <a:off x="174172" y="6205638"/>
            <a:ext cx="8572500" cy="3810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3482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1" grpId="0"/>
      <p:bldP spid="38" grpId="0"/>
      <p:bldP spid="39" grpId="0"/>
      <p:bldP spid="40" grpId="0"/>
      <p:bldP spid="41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4800" y="533400"/>
            <a:ext cx="8610600" cy="76944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                      </a:t>
            </a:r>
            <a:r>
              <a:rPr lang="ar-SA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</a:rPr>
              <a:t>مقدمة لدروس اليوم </a:t>
            </a:r>
            <a:r>
              <a:rPr lang="en-US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</a:rPr>
              <a:t> </a:t>
            </a:r>
            <a:r>
              <a:rPr lang="en-US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</a:t>
            </a:r>
            <a:r>
              <a:rPr lang="ar-SA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 </a:t>
            </a:r>
            <a:r>
              <a:rPr lang="en-US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      </a:t>
            </a:r>
            <a:r>
              <a:rPr 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Introduction to todays Lessons</a:t>
            </a:r>
            <a:r>
              <a:rPr lang="ar-SA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                </a:t>
            </a:r>
            <a:endParaRPr lang="en-US" sz="2000" dirty="0"/>
          </a:p>
        </p:txBody>
      </p:sp>
      <p:sp>
        <p:nvSpPr>
          <p:cNvPr id="8" name="Bevel 7"/>
          <p:cNvSpPr/>
          <p:nvPr/>
        </p:nvSpPr>
        <p:spPr>
          <a:xfrm>
            <a:off x="381000" y="1676400"/>
            <a:ext cx="8763000" cy="5029200"/>
          </a:xfrm>
          <a:prstGeom prst="bevel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A" sz="2800" dirty="0" smtClean="0">
                <a:solidFill>
                  <a:schemeClr val="accent6"/>
                </a:solidFill>
              </a:rPr>
              <a:t>            </a:t>
            </a:r>
            <a:r>
              <a:rPr lang="ar-SA" sz="4000" dirty="0" smtClean="0">
                <a:solidFill>
                  <a:schemeClr val="accent6"/>
                </a:solidFill>
              </a:rPr>
              <a:t>*</a:t>
            </a:r>
            <a:r>
              <a:rPr lang="ar-SA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اجب باللغة العربية-</a:t>
            </a:r>
            <a:r>
              <a:rPr lang="ar-SA" sz="4000" dirty="0" smtClean="0">
                <a:solidFill>
                  <a:schemeClr val="accent6"/>
                </a:solidFill>
              </a:rPr>
              <a:t>*  </a:t>
            </a:r>
            <a:r>
              <a:rPr lang="ar-SA" sz="2800" dirty="0" smtClean="0"/>
              <a:t> </a:t>
            </a:r>
            <a:r>
              <a:rPr lang="ar-SA" sz="2800" dirty="0" smtClean="0">
                <a:latin typeface="Arabic Typesetting"/>
                <a:cs typeface="Arabic Typesetting"/>
              </a:rPr>
              <a:t>   ؟</a:t>
            </a:r>
          </a:p>
          <a:p>
            <a:pPr algn="r"/>
            <a:r>
              <a:rPr lang="ar-SA" sz="2800" dirty="0">
                <a:latin typeface="Arabic Typesetting"/>
                <a:cs typeface="Arabic Typesetting"/>
              </a:rPr>
              <a:t>كم عدد سكان المسلمين في بنغلاديش؟  و ما هي نسبتهم بالمائة فيها؟   </a:t>
            </a:r>
            <a:endParaRPr lang="en-US" sz="2800" dirty="0" smtClean="0">
              <a:latin typeface="Arabic Typesetting"/>
              <a:cs typeface="Arabic Typesetting"/>
            </a:endParaRPr>
          </a:p>
          <a:p>
            <a:pPr algn="r"/>
            <a:endParaRPr lang="en-US" sz="2800" dirty="0">
              <a:latin typeface="Arabic Typesetting"/>
              <a:cs typeface="Arabic Typesetting"/>
            </a:endParaRPr>
          </a:p>
          <a:p>
            <a:pPr algn="r"/>
            <a:r>
              <a:rPr lang="ar-SA" sz="2800" dirty="0" smtClean="0">
                <a:latin typeface="Arabic Typesetting"/>
                <a:cs typeface="Arabic Typesetting"/>
              </a:rPr>
              <a:t> *متي وصل الاسلام في بنغلاديش؟  </a:t>
            </a:r>
            <a:endParaRPr lang="en-US" sz="2800" dirty="0" smtClean="0">
              <a:latin typeface="Arabic Typesetting"/>
              <a:cs typeface="Arabic Typesetting"/>
            </a:endParaRPr>
          </a:p>
          <a:p>
            <a:pPr algn="r"/>
            <a:r>
              <a:rPr lang="ar-SA" sz="2800" dirty="0" smtClean="0">
                <a:latin typeface="Arabic Typesetting"/>
                <a:cs typeface="Arabic Typesetting"/>
              </a:rPr>
              <a:t>   </a:t>
            </a:r>
          </a:p>
          <a:p>
            <a:pPr algn="r"/>
            <a:r>
              <a:rPr lang="ar-SA" sz="2800" dirty="0" smtClean="0">
                <a:latin typeface="Arabic Typesetting"/>
                <a:cs typeface="Arabic Typesetting"/>
              </a:rPr>
              <a:t>     *من الذين نقلوا الاسلام الي بنغلاديش٬  و كيف؟~</a:t>
            </a:r>
          </a:p>
          <a:p>
            <a:pPr algn="r"/>
            <a:r>
              <a:rPr lang="ar-SA" sz="2000" dirty="0" smtClean="0"/>
              <a:t>*اذكر بعض المساجد  المشهورة في بنغلاديش؟</a:t>
            </a:r>
          </a:p>
          <a:p>
            <a:pPr algn="ctr"/>
            <a:endParaRPr lang="ar-SA" dirty="0" smtClean="0"/>
          </a:p>
          <a:p>
            <a:pPr algn="ctr"/>
            <a:endParaRPr lang="ar-SA" dirty="0"/>
          </a:p>
          <a:p>
            <a:pPr algn="ctr"/>
            <a:endParaRPr lang="ar-SA" dirty="0" smtClean="0"/>
          </a:p>
          <a:p>
            <a:pPr algn="ctr"/>
            <a:endParaRPr lang="ar-SA" dirty="0"/>
          </a:p>
          <a:p>
            <a:pPr algn="ctr"/>
            <a:endParaRPr lang="ar-SA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609600" y="2819400"/>
            <a:ext cx="2514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00B050"/>
                </a:solidFill>
              </a:rPr>
              <a:t>বাংলাদেশে কত জন মুসলমান  ? এবং শতাংশ কত</a:t>
            </a:r>
            <a:r>
              <a:rPr lang="en-US" sz="1000" dirty="0" smtClean="0"/>
              <a:t>?</a:t>
            </a:r>
            <a:endParaRPr lang="en-US" sz="1000" dirty="0"/>
          </a:p>
        </p:txBody>
      </p:sp>
      <p:sp>
        <p:nvSpPr>
          <p:cNvPr id="3" name="TextBox 2"/>
          <p:cNvSpPr txBox="1"/>
          <p:nvPr/>
        </p:nvSpPr>
        <p:spPr>
          <a:xfrm>
            <a:off x="3124200" y="3505200"/>
            <a:ext cx="228600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00B050"/>
                </a:solidFill>
              </a:rPr>
              <a:t>বাংলাদেশে কখন </a:t>
            </a:r>
            <a:r>
              <a:rPr lang="bn-IN" sz="1100" dirty="0" smtClean="0">
                <a:solidFill>
                  <a:srgbClr val="00B050"/>
                </a:solidFill>
              </a:rPr>
              <a:t>ই</a:t>
            </a:r>
            <a:r>
              <a:rPr lang="en-US" sz="1100" dirty="0" smtClean="0">
                <a:solidFill>
                  <a:srgbClr val="00B050"/>
                </a:solidFill>
              </a:rPr>
              <a:t>সলাম পৌছেঁছে?</a:t>
            </a:r>
            <a:endParaRPr lang="bn-IN" sz="1100" dirty="0" smtClean="0">
              <a:solidFill>
                <a:srgbClr val="00B050"/>
              </a:solidFill>
            </a:endParaRP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4495800"/>
            <a:ext cx="3200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00B050"/>
                </a:solidFill>
              </a:rPr>
              <a:t>বাংলাদেশে কারা</a:t>
            </a:r>
            <a:r>
              <a:rPr lang="bn-IN" sz="1100" dirty="0">
                <a:solidFill>
                  <a:srgbClr val="00B050"/>
                </a:solidFill>
              </a:rPr>
              <a:t> ই</a:t>
            </a:r>
            <a:r>
              <a:rPr lang="en-US" sz="1100" dirty="0">
                <a:solidFill>
                  <a:srgbClr val="00B050"/>
                </a:solidFill>
              </a:rPr>
              <a:t>সলাম  নিয়ে এসেছেন এবং কি ভাবে?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66900" y="4798568"/>
            <a:ext cx="35433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00B050"/>
                </a:solidFill>
              </a:rPr>
              <a:t>বাংলাদেশের প্রসিদ্ধ মসজিদ গুলি উল্লেখ কর</a:t>
            </a:r>
            <a:endParaRPr lang="en-US" sz="11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823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151" y="152400"/>
            <a:ext cx="8882555" cy="990600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prstTxWarp prst="textDeflateBottom">
              <a:avLst/>
            </a:prstTxWarp>
            <a:spAutoFit/>
          </a:bodyPr>
          <a:lstStyle/>
          <a:p>
            <a:r>
              <a:rPr lang="ar-SA" sz="4000" dirty="0" smtClean="0"/>
              <a:t>بيان الدرس اليوم</a:t>
            </a:r>
            <a:r>
              <a:rPr lang="ar-SA" dirty="0" smtClean="0"/>
              <a:t>                                                   </a:t>
            </a:r>
            <a:endParaRPr lang="en-US" dirty="0"/>
          </a:p>
        </p:txBody>
      </p:sp>
      <p:pic>
        <p:nvPicPr>
          <p:cNvPr id="4" name="Picture 8" descr="https://upload.wikimedia.org/wikipedia/commons/thumb/7/70/Bayt_al_Mukarram.jpg/224px-Bayt_al_Mukarra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51" y="3657600"/>
            <a:ext cx="1371600" cy="839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Sixty Dome Mosque (Shat Gambuj Mosque) – Bangladesh - World for Trav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607" y="5181600"/>
            <a:ext cx="1408794" cy="1377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Left Arrow 5"/>
          <p:cNvSpPr/>
          <p:nvPr/>
        </p:nvSpPr>
        <p:spPr>
          <a:xfrm>
            <a:off x="2030506" y="1143000"/>
            <a:ext cx="6858000" cy="211183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 اكتب اسم الرجل الذي انشئت دولة اسلامية في سنة </a:t>
            </a:r>
            <a:r>
              <a:rPr lang="ar-SA" dirty="0" smtClean="0">
                <a:latin typeface="Arabic Typesetting"/>
                <a:cs typeface="Arabic Typesetting"/>
              </a:rPr>
              <a:t>م١٢٠١</a:t>
            </a:r>
            <a:endParaRPr lang="en-US" dirty="0"/>
          </a:p>
        </p:txBody>
      </p:sp>
      <p:sp>
        <p:nvSpPr>
          <p:cNvPr id="7" name="Left Arrow 6"/>
          <p:cNvSpPr/>
          <p:nvPr/>
        </p:nvSpPr>
        <p:spPr>
          <a:xfrm>
            <a:off x="2124636" y="3202156"/>
            <a:ext cx="6934200" cy="197944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اكتب باللغة العربية اسم المسجد الوطني  و اين؟</a:t>
            </a:r>
            <a:endParaRPr lang="en-US" dirty="0"/>
          </a:p>
        </p:txBody>
      </p:sp>
      <p:sp>
        <p:nvSpPr>
          <p:cNvPr id="8" name="Left Arrow 7"/>
          <p:cNvSpPr/>
          <p:nvPr/>
        </p:nvSpPr>
        <p:spPr>
          <a:xfrm>
            <a:off x="2124636" y="5095093"/>
            <a:ext cx="6763870" cy="176290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من بني المسجد ؟ </a:t>
            </a:r>
            <a:endParaRPr lang="en-US" dirty="0"/>
          </a:p>
        </p:txBody>
      </p:sp>
      <p:pic>
        <p:nvPicPr>
          <p:cNvPr id="9" name="Picture 8" descr="C:\Users\ANWARUL\Desktop\warria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51" y="1658094"/>
            <a:ext cx="1948355" cy="1389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0373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 descr="File:Lalon Mazar.JPG - Wikimedia Commo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6" descr="File:Lalon Mazar.JPG - Wikimedia Common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10" descr="Hazrat Shah Poran (r.a) Mazar e sharif Sylhet bangladesh - YouTub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2" descr="If you were responsible for rewriting Indian history, which ...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07974" y="3243284"/>
            <a:ext cx="8531226" cy="369332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ar-SA" b="1" dirty="0"/>
              <a:t>الدين في </a:t>
            </a:r>
            <a:r>
              <a:rPr lang="ar-SA" b="1" dirty="0">
                <a:hlinkClick r:id="rId2" tooltip="بنغلاديش"/>
              </a:rPr>
              <a:t>بنغلاديش</a:t>
            </a:r>
            <a:r>
              <a:rPr lang="ar-SA" dirty="0"/>
              <a:t> </a:t>
            </a:r>
            <a:r>
              <a:rPr lang="ar-SA" dirty="0">
                <a:hlinkClick r:id="rId3" tooltip="إسلام"/>
              </a:rPr>
              <a:t>الإسلام</a:t>
            </a:r>
            <a:r>
              <a:rPr lang="ar-SA" dirty="0"/>
              <a:t> 86.6% </a:t>
            </a:r>
            <a:r>
              <a:rPr lang="ar-SA" dirty="0">
                <a:hlinkClick r:id="rId4" tooltip="هندوسية"/>
              </a:rPr>
              <a:t>والهندوسية</a:t>
            </a:r>
            <a:r>
              <a:rPr lang="ar-SA" dirty="0"/>
              <a:t> 12.1% </a:t>
            </a:r>
            <a:r>
              <a:rPr lang="ar-SA" dirty="0">
                <a:hlinkClick r:id="rId5" tooltip="بوذية"/>
              </a:rPr>
              <a:t>والبوذية</a:t>
            </a:r>
            <a:r>
              <a:rPr lang="ar-SA" dirty="0"/>
              <a:t> 0.6% </a:t>
            </a:r>
            <a:r>
              <a:rPr lang="ar-SA" dirty="0">
                <a:hlinkClick r:id="rId6" tooltip="مسيحية"/>
              </a:rPr>
              <a:t>والمسيحية</a:t>
            </a:r>
            <a:r>
              <a:rPr lang="ar-SA" dirty="0"/>
              <a:t> 0.4% وآخرين 0.3%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235649"/>
              </p:ext>
            </p:extLst>
          </p:nvPr>
        </p:nvGraphicFramePr>
        <p:xfrm>
          <a:off x="457200" y="4114799"/>
          <a:ext cx="8229600" cy="2468880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541303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Religious</a:t>
                      </a:r>
                    </a:p>
                  </a:txBody>
                  <a:tcPr marR="20002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Population</a:t>
                      </a:r>
                      <a:br>
                        <a:rPr lang="en-US" dirty="0">
                          <a:effectLst/>
                        </a:rPr>
                      </a:br>
                      <a:r>
                        <a:rPr lang="en-US" dirty="0">
                          <a:effectLst/>
                        </a:rPr>
                        <a:t>% </a:t>
                      </a:r>
                      <a:r>
                        <a:rPr lang="en-US" b="1" dirty="0">
                          <a:effectLst/>
                        </a:rPr>
                        <a:t>1985</a:t>
                      </a:r>
                      <a:endParaRPr lang="en-US" dirty="0">
                        <a:effectLst/>
                      </a:endParaRPr>
                    </a:p>
                  </a:txBody>
                  <a:tcPr marR="20002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Population</a:t>
                      </a:r>
                      <a:br>
                        <a:rPr lang="en-US">
                          <a:effectLst/>
                        </a:rPr>
                      </a:br>
                      <a:r>
                        <a:rPr lang="en-US">
                          <a:effectLst/>
                        </a:rPr>
                        <a:t>% </a:t>
                      </a:r>
                      <a:r>
                        <a:rPr lang="en-US" b="1">
                          <a:effectLst/>
                        </a:rPr>
                        <a:t>1990</a:t>
                      </a:r>
                      <a:endParaRPr lang="en-US">
                        <a:effectLst/>
                      </a:endParaRPr>
                    </a:p>
                  </a:txBody>
                  <a:tcPr marR="20002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Population</a:t>
                      </a:r>
                      <a:br>
                        <a:rPr lang="en-US">
                          <a:effectLst/>
                        </a:rPr>
                      </a:br>
                      <a:r>
                        <a:rPr lang="en-US">
                          <a:effectLst/>
                        </a:rPr>
                        <a:t>% </a:t>
                      </a:r>
                      <a:r>
                        <a:rPr lang="en-US" b="1">
                          <a:effectLst/>
                        </a:rPr>
                        <a:t>2016</a:t>
                      </a:r>
                      <a:endParaRPr lang="en-US">
                        <a:effectLst/>
                      </a:endParaRPr>
                    </a:p>
                  </a:txBody>
                  <a:tcPr marR="20002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</a:tr>
              <a:tr h="309315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Muslim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B37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s-IN">
                          <a:effectLst/>
                        </a:rPr>
                        <a:t>৮৬%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69%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s-IN">
                          <a:effectLst/>
                        </a:rPr>
                        <a:t>৮৮%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309315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Hindu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CA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13.2%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10.0%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10%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309315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Christian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9A8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0.3%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0.4%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1%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309315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Buddhist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4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0.3%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0.5%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1%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309315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Others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A4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0.2%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0.1%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1%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57200" y="2628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1027" name="Picture 3" descr="বাংলাদেশের জনসংখ্যা ১৪ কোটি ৮০ লাখ ...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617538"/>
            <a:ext cx="8683626" cy="243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562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3119</TotalTime>
  <Words>623</Words>
  <Application>Microsoft Office PowerPoint</Application>
  <PresentationFormat>On-screen Show (4:3)</PresentationFormat>
  <Paragraphs>144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ANWARUL</dc:creator>
  <cp:lastModifiedBy>ANWARUL</cp:lastModifiedBy>
  <cp:revision>175</cp:revision>
  <dcterms:created xsi:type="dcterms:W3CDTF">2020-05-04T11:53:40Z</dcterms:created>
  <dcterms:modified xsi:type="dcterms:W3CDTF">2020-05-27T18:48:33Z</dcterms:modified>
</cp:coreProperties>
</file>