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0" r:id="rId2"/>
    <p:sldId id="259" r:id="rId3"/>
    <p:sldId id="257" r:id="rId4"/>
    <p:sldId id="258" r:id="rId5"/>
    <p:sldId id="261"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89" d="100"/>
          <a:sy n="89" d="100"/>
        </p:scale>
        <p:origin x="1282"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8FC72FF4-529B-44C3-A05A-FC545143301B}" type="datetimeFigureOut">
              <a:rPr lang="en-US" smtClean="0"/>
              <a:t>5/28/2020</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D78DB77C-D827-485E-9945-2F10F1438C6C}" type="slidenum">
              <a:rPr lang="en-US" smtClean="0"/>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1258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C72FF4-529B-44C3-A05A-FC545143301B}" type="datetimeFigureOut">
              <a:rPr lang="en-US" smtClean="0"/>
              <a:t>5/28/2020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8DB77C-D827-485E-9945-2F10F1438C6C}" type="slidenum">
              <a:rPr lang="en-US" smtClean="0"/>
              <a:t>‹#›</a:t>
            </a:fld>
            <a:endParaRPr lang="en-US"/>
          </a:p>
        </p:txBody>
      </p:sp>
    </p:spTree>
    <p:extLst>
      <p:ext uri="{BB962C8B-B14F-4D97-AF65-F5344CB8AC3E}">
        <p14:creationId xmlns:p14="http://schemas.microsoft.com/office/powerpoint/2010/main" val="2672708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C72FF4-529B-44C3-A05A-FC545143301B}" type="datetimeFigureOut">
              <a:rPr lang="en-US" smtClean="0"/>
              <a:t>5/28/2020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8DB77C-D827-485E-9945-2F10F1438C6C}" type="slidenum">
              <a:rPr lang="en-US" smtClean="0"/>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4103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C72FF4-529B-44C3-A05A-FC545143301B}" type="datetimeFigureOut">
              <a:rPr lang="en-US" smtClean="0"/>
              <a:t>5/28/2020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8DB77C-D827-485E-9945-2F10F1438C6C}" type="slidenum">
              <a:rPr lang="en-US" smtClean="0"/>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0885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C72FF4-529B-44C3-A05A-FC545143301B}" type="datetimeFigureOut">
              <a:rPr lang="en-US" smtClean="0"/>
              <a:t>5/28/2020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8DB77C-D827-485E-9945-2F10F1438C6C}" type="slidenum">
              <a:rPr lang="en-US" smtClean="0"/>
              <a:t>‹#›</a:t>
            </a:fld>
            <a:endParaRPr lang="en-US"/>
          </a:p>
        </p:txBody>
      </p:sp>
    </p:spTree>
    <p:extLst>
      <p:ext uri="{BB962C8B-B14F-4D97-AF65-F5344CB8AC3E}">
        <p14:creationId xmlns:p14="http://schemas.microsoft.com/office/powerpoint/2010/main" val="1461394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C72FF4-529B-44C3-A05A-FC545143301B}" type="datetimeFigureOut">
              <a:rPr lang="en-US" smtClean="0"/>
              <a:t>5/28/2020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8DB77C-D827-485E-9945-2F10F1438C6C}" type="slidenum">
              <a:rPr lang="en-US" smtClean="0"/>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56983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C72FF4-529B-44C3-A05A-FC545143301B}" type="datetimeFigureOut">
              <a:rPr lang="en-US" smtClean="0"/>
              <a:t>5/28/2020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8DB77C-D827-485E-9945-2F10F1438C6C}" type="slidenum">
              <a:rPr lang="en-US" smtClean="0"/>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3956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C72FF4-529B-44C3-A05A-FC545143301B}" type="datetimeFigureOut">
              <a:rPr lang="en-US" smtClean="0"/>
              <a:t>5/28/2020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8DB77C-D827-485E-9945-2F10F1438C6C}" type="slidenum">
              <a:rPr lang="en-US" smtClean="0"/>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13835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C72FF4-529B-44C3-A05A-FC545143301B}" type="datetimeFigureOut">
              <a:rPr lang="en-US" smtClean="0"/>
              <a:t>5/28/2020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8DB77C-D827-485E-9945-2F10F1438C6C}" type="slidenum">
              <a:rPr lang="en-US" smtClean="0"/>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5424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C72FF4-529B-44C3-A05A-FC545143301B}" type="datetimeFigureOut">
              <a:rPr lang="en-US" smtClean="0"/>
              <a:t>5/28/2020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8DB77C-D827-485E-9945-2F10F1438C6C}" type="slidenum">
              <a:rPr lang="en-US" smtClean="0"/>
              <a:t>‹#›</a:t>
            </a:fld>
            <a:endParaRPr lang="en-US"/>
          </a:p>
        </p:txBody>
      </p:sp>
    </p:spTree>
    <p:extLst>
      <p:ext uri="{BB962C8B-B14F-4D97-AF65-F5344CB8AC3E}">
        <p14:creationId xmlns:p14="http://schemas.microsoft.com/office/powerpoint/2010/main" val="1905376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C72FF4-529B-44C3-A05A-FC545143301B}" type="datetimeFigureOut">
              <a:rPr lang="en-US" smtClean="0"/>
              <a:t>5/28/2020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8DB77C-D827-485E-9945-2F10F1438C6C}" type="slidenum">
              <a:rPr lang="en-US" smtClean="0"/>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9311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C72FF4-529B-44C3-A05A-FC545143301B}" type="datetimeFigureOut">
              <a:rPr lang="en-US" smtClean="0"/>
              <a:t>5/28/2020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8DB77C-D827-485E-9945-2F10F1438C6C}" type="slidenum">
              <a:rPr lang="en-US" smtClean="0"/>
              <a:t>‹#›</a:t>
            </a:fld>
            <a:endParaRPr lang="en-US"/>
          </a:p>
        </p:txBody>
      </p:sp>
    </p:spTree>
    <p:extLst>
      <p:ext uri="{BB962C8B-B14F-4D97-AF65-F5344CB8AC3E}">
        <p14:creationId xmlns:p14="http://schemas.microsoft.com/office/powerpoint/2010/main" val="3205446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C72FF4-529B-44C3-A05A-FC545143301B}" type="datetimeFigureOut">
              <a:rPr lang="en-US" smtClean="0"/>
              <a:t>5/28/2020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8DB77C-D827-485E-9945-2F10F1438C6C}" type="slidenum">
              <a:rPr lang="en-US" smtClean="0"/>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1754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FC72FF4-529B-44C3-A05A-FC545143301B}" type="datetimeFigureOut">
              <a:rPr lang="en-US" smtClean="0"/>
              <a:t>5/28/2020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8DB77C-D827-485E-9945-2F10F1438C6C}" type="slidenum">
              <a:rPr lang="en-US" smtClean="0"/>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2294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C72FF4-529B-44C3-A05A-FC545143301B}" type="datetimeFigureOut">
              <a:rPr lang="en-US" smtClean="0"/>
              <a:t>5/28/2020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8DB77C-D827-485E-9945-2F10F1438C6C}" type="slidenum">
              <a:rPr lang="en-US" smtClean="0"/>
              <a:t>‹#›</a:t>
            </a:fld>
            <a:endParaRPr lang="en-US"/>
          </a:p>
        </p:txBody>
      </p:sp>
    </p:spTree>
    <p:extLst>
      <p:ext uri="{BB962C8B-B14F-4D97-AF65-F5344CB8AC3E}">
        <p14:creationId xmlns:p14="http://schemas.microsoft.com/office/powerpoint/2010/main" val="2834157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C72FF4-529B-44C3-A05A-FC545143301B}" type="datetimeFigureOut">
              <a:rPr lang="en-US" smtClean="0"/>
              <a:t>5/28/2020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8DB77C-D827-485E-9945-2F10F1438C6C}" type="slidenum">
              <a:rPr lang="en-US" smtClean="0"/>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7851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C72FF4-529B-44C3-A05A-FC545143301B}" type="datetimeFigureOut">
              <a:rPr lang="en-US" smtClean="0"/>
              <a:t>5/28/2020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8DB77C-D827-485E-9945-2F10F1438C6C}" type="slidenum">
              <a:rPr lang="en-US" smtClean="0"/>
              <a:t>‹#›</a:t>
            </a:fld>
            <a:endParaRPr lang="en-US"/>
          </a:p>
        </p:txBody>
      </p:sp>
    </p:spTree>
    <p:extLst>
      <p:ext uri="{BB962C8B-B14F-4D97-AF65-F5344CB8AC3E}">
        <p14:creationId xmlns:p14="http://schemas.microsoft.com/office/powerpoint/2010/main" val="3311831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5000">
              <a:srgbClr val="002060"/>
            </a:gs>
            <a:gs pos="74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FC72FF4-529B-44C3-A05A-FC545143301B}" type="datetimeFigureOut">
              <a:rPr lang="en-US" smtClean="0"/>
              <a:t>5/28/2020</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78DB77C-D827-485E-9945-2F10F1438C6C}" type="slidenum">
              <a:rPr lang="en-US" smtClean="0"/>
              <a:t>‹#›</a:t>
            </a:fld>
            <a:endParaRPr lang="en-US"/>
          </a:p>
        </p:txBody>
      </p:sp>
    </p:spTree>
    <p:extLst>
      <p:ext uri="{BB962C8B-B14F-4D97-AF65-F5344CB8AC3E}">
        <p14:creationId xmlns:p14="http://schemas.microsoft.com/office/powerpoint/2010/main" val="3688018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41.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g"/><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4000"/>
            <a:lum/>
          </a:blip>
          <a:srcRect/>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9D8CFA4-2098-496F-ADCA-44D7C930B194}"/>
              </a:ext>
            </a:extLst>
          </p:cNvPr>
          <p:cNvPicPr>
            <a:picLocks noChangeAspect="1"/>
          </p:cNvPicPr>
          <p:nvPr/>
        </p:nvPicPr>
        <p:blipFill>
          <a:blip r:embed="rId3" cstate="print"/>
          <a:stretch>
            <a:fillRect/>
          </a:stretch>
        </p:blipFill>
        <p:spPr>
          <a:xfrm>
            <a:off x="577969" y="537884"/>
            <a:ext cx="8016520" cy="5776652"/>
          </a:xfrm>
          <a:prstGeom prst="rect">
            <a:avLst/>
          </a:prstGeom>
          <a:ln w="28575" cap="sq">
            <a:solidFill>
              <a:srgbClr val="000000"/>
            </a:solidFill>
            <a:prstDash val="solid"/>
            <a:miter lim="800000"/>
          </a:ln>
          <a:effectLst>
            <a:glow rad="139700">
              <a:schemeClr val="accent6">
                <a:satMod val="175000"/>
                <a:alpha val="40000"/>
              </a:schemeClr>
            </a:glow>
            <a:outerShdw blurRad="50800" dist="38100" dir="9900000" algn="tl" rotWithShape="0">
              <a:srgbClr val="00B0F0">
                <a:alpha val="43000"/>
              </a:srgbClr>
            </a:outerShdw>
            <a:reflection stA="45000" endPos="65000" dist="101600" dir="5400000" sy="-100000" algn="bl" rotWithShape="0"/>
            <a:softEdge rad="114300"/>
          </a:effectLst>
          <a:scene3d>
            <a:camera prst="orthographicFront"/>
            <a:lightRig rig="threePt" dir="t"/>
          </a:scene3d>
          <a:sp3d>
            <a:bevelT w="25400"/>
          </a:sp3d>
        </p:spPr>
      </p:pic>
      <p:sp>
        <p:nvSpPr>
          <p:cNvPr id="2" name="Rectangle 1">
            <a:extLst>
              <a:ext uri="{FF2B5EF4-FFF2-40B4-BE49-F238E27FC236}">
                <a16:creationId xmlns:a16="http://schemas.microsoft.com/office/drawing/2014/main" xmlns="" id="{EE00E4B1-0B91-448C-B0B6-F0CBF47B85BA}"/>
              </a:ext>
            </a:extLst>
          </p:cNvPr>
          <p:cNvSpPr/>
          <p:nvPr/>
        </p:nvSpPr>
        <p:spPr>
          <a:xfrm>
            <a:off x="1013689" y="3974224"/>
            <a:ext cx="7116621" cy="1764507"/>
          </a:xfrm>
          <a:prstGeom prst="rect">
            <a:avLst/>
          </a:prstGeom>
        </p:spPr>
        <p:txBody>
          <a:bodyPr wrap="none">
            <a:prstTxWarp prst="textWave2">
              <a:avLst>
                <a:gd name="adj1" fmla="val 12500"/>
                <a:gd name="adj2" fmla="val 162"/>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bn-BD" sz="9600" b="1" i="0" u="none" strike="noStrike" kern="0" cap="none" spc="0" normalizeH="0" baseline="0" noProof="0" dirty="0">
                <a:ln w="28575">
                  <a:solidFill>
                    <a:srgbClr val="FFC000"/>
                  </a:solidFill>
                </a:ln>
                <a:effectLst/>
                <a:uLnTx/>
                <a:uFillTx/>
                <a:latin typeface="NikoshBAN" panose="02000000000000000000" pitchFamily="2" charset="0"/>
                <a:cs typeface="NikoshBAN" panose="02000000000000000000" pitchFamily="2" charset="0"/>
              </a:rPr>
              <a:t>স্বাগতম</a:t>
            </a:r>
            <a:endParaRPr kumimoji="0" lang="en-US" sz="1800" b="1" i="0" u="none" strike="noStrike" kern="0" cap="none" spc="0" normalizeH="0" baseline="0" noProof="0" dirty="0">
              <a:ln w="28575">
                <a:solidFill>
                  <a:srgbClr val="FFC000"/>
                </a:solidFill>
              </a:ln>
              <a:effectLst/>
              <a:uLnTx/>
              <a:uFillTx/>
            </a:endParaRPr>
          </a:p>
        </p:txBody>
      </p:sp>
    </p:spTree>
    <p:extLst>
      <p:ext uri="{BB962C8B-B14F-4D97-AF65-F5344CB8AC3E}">
        <p14:creationId xmlns:p14="http://schemas.microsoft.com/office/powerpoint/2010/main" val="2005541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xmlns="" id="{F0F907BF-0DF0-4478-ABCD-709299A3B31D}"/>
              </a:ext>
            </a:extLst>
          </p:cNvPr>
          <p:cNvSpPr/>
          <p:nvPr/>
        </p:nvSpPr>
        <p:spPr>
          <a:xfrm>
            <a:off x="2682815" y="575602"/>
            <a:ext cx="3554083" cy="762000"/>
          </a:xfrm>
          <a:prstGeom prst="flowChartTerminator">
            <a:avLst/>
          </a:prstGeom>
          <a:solidFill>
            <a:schemeClr val="accent4">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a:ln w="10541" cmpd="sng">
                  <a:solidFill>
                    <a:schemeClr val="accent1">
                      <a:shade val="88000"/>
                      <a:satMod val="110000"/>
                    </a:schemeClr>
                  </a:solidFill>
                  <a:prstDash val="solid"/>
                </a:ln>
                <a:solidFill>
                  <a:schemeClr val="tx1"/>
                </a:solidFill>
                <a:latin typeface="NikoshBAN" pitchFamily="2" charset="0"/>
                <a:cs typeface="NikoshBAN" pitchFamily="2" charset="0"/>
              </a:rPr>
              <a:t>একক</a:t>
            </a:r>
            <a:r>
              <a:rPr lang="en-US" sz="4400" b="1" dirty="0">
                <a:ln w="10541" cmpd="sng">
                  <a:solidFill>
                    <a:schemeClr val="accent1">
                      <a:shade val="88000"/>
                      <a:satMod val="110000"/>
                    </a:schemeClr>
                  </a:solidFill>
                  <a:prstDash val="solid"/>
                </a:ln>
                <a:solidFill>
                  <a:schemeClr val="tx1"/>
                </a:solidFill>
                <a:latin typeface="NikoshBAN" pitchFamily="2" charset="0"/>
                <a:cs typeface="NikoshBAN" pitchFamily="2" charset="0"/>
              </a:rPr>
              <a:t> কাজ</a:t>
            </a:r>
          </a:p>
        </p:txBody>
      </p:sp>
      <p:sp>
        <p:nvSpPr>
          <p:cNvPr id="3" name="Title 1">
            <a:extLst>
              <a:ext uri="{FF2B5EF4-FFF2-40B4-BE49-F238E27FC236}">
                <a16:creationId xmlns:a16="http://schemas.microsoft.com/office/drawing/2014/main" xmlns="" id="{8CAE5DA8-4AB7-46D4-ACA2-FA27C23421ED}"/>
              </a:ext>
            </a:extLst>
          </p:cNvPr>
          <p:cNvSpPr txBox="1">
            <a:spLocks/>
          </p:cNvSpPr>
          <p:nvPr/>
        </p:nvSpPr>
        <p:spPr>
          <a:xfrm>
            <a:off x="995262" y="5430198"/>
            <a:ext cx="7130822" cy="720436"/>
          </a:xfrm>
          <a:prstGeom prst="roundRect">
            <a:avLst/>
          </a:prstGeom>
          <a:gradFill rotWithShape="1">
            <a:gsLst>
              <a:gs pos="0">
                <a:srgbClr val="FFEFD1"/>
              </a:gs>
              <a:gs pos="64999">
                <a:srgbClr val="F0EBD5"/>
              </a:gs>
              <a:gs pos="100000">
                <a:srgbClr val="D1C39F"/>
              </a:gs>
            </a:gsLst>
            <a:lin ang="16200000" scaled="0"/>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p>
            <a:pPr algn="ctr">
              <a:spcBef>
                <a:spcPct val="0"/>
              </a:spcBef>
              <a:defRPr/>
            </a:pPr>
            <a:r>
              <a:rPr lang="bn-BD" sz="2800" b="1" dirty="0">
                <a:latin typeface="NikoshBAN" pitchFamily="2" charset="0"/>
                <a:cs typeface="NikoshBAN" pitchFamily="2" charset="0"/>
              </a:rPr>
              <a:t>পেয়ারা চাষের মাটি সম্পর্কে যা জান লেখ।</a:t>
            </a:r>
          </a:p>
        </p:txBody>
      </p:sp>
      <p:pic>
        <p:nvPicPr>
          <p:cNvPr id="4" name="Picture 3">
            <a:extLst>
              <a:ext uri="{FF2B5EF4-FFF2-40B4-BE49-F238E27FC236}">
                <a16:creationId xmlns:a16="http://schemas.microsoft.com/office/drawing/2014/main" xmlns="" id="{58D6960A-D205-4904-9A62-49DA52C2E696}"/>
              </a:ext>
            </a:extLst>
          </p:cNvPr>
          <p:cNvPicPr>
            <a:picLocks noChangeAspect="1"/>
          </p:cNvPicPr>
          <p:nvPr/>
        </p:nvPicPr>
        <p:blipFill>
          <a:blip r:embed="rId2"/>
          <a:stretch>
            <a:fillRect/>
          </a:stretch>
        </p:blipFill>
        <p:spPr>
          <a:xfrm>
            <a:off x="2113726" y="1477595"/>
            <a:ext cx="4847791" cy="3715056"/>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3051429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D3C6155-D216-441A-ACAD-3B6C11093C25}"/>
              </a:ext>
            </a:extLst>
          </p:cNvPr>
          <p:cNvSpPr txBox="1"/>
          <p:nvPr/>
        </p:nvSpPr>
        <p:spPr>
          <a:xfrm>
            <a:off x="3424687" y="604751"/>
            <a:ext cx="2126912" cy="908864"/>
          </a:xfrm>
          <a:prstGeom prst="flowChartTerminator">
            <a:avLst/>
          </a:prstGeom>
          <a:solidFill>
            <a:srgbClr val="00B050"/>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600" dirty="0">
                <a:latin typeface="NikoshBAN" pitchFamily="2" charset="0"/>
                <a:cs typeface="NikoshBAN" pitchFamily="2" charset="0"/>
              </a:rPr>
              <a:t>গর্ত তৈরি</a:t>
            </a:r>
            <a:endParaRPr lang="en-US" sz="3600" dirty="0">
              <a:latin typeface="NikoshBAN" pitchFamily="2" charset="0"/>
              <a:cs typeface="NikoshBAN" pitchFamily="2" charset="0"/>
            </a:endParaRPr>
          </a:p>
        </p:txBody>
      </p:sp>
      <p:pic>
        <p:nvPicPr>
          <p:cNvPr id="3" name="Picture 2" descr="T0308E08.gif">
            <a:extLst>
              <a:ext uri="{FF2B5EF4-FFF2-40B4-BE49-F238E27FC236}">
                <a16:creationId xmlns:a16="http://schemas.microsoft.com/office/drawing/2014/main" xmlns="" id="{AD7A24B4-CB00-4C33-9664-B70241A3F530}"/>
              </a:ext>
            </a:extLst>
          </p:cNvPr>
          <p:cNvPicPr>
            <a:picLocks noChangeAspect="1"/>
          </p:cNvPicPr>
          <p:nvPr/>
        </p:nvPicPr>
        <p:blipFill>
          <a:blip r:embed="rId2" cstate="print"/>
          <a:stretch>
            <a:fillRect/>
          </a:stretch>
        </p:blipFill>
        <p:spPr>
          <a:xfrm>
            <a:off x="2667521" y="1626551"/>
            <a:ext cx="3808956" cy="2031049"/>
          </a:xfrm>
          <a:prstGeom prst="rect">
            <a:avLst/>
          </a:prstGeom>
        </p:spPr>
      </p:pic>
      <p:sp>
        <p:nvSpPr>
          <p:cNvPr id="4" name="Rectangle 3">
            <a:extLst>
              <a:ext uri="{FF2B5EF4-FFF2-40B4-BE49-F238E27FC236}">
                <a16:creationId xmlns:a16="http://schemas.microsoft.com/office/drawing/2014/main" xmlns="" id="{A4A25C0B-02C9-49EE-ACA5-80F8617995B5}"/>
              </a:ext>
            </a:extLst>
          </p:cNvPr>
          <p:cNvSpPr/>
          <p:nvPr/>
        </p:nvSpPr>
        <p:spPr>
          <a:xfrm>
            <a:off x="609599" y="3883473"/>
            <a:ext cx="7924799" cy="2308324"/>
          </a:xfrm>
          <a:prstGeom prst="rect">
            <a:avLst/>
          </a:prstGeom>
          <a:ln w="38100">
            <a:solidFill>
              <a:schemeClr val="tx1"/>
            </a:solidFill>
          </a:ln>
        </p:spPr>
        <p:txBody>
          <a:bodyPr wrap="square">
            <a:spAutoFit/>
          </a:bodyPr>
          <a:lstStyle/>
          <a:p>
            <a:pPr algn="just"/>
            <a:r>
              <a:rPr lang="bn-BD" sz="2400" b="1" dirty="0">
                <a:latin typeface="NikoshBAN" panose="02000000000000000000" pitchFamily="2" charset="0"/>
                <a:cs typeface="NikoshBAN" panose="02000000000000000000" pitchFamily="2" charset="0"/>
              </a:rPr>
              <a:t>গর্ত তৈরির সময় গর্তের উপরের ৩০ সেমি মাটি একদিকে এবং নিচের ৩০ সেমি মাটি অন্যদিকে রাখতে হয়। এবার জমাকৃত উপরের মাটি গর্তের নিচে দিয়ে উপরের মাটির সাথে ৫—৭ কেজি পচা গোবর সার, ২০০ গ্রাম টিএসপি এবং ১৫০ গ্রাম এমওপি সার ভালোভাবে মিশিয়ে গর্ত ভরাট করে ১০—১৫ দিন রেখে দিতে হবে। </a:t>
            </a:r>
            <a:endParaRPr lang="en-US" sz="24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361449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80">
                                          <p:stCondLst>
                                            <p:cond delay="0"/>
                                          </p:stCondLst>
                                        </p:cTn>
                                        <p:tgtEl>
                                          <p:spTgt spid="4"/>
                                        </p:tgtEl>
                                      </p:cBhvr>
                                    </p:animEffect>
                                    <p:anim calcmode="lin" valueType="num">
                                      <p:cBhvr>
                                        <p:cTn id="21"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6" dur="26">
                                          <p:stCondLst>
                                            <p:cond delay="650"/>
                                          </p:stCondLst>
                                        </p:cTn>
                                        <p:tgtEl>
                                          <p:spTgt spid="4"/>
                                        </p:tgtEl>
                                      </p:cBhvr>
                                      <p:to x="100000" y="60000"/>
                                    </p:animScale>
                                    <p:animScale>
                                      <p:cBhvr>
                                        <p:cTn id="27" dur="166" decel="50000">
                                          <p:stCondLst>
                                            <p:cond delay="676"/>
                                          </p:stCondLst>
                                        </p:cTn>
                                        <p:tgtEl>
                                          <p:spTgt spid="4"/>
                                        </p:tgtEl>
                                      </p:cBhvr>
                                      <p:to x="100000" y="100000"/>
                                    </p:animScale>
                                    <p:animScale>
                                      <p:cBhvr>
                                        <p:cTn id="28" dur="26">
                                          <p:stCondLst>
                                            <p:cond delay="1312"/>
                                          </p:stCondLst>
                                        </p:cTn>
                                        <p:tgtEl>
                                          <p:spTgt spid="4"/>
                                        </p:tgtEl>
                                      </p:cBhvr>
                                      <p:to x="100000" y="80000"/>
                                    </p:animScale>
                                    <p:animScale>
                                      <p:cBhvr>
                                        <p:cTn id="29" dur="166" decel="50000">
                                          <p:stCondLst>
                                            <p:cond delay="1338"/>
                                          </p:stCondLst>
                                        </p:cTn>
                                        <p:tgtEl>
                                          <p:spTgt spid="4"/>
                                        </p:tgtEl>
                                      </p:cBhvr>
                                      <p:to x="100000" y="100000"/>
                                    </p:animScale>
                                    <p:animScale>
                                      <p:cBhvr>
                                        <p:cTn id="30" dur="26">
                                          <p:stCondLst>
                                            <p:cond delay="1642"/>
                                          </p:stCondLst>
                                        </p:cTn>
                                        <p:tgtEl>
                                          <p:spTgt spid="4"/>
                                        </p:tgtEl>
                                      </p:cBhvr>
                                      <p:to x="100000" y="90000"/>
                                    </p:animScale>
                                    <p:animScale>
                                      <p:cBhvr>
                                        <p:cTn id="31" dur="166" decel="50000">
                                          <p:stCondLst>
                                            <p:cond delay="1668"/>
                                          </p:stCondLst>
                                        </p:cTn>
                                        <p:tgtEl>
                                          <p:spTgt spid="4"/>
                                        </p:tgtEl>
                                      </p:cBhvr>
                                      <p:to x="100000" y="100000"/>
                                    </p:animScale>
                                    <p:animScale>
                                      <p:cBhvr>
                                        <p:cTn id="32" dur="26">
                                          <p:stCondLst>
                                            <p:cond delay="1808"/>
                                          </p:stCondLst>
                                        </p:cTn>
                                        <p:tgtEl>
                                          <p:spTgt spid="4"/>
                                        </p:tgtEl>
                                      </p:cBhvr>
                                      <p:to x="100000" y="95000"/>
                                    </p:animScale>
                                    <p:animScale>
                                      <p:cBhvr>
                                        <p:cTn id="33"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png">
            <a:extLst>
              <a:ext uri="{FF2B5EF4-FFF2-40B4-BE49-F238E27FC236}">
                <a16:creationId xmlns:a16="http://schemas.microsoft.com/office/drawing/2014/main" xmlns="" id="{9ED0A8ED-E59B-4358-972A-F7DA3A349CAF}"/>
              </a:ext>
            </a:extLst>
          </p:cNvPr>
          <p:cNvPicPr>
            <a:picLocks noChangeAspect="1"/>
          </p:cNvPicPr>
          <p:nvPr/>
        </p:nvPicPr>
        <p:blipFill>
          <a:blip r:embed="rId2" cstate="print"/>
          <a:srcRect b="635"/>
          <a:stretch>
            <a:fillRect/>
          </a:stretch>
        </p:blipFill>
        <p:spPr>
          <a:xfrm>
            <a:off x="876118" y="1510833"/>
            <a:ext cx="3687003" cy="2548778"/>
          </a:xfrm>
          <a:prstGeom prst="rect">
            <a:avLst/>
          </a:prstGeom>
          <a:ln>
            <a:solidFill>
              <a:srgbClr val="7030A0"/>
            </a:solidFill>
          </a:ln>
        </p:spPr>
      </p:pic>
      <p:pic>
        <p:nvPicPr>
          <p:cNvPr id="3" name="Picture 2" descr="guava222.jpg">
            <a:extLst>
              <a:ext uri="{FF2B5EF4-FFF2-40B4-BE49-F238E27FC236}">
                <a16:creationId xmlns:a16="http://schemas.microsoft.com/office/drawing/2014/main" xmlns="" id="{B00D0A97-AFE6-4E69-8369-31D98E5F88A5}"/>
              </a:ext>
            </a:extLst>
          </p:cNvPr>
          <p:cNvPicPr>
            <a:picLocks noChangeAspect="1"/>
          </p:cNvPicPr>
          <p:nvPr/>
        </p:nvPicPr>
        <p:blipFill>
          <a:blip r:embed="rId3" cstate="print"/>
          <a:stretch>
            <a:fillRect/>
          </a:stretch>
        </p:blipFill>
        <p:spPr>
          <a:xfrm>
            <a:off x="4820576" y="1510833"/>
            <a:ext cx="3485224" cy="2548778"/>
          </a:xfrm>
          <a:prstGeom prst="rect">
            <a:avLst/>
          </a:prstGeom>
          <a:ln>
            <a:solidFill>
              <a:srgbClr val="7030A0"/>
            </a:solidFill>
          </a:ln>
        </p:spPr>
      </p:pic>
      <p:sp>
        <p:nvSpPr>
          <p:cNvPr id="4" name="Rectangle 3">
            <a:extLst>
              <a:ext uri="{FF2B5EF4-FFF2-40B4-BE49-F238E27FC236}">
                <a16:creationId xmlns:a16="http://schemas.microsoft.com/office/drawing/2014/main" xmlns="" id="{C5AF73CD-DE5B-4B36-B4F3-E4834DF55E85}"/>
              </a:ext>
            </a:extLst>
          </p:cNvPr>
          <p:cNvSpPr/>
          <p:nvPr/>
        </p:nvSpPr>
        <p:spPr>
          <a:xfrm>
            <a:off x="876119" y="4201505"/>
            <a:ext cx="3305907" cy="533400"/>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2">
            <a:schemeClr val="accent4"/>
          </a:fillRef>
          <a:effectRef idx="1">
            <a:schemeClr val="accent4"/>
          </a:effectRef>
          <a:fontRef idx="minor">
            <a:schemeClr val="dk1"/>
          </a:fontRef>
        </p:style>
        <p:txBody>
          <a:bodyPr rtlCol="0" anchor="ctr"/>
          <a:lstStyle/>
          <a:p>
            <a:pPr algn="ctr"/>
            <a:r>
              <a:rPr lang="bn-BD" sz="2800" dirty="0">
                <a:latin typeface="NikoshBAN" pitchFamily="2" charset="0"/>
                <a:cs typeface="NikoshBAN" pitchFamily="2" charset="0"/>
              </a:rPr>
              <a:t>পেয়ারার গুটি কলম </a:t>
            </a:r>
            <a:endParaRPr lang="en-US" sz="2800" dirty="0">
              <a:latin typeface="NikoshBAN" pitchFamily="2" charset="0"/>
              <a:cs typeface="NikoshBAN" pitchFamily="2" charset="0"/>
            </a:endParaRPr>
          </a:p>
        </p:txBody>
      </p:sp>
      <p:sp>
        <p:nvSpPr>
          <p:cNvPr id="5" name="Rectangle 4">
            <a:extLst>
              <a:ext uri="{FF2B5EF4-FFF2-40B4-BE49-F238E27FC236}">
                <a16:creationId xmlns:a16="http://schemas.microsoft.com/office/drawing/2014/main" xmlns="" id="{60CEE391-8CA0-4566-AD43-59220E16B203}"/>
              </a:ext>
            </a:extLst>
          </p:cNvPr>
          <p:cNvSpPr/>
          <p:nvPr/>
        </p:nvSpPr>
        <p:spPr>
          <a:xfrm>
            <a:off x="5229688" y="4203872"/>
            <a:ext cx="2667000" cy="533400"/>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2">
            <a:schemeClr val="accent4"/>
          </a:fillRef>
          <a:effectRef idx="1">
            <a:schemeClr val="accent4"/>
          </a:effectRef>
          <a:fontRef idx="minor">
            <a:schemeClr val="dk1"/>
          </a:fontRef>
        </p:style>
        <p:txBody>
          <a:bodyPr rtlCol="0" anchor="ctr"/>
          <a:lstStyle/>
          <a:p>
            <a:pPr algn="ctr"/>
            <a:r>
              <a:rPr lang="bn-BD" sz="3200" dirty="0">
                <a:latin typeface="NikoshBAN" pitchFamily="2" charset="0"/>
                <a:cs typeface="NikoshBAN" pitchFamily="2" charset="0"/>
              </a:rPr>
              <a:t>পেয়ারার বীজ</a:t>
            </a:r>
            <a:endParaRPr lang="en-US" sz="3200" dirty="0">
              <a:latin typeface="NikoshBAN" pitchFamily="2" charset="0"/>
              <a:cs typeface="NikoshBAN" pitchFamily="2" charset="0"/>
            </a:endParaRPr>
          </a:p>
        </p:txBody>
      </p:sp>
      <p:sp>
        <p:nvSpPr>
          <p:cNvPr id="6" name="TextBox 5">
            <a:extLst>
              <a:ext uri="{FF2B5EF4-FFF2-40B4-BE49-F238E27FC236}">
                <a16:creationId xmlns:a16="http://schemas.microsoft.com/office/drawing/2014/main" xmlns="" id="{BC2B94B9-3095-44D9-A24B-821F367351BC}"/>
              </a:ext>
            </a:extLst>
          </p:cNvPr>
          <p:cNvSpPr txBox="1"/>
          <p:nvPr/>
        </p:nvSpPr>
        <p:spPr>
          <a:xfrm>
            <a:off x="2484407" y="585746"/>
            <a:ext cx="4347713" cy="783193"/>
          </a:xfrm>
          <a:prstGeom prst="round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bn-BD" sz="4000" dirty="0">
                <a:latin typeface="NikoshBAN" pitchFamily="2" charset="0"/>
                <a:cs typeface="NikoshBAN" pitchFamily="2" charset="0"/>
              </a:rPr>
              <a:t>পেয়ারার চারা তৈরি</a:t>
            </a:r>
            <a:endParaRPr lang="en-US" sz="4000" dirty="0">
              <a:latin typeface="NikoshBAN" pitchFamily="2" charset="0"/>
              <a:cs typeface="NikoshBAN" pitchFamily="2" charset="0"/>
            </a:endParaRPr>
          </a:p>
        </p:txBody>
      </p:sp>
      <p:sp>
        <p:nvSpPr>
          <p:cNvPr id="7" name="Rectangle 6">
            <a:extLst>
              <a:ext uri="{FF2B5EF4-FFF2-40B4-BE49-F238E27FC236}">
                <a16:creationId xmlns:a16="http://schemas.microsoft.com/office/drawing/2014/main" xmlns="" id="{B47E4F7E-735C-4F75-8FBA-B35DF0A2FCDC}"/>
              </a:ext>
            </a:extLst>
          </p:cNvPr>
          <p:cNvSpPr/>
          <p:nvPr/>
        </p:nvSpPr>
        <p:spPr>
          <a:xfrm>
            <a:off x="876119" y="4876799"/>
            <a:ext cx="7429680" cy="1316967"/>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2">
            <a:schemeClr val="accent4"/>
          </a:fillRef>
          <a:effectRef idx="1">
            <a:schemeClr val="accent4"/>
          </a:effectRef>
          <a:fontRef idx="minor">
            <a:schemeClr val="dk1"/>
          </a:fontRef>
        </p:style>
        <p:txBody>
          <a:bodyPr rtlCol="0" anchor="ctr"/>
          <a:lstStyle/>
          <a:p>
            <a:pPr algn="ctr"/>
            <a:r>
              <a:rPr lang="bn-BD" sz="3600" dirty="0">
                <a:latin typeface="NikoshBAN" pitchFamily="2" charset="0"/>
                <a:cs typeface="NikoshBAN" pitchFamily="2" charset="0"/>
              </a:rPr>
              <a:t>বীজ থেকে ও গুটি কলমের মাধ্যমে </a:t>
            </a:r>
            <a:endParaRPr lang="en-US" sz="3600" dirty="0" smtClean="0">
              <a:latin typeface="NikoshBAN" pitchFamily="2" charset="0"/>
              <a:cs typeface="NikoshBAN" pitchFamily="2" charset="0"/>
            </a:endParaRPr>
          </a:p>
          <a:p>
            <a:pPr algn="ctr"/>
            <a:r>
              <a:rPr lang="bn-BD" sz="3600" dirty="0" smtClean="0">
                <a:latin typeface="NikoshBAN" pitchFamily="2" charset="0"/>
                <a:cs typeface="NikoshBAN" pitchFamily="2" charset="0"/>
              </a:rPr>
              <a:t>পেয়ারার </a:t>
            </a:r>
            <a:r>
              <a:rPr lang="bn-BD" sz="3600" dirty="0">
                <a:latin typeface="NikoshBAN" pitchFamily="2" charset="0"/>
                <a:cs typeface="NikoshBAN" pitchFamily="2" charset="0"/>
              </a:rPr>
              <a:t>চারা তৈরি করা যায়। </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736042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80">
                                          <p:stCondLst>
                                            <p:cond delay="0"/>
                                          </p:stCondLst>
                                        </p:cTn>
                                        <p:tgtEl>
                                          <p:spTgt spid="4"/>
                                        </p:tgtEl>
                                      </p:cBhvr>
                                    </p:animEffect>
                                    <p:anim calcmode="lin" valueType="num">
                                      <p:cBhvr>
                                        <p:cTn id="2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5" dur="26">
                                          <p:stCondLst>
                                            <p:cond delay="650"/>
                                          </p:stCondLst>
                                        </p:cTn>
                                        <p:tgtEl>
                                          <p:spTgt spid="4"/>
                                        </p:tgtEl>
                                      </p:cBhvr>
                                      <p:to x="100000" y="60000"/>
                                    </p:animScale>
                                    <p:animScale>
                                      <p:cBhvr>
                                        <p:cTn id="26" dur="166" decel="50000">
                                          <p:stCondLst>
                                            <p:cond delay="676"/>
                                          </p:stCondLst>
                                        </p:cTn>
                                        <p:tgtEl>
                                          <p:spTgt spid="4"/>
                                        </p:tgtEl>
                                      </p:cBhvr>
                                      <p:to x="100000" y="100000"/>
                                    </p:animScale>
                                    <p:animScale>
                                      <p:cBhvr>
                                        <p:cTn id="27" dur="26">
                                          <p:stCondLst>
                                            <p:cond delay="1312"/>
                                          </p:stCondLst>
                                        </p:cTn>
                                        <p:tgtEl>
                                          <p:spTgt spid="4"/>
                                        </p:tgtEl>
                                      </p:cBhvr>
                                      <p:to x="100000" y="80000"/>
                                    </p:animScale>
                                    <p:animScale>
                                      <p:cBhvr>
                                        <p:cTn id="28" dur="166" decel="50000">
                                          <p:stCondLst>
                                            <p:cond delay="1338"/>
                                          </p:stCondLst>
                                        </p:cTn>
                                        <p:tgtEl>
                                          <p:spTgt spid="4"/>
                                        </p:tgtEl>
                                      </p:cBhvr>
                                      <p:to x="100000" y="100000"/>
                                    </p:animScale>
                                    <p:animScale>
                                      <p:cBhvr>
                                        <p:cTn id="29" dur="26">
                                          <p:stCondLst>
                                            <p:cond delay="1642"/>
                                          </p:stCondLst>
                                        </p:cTn>
                                        <p:tgtEl>
                                          <p:spTgt spid="4"/>
                                        </p:tgtEl>
                                      </p:cBhvr>
                                      <p:to x="100000" y="90000"/>
                                    </p:animScale>
                                    <p:animScale>
                                      <p:cBhvr>
                                        <p:cTn id="30" dur="166" decel="50000">
                                          <p:stCondLst>
                                            <p:cond delay="1668"/>
                                          </p:stCondLst>
                                        </p:cTn>
                                        <p:tgtEl>
                                          <p:spTgt spid="4"/>
                                        </p:tgtEl>
                                      </p:cBhvr>
                                      <p:to x="100000" y="100000"/>
                                    </p:animScale>
                                    <p:animScale>
                                      <p:cBhvr>
                                        <p:cTn id="31" dur="26">
                                          <p:stCondLst>
                                            <p:cond delay="1808"/>
                                          </p:stCondLst>
                                        </p:cTn>
                                        <p:tgtEl>
                                          <p:spTgt spid="4"/>
                                        </p:tgtEl>
                                      </p:cBhvr>
                                      <p:to x="100000" y="95000"/>
                                    </p:animScale>
                                    <p:animScale>
                                      <p:cBhvr>
                                        <p:cTn id="32" dur="166" decel="50000">
                                          <p:stCondLst>
                                            <p:cond delay="1834"/>
                                          </p:stCondLst>
                                        </p:cTn>
                                        <p:tgtEl>
                                          <p:spTgt spid="4"/>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1000" fill="hold"/>
                                        <p:tgtEl>
                                          <p:spTgt spid="3"/>
                                        </p:tgtEl>
                                        <p:attrNameLst>
                                          <p:attrName>ppt_w</p:attrName>
                                        </p:attrNameLst>
                                      </p:cBhvr>
                                      <p:tavLst>
                                        <p:tav tm="0">
                                          <p:val>
                                            <p:fltVal val="0"/>
                                          </p:val>
                                        </p:tav>
                                        <p:tav tm="100000">
                                          <p:val>
                                            <p:strVal val="#ppt_w"/>
                                          </p:val>
                                        </p:tav>
                                      </p:tavLst>
                                    </p:anim>
                                    <p:anim calcmode="lin" valueType="num">
                                      <p:cBhvr>
                                        <p:cTn id="38" dur="1000" fill="hold"/>
                                        <p:tgtEl>
                                          <p:spTgt spid="3"/>
                                        </p:tgtEl>
                                        <p:attrNameLst>
                                          <p:attrName>ppt_h</p:attrName>
                                        </p:attrNameLst>
                                      </p:cBhvr>
                                      <p:tavLst>
                                        <p:tav tm="0">
                                          <p:val>
                                            <p:fltVal val="0"/>
                                          </p:val>
                                        </p:tav>
                                        <p:tav tm="100000">
                                          <p:val>
                                            <p:strVal val="#ppt_h"/>
                                          </p:val>
                                        </p:tav>
                                      </p:tavLst>
                                    </p:anim>
                                    <p:anim calcmode="lin" valueType="num">
                                      <p:cBhvr>
                                        <p:cTn id="39" dur="1000" fill="hold"/>
                                        <p:tgtEl>
                                          <p:spTgt spid="3"/>
                                        </p:tgtEl>
                                        <p:attrNameLst>
                                          <p:attrName>style.rotation</p:attrName>
                                        </p:attrNameLst>
                                      </p:cBhvr>
                                      <p:tavLst>
                                        <p:tav tm="0">
                                          <p:val>
                                            <p:fltVal val="90"/>
                                          </p:val>
                                        </p:tav>
                                        <p:tav tm="100000">
                                          <p:val>
                                            <p:fltVal val="0"/>
                                          </p:val>
                                        </p:tav>
                                      </p:tavLst>
                                    </p:anim>
                                    <p:animEffect transition="in" filter="fade">
                                      <p:cBhvr>
                                        <p:cTn id="40" dur="1000"/>
                                        <p:tgtEl>
                                          <p:spTgt spid="3"/>
                                        </p:tgtEl>
                                      </p:cBhvr>
                                    </p:animEffect>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80">
                                          <p:stCondLst>
                                            <p:cond delay="0"/>
                                          </p:stCondLst>
                                        </p:cTn>
                                        <p:tgtEl>
                                          <p:spTgt spid="5"/>
                                        </p:tgtEl>
                                      </p:cBhvr>
                                    </p:animEffect>
                                    <p:anim calcmode="lin" valueType="num">
                                      <p:cBhvr>
                                        <p:cTn id="4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51" dur="26">
                                          <p:stCondLst>
                                            <p:cond delay="650"/>
                                          </p:stCondLst>
                                        </p:cTn>
                                        <p:tgtEl>
                                          <p:spTgt spid="5"/>
                                        </p:tgtEl>
                                      </p:cBhvr>
                                      <p:to x="100000" y="60000"/>
                                    </p:animScale>
                                    <p:animScale>
                                      <p:cBhvr>
                                        <p:cTn id="52" dur="166" decel="50000">
                                          <p:stCondLst>
                                            <p:cond delay="676"/>
                                          </p:stCondLst>
                                        </p:cTn>
                                        <p:tgtEl>
                                          <p:spTgt spid="5"/>
                                        </p:tgtEl>
                                      </p:cBhvr>
                                      <p:to x="100000" y="100000"/>
                                    </p:animScale>
                                    <p:animScale>
                                      <p:cBhvr>
                                        <p:cTn id="53" dur="26">
                                          <p:stCondLst>
                                            <p:cond delay="1312"/>
                                          </p:stCondLst>
                                        </p:cTn>
                                        <p:tgtEl>
                                          <p:spTgt spid="5"/>
                                        </p:tgtEl>
                                      </p:cBhvr>
                                      <p:to x="100000" y="80000"/>
                                    </p:animScale>
                                    <p:animScale>
                                      <p:cBhvr>
                                        <p:cTn id="54" dur="166" decel="50000">
                                          <p:stCondLst>
                                            <p:cond delay="1338"/>
                                          </p:stCondLst>
                                        </p:cTn>
                                        <p:tgtEl>
                                          <p:spTgt spid="5"/>
                                        </p:tgtEl>
                                      </p:cBhvr>
                                      <p:to x="100000" y="100000"/>
                                    </p:animScale>
                                    <p:animScale>
                                      <p:cBhvr>
                                        <p:cTn id="55" dur="26">
                                          <p:stCondLst>
                                            <p:cond delay="1642"/>
                                          </p:stCondLst>
                                        </p:cTn>
                                        <p:tgtEl>
                                          <p:spTgt spid="5"/>
                                        </p:tgtEl>
                                      </p:cBhvr>
                                      <p:to x="100000" y="90000"/>
                                    </p:animScale>
                                    <p:animScale>
                                      <p:cBhvr>
                                        <p:cTn id="56" dur="166" decel="50000">
                                          <p:stCondLst>
                                            <p:cond delay="1668"/>
                                          </p:stCondLst>
                                        </p:cTn>
                                        <p:tgtEl>
                                          <p:spTgt spid="5"/>
                                        </p:tgtEl>
                                      </p:cBhvr>
                                      <p:to x="100000" y="100000"/>
                                    </p:animScale>
                                    <p:animScale>
                                      <p:cBhvr>
                                        <p:cTn id="57" dur="26">
                                          <p:stCondLst>
                                            <p:cond delay="1808"/>
                                          </p:stCondLst>
                                        </p:cTn>
                                        <p:tgtEl>
                                          <p:spTgt spid="5"/>
                                        </p:tgtEl>
                                      </p:cBhvr>
                                      <p:to x="100000" y="95000"/>
                                    </p:animScale>
                                    <p:animScale>
                                      <p:cBhvr>
                                        <p:cTn id="58" dur="166" decel="50000">
                                          <p:stCondLst>
                                            <p:cond delay="1834"/>
                                          </p:stCondLst>
                                        </p:cTn>
                                        <p:tgtEl>
                                          <p:spTgt spid="5"/>
                                        </p:tgtEl>
                                      </p:cBhvr>
                                      <p:to x="100000" y="100000"/>
                                    </p:animScale>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 calcmode="lin" valueType="num">
                                      <p:cBhvr>
                                        <p:cTn id="63" dur="500" fill="hold"/>
                                        <p:tgtEl>
                                          <p:spTgt spid="7"/>
                                        </p:tgtEl>
                                        <p:attrNameLst>
                                          <p:attrName>ppt_w</p:attrName>
                                        </p:attrNameLst>
                                      </p:cBhvr>
                                      <p:tavLst>
                                        <p:tav tm="0">
                                          <p:val>
                                            <p:fltVal val="0"/>
                                          </p:val>
                                        </p:tav>
                                        <p:tav tm="100000">
                                          <p:val>
                                            <p:strVal val="#ppt_w"/>
                                          </p:val>
                                        </p:tav>
                                      </p:tavLst>
                                    </p:anim>
                                    <p:anim calcmode="lin" valueType="num">
                                      <p:cBhvr>
                                        <p:cTn id="64" dur="500" fill="hold"/>
                                        <p:tgtEl>
                                          <p:spTgt spid="7"/>
                                        </p:tgtEl>
                                        <p:attrNameLst>
                                          <p:attrName>ppt_h</p:attrName>
                                        </p:attrNameLst>
                                      </p:cBhvr>
                                      <p:tavLst>
                                        <p:tav tm="0">
                                          <p:val>
                                            <p:fltVal val="0"/>
                                          </p:val>
                                        </p:tav>
                                        <p:tav tm="100000">
                                          <p:val>
                                            <p:strVal val="#ppt_h"/>
                                          </p:val>
                                        </p:tav>
                                      </p:tavLst>
                                    </p:anim>
                                    <p:animEffect transition="in" filter="fade">
                                      <p:cBhvr>
                                        <p:cTn id="6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5414B3A-6F25-4A17-A58F-35B94B086D6D}"/>
              </a:ext>
            </a:extLst>
          </p:cNvPr>
          <p:cNvSpPr txBox="1"/>
          <p:nvPr/>
        </p:nvSpPr>
        <p:spPr>
          <a:xfrm>
            <a:off x="2251494" y="585746"/>
            <a:ext cx="4848046" cy="783193"/>
          </a:xfrm>
          <a:prstGeom prst="round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bn-BD" sz="4000" dirty="0">
                <a:latin typeface="NikoshBAN" pitchFamily="2" charset="0"/>
                <a:cs typeface="NikoshBAN" pitchFamily="2" charset="0"/>
              </a:rPr>
              <a:t>পেয়ারার চারা </a:t>
            </a:r>
            <a:r>
              <a:rPr lang="en-US" sz="4000" dirty="0" err="1">
                <a:latin typeface="NikoshBAN" pitchFamily="2" charset="0"/>
                <a:cs typeface="NikoshBAN" pitchFamily="2" charset="0"/>
              </a:rPr>
              <a:t>রোপন</a:t>
            </a:r>
            <a:endParaRPr lang="en-US" sz="4000" dirty="0">
              <a:latin typeface="NikoshBAN" pitchFamily="2" charset="0"/>
              <a:cs typeface="NikoshBAN" pitchFamily="2" charset="0"/>
            </a:endParaRPr>
          </a:p>
        </p:txBody>
      </p:sp>
      <p:pic>
        <p:nvPicPr>
          <p:cNvPr id="4" name="Picture 3">
            <a:extLst>
              <a:ext uri="{FF2B5EF4-FFF2-40B4-BE49-F238E27FC236}">
                <a16:creationId xmlns:a16="http://schemas.microsoft.com/office/drawing/2014/main" xmlns="" id="{886E763D-68D7-4405-B4D8-61E8ACD15C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7493" y="1655311"/>
            <a:ext cx="3064565" cy="2797875"/>
          </a:xfrm>
          <a:prstGeom prst="rect">
            <a:avLst/>
          </a:prstGeom>
          <a:ln w="38100">
            <a:solidFill>
              <a:srgbClr val="FFC000"/>
            </a:solidFill>
          </a:ln>
        </p:spPr>
      </p:pic>
      <p:pic>
        <p:nvPicPr>
          <p:cNvPr id="7" name="Picture 6" descr="26mn_mnrav_jackfru_1220079e.jpg">
            <a:extLst>
              <a:ext uri="{FF2B5EF4-FFF2-40B4-BE49-F238E27FC236}">
                <a16:creationId xmlns:a16="http://schemas.microsoft.com/office/drawing/2014/main" xmlns="" id="{EFA1F1FF-5036-4974-8FA0-12A4004F01CD}"/>
              </a:ext>
            </a:extLst>
          </p:cNvPr>
          <p:cNvPicPr>
            <a:picLocks noChangeAspect="1"/>
          </p:cNvPicPr>
          <p:nvPr/>
        </p:nvPicPr>
        <p:blipFill>
          <a:blip r:embed="rId3" cstate="print"/>
          <a:stretch>
            <a:fillRect/>
          </a:stretch>
        </p:blipFill>
        <p:spPr>
          <a:xfrm>
            <a:off x="4911840" y="1655311"/>
            <a:ext cx="3064565" cy="2797875"/>
          </a:xfrm>
          <a:prstGeom prst="rect">
            <a:avLst/>
          </a:prstGeom>
          <a:ln w="38100">
            <a:solidFill>
              <a:srgbClr val="FFC000"/>
            </a:solidFill>
          </a:ln>
        </p:spPr>
      </p:pic>
      <p:sp>
        <p:nvSpPr>
          <p:cNvPr id="8" name="TextBox 7">
            <a:extLst>
              <a:ext uri="{FF2B5EF4-FFF2-40B4-BE49-F238E27FC236}">
                <a16:creationId xmlns:a16="http://schemas.microsoft.com/office/drawing/2014/main" xmlns="" id="{2E768FFE-42BF-4AE5-A474-2BCEF239B4DD}"/>
              </a:ext>
            </a:extLst>
          </p:cNvPr>
          <p:cNvSpPr txBox="1"/>
          <p:nvPr/>
        </p:nvSpPr>
        <p:spPr>
          <a:xfrm>
            <a:off x="579782" y="4829426"/>
            <a:ext cx="7984436" cy="1200329"/>
          </a:xfrm>
          <a:prstGeom prst="rect">
            <a:avLst/>
          </a:prstGeom>
          <a:noFill/>
          <a:ln w="28575">
            <a:solidFill>
              <a:srgbClr val="00B0F0"/>
            </a:solidFill>
          </a:ln>
        </p:spPr>
        <p:txBody>
          <a:bodyPr wrap="square" rtlCol="0">
            <a:spAutoFit/>
          </a:bodyPr>
          <a:lstStyle/>
          <a:p>
            <a:pPr algn="just"/>
            <a:r>
              <a:rPr lang="en-US" sz="2400" b="1" dirty="0">
                <a:latin typeface="NikoshBAN" panose="02000000000000000000" pitchFamily="2" charset="0"/>
                <a:cs typeface="NikoshBAN" panose="02000000000000000000" pitchFamily="2" charset="0"/>
              </a:rPr>
              <a:t>ব</a:t>
            </a:r>
            <a:r>
              <a:rPr lang="as-IN" sz="2400" b="1" dirty="0">
                <a:latin typeface="NikoshBAN" panose="02000000000000000000" pitchFamily="2" charset="0"/>
                <a:cs typeface="NikoshBAN" panose="02000000000000000000" pitchFamily="2" charset="0"/>
              </a:rPr>
              <a:t>ী</a:t>
            </a:r>
            <a:r>
              <a:rPr lang="en-US" sz="2400" b="1" dirty="0">
                <a:latin typeface="NikoshBAN" panose="02000000000000000000" pitchFamily="2" charset="0"/>
                <a:cs typeface="NikoshBAN" panose="02000000000000000000" pitchFamily="2" charset="0"/>
              </a:rPr>
              <a:t>জ </a:t>
            </a:r>
            <a:r>
              <a:rPr lang="as-IN" sz="2400" b="1" dirty="0">
                <a:latin typeface="NikoshBAN" panose="02000000000000000000" pitchFamily="2" charset="0"/>
                <a:cs typeface="NikoshBAN" panose="02000000000000000000" pitchFamily="2" charset="0"/>
              </a:rPr>
              <a:t>অ</a:t>
            </a:r>
            <a:r>
              <a:rPr lang="en-US" sz="2400" b="1" dirty="0">
                <a:latin typeface="NikoshBAN" panose="02000000000000000000" pitchFamily="2" charset="0"/>
                <a:cs typeface="NikoshBAN" panose="02000000000000000000" pitchFamily="2" charset="0"/>
              </a:rPr>
              <a:t>থ</a:t>
            </a:r>
            <a:r>
              <a:rPr lang="as-IN" sz="2400" b="1" dirty="0">
                <a:latin typeface="NikoshBAN" panose="02000000000000000000" pitchFamily="2" charset="0"/>
                <a:cs typeface="NikoshBAN" panose="02000000000000000000" pitchFamily="2" charset="0"/>
              </a:rPr>
              <a:t>ব</a:t>
            </a:r>
            <a:r>
              <a:rPr lang="en-US" sz="2400" b="1" dirty="0">
                <a:latin typeface="NikoshBAN" panose="02000000000000000000" pitchFamily="2" charset="0"/>
                <a:cs typeface="NikoshBAN" panose="02000000000000000000" pitchFamily="2" charset="0"/>
              </a:rPr>
              <a:t>া </a:t>
            </a:r>
            <a:r>
              <a:rPr lang="as-IN" sz="2400" b="1" dirty="0">
                <a:latin typeface="NikoshBAN" panose="02000000000000000000" pitchFamily="2" charset="0"/>
                <a:cs typeface="NikoshBAN" panose="02000000000000000000" pitchFamily="2" charset="0"/>
              </a:rPr>
              <a:t>ক</a:t>
            </a:r>
            <a:r>
              <a:rPr lang="en-US" sz="2400" b="1" dirty="0">
                <a:latin typeface="NikoshBAN" panose="02000000000000000000" pitchFamily="2" charset="0"/>
                <a:cs typeface="NikoshBAN" panose="02000000000000000000" pitchFamily="2" charset="0"/>
              </a:rPr>
              <a:t>ল</a:t>
            </a:r>
            <a:r>
              <a:rPr lang="as-IN" sz="2400" b="1" dirty="0">
                <a:latin typeface="NikoshBAN" panose="02000000000000000000" pitchFamily="2" charset="0"/>
                <a:cs typeface="NikoshBAN" panose="02000000000000000000" pitchFamily="2" charset="0"/>
              </a:rPr>
              <a:t>ম</a:t>
            </a:r>
            <a:r>
              <a:rPr lang="en-US" sz="2400" b="1" dirty="0">
                <a:latin typeface="NikoshBAN" panose="02000000000000000000" pitchFamily="2" charset="0"/>
                <a:cs typeface="NikoshBAN" panose="02000000000000000000" pitchFamily="2" charset="0"/>
              </a:rPr>
              <a:t>ে</a:t>
            </a:r>
            <a:r>
              <a:rPr lang="as-IN" sz="2400" b="1" dirty="0">
                <a:latin typeface="NikoshBAN" panose="02000000000000000000" pitchFamily="2" charset="0"/>
                <a:cs typeface="NikoshBAN" panose="02000000000000000000" pitchFamily="2" charset="0"/>
              </a:rPr>
              <a:t>র</a:t>
            </a:r>
            <a:r>
              <a:rPr lang="en-US" sz="2400" b="1" dirty="0">
                <a:latin typeface="NikoshBAN" panose="02000000000000000000" pitchFamily="2" charset="0"/>
                <a:cs typeface="NikoshBAN" panose="02000000000000000000" pitchFamily="2" charset="0"/>
              </a:rPr>
              <a:t> </a:t>
            </a:r>
            <a:r>
              <a:rPr lang="as-IN" sz="2400" b="1" dirty="0">
                <a:latin typeface="NikoshBAN" panose="02000000000000000000" pitchFamily="2" charset="0"/>
                <a:cs typeface="NikoshBAN" panose="02000000000000000000" pitchFamily="2" charset="0"/>
              </a:rPr>
              <a:t>ম</a:t>
            </a:r>
            <a:r>
              <a:rPr lang="en-US" sz="2400" b="1" dirty="0">
                <a:latin typeface="NikoshBAN" panose="02000000000000000000" pitchFamily="2" charset="0"/>
                <a:cs typeface="NikoshBAN" panose="02000000000000000000" pitchFamily="2" charset="0"/>
              </a:rPr>
              <a:t>া</a:t>
            </a:r>
            <a:r>
              <a:rPr lang="as-IN" sz="2400" b="1" dirty="0">
                <a:latin typeface="NikoshBAN" panose="02000000000000000000" pitchFamily="2" charset="0"/>
                <a:cs typeface="NikoshBAN" panose="02000000000000000000" pitchFamily="2" charset="0"/>
              </a:rPr>
              <a:t>ধ</a:t>
            </a:r>
            <a:r>
              <a:rPr lang="en-US" sz="2400" b="1" dirty="0">
                <a:latin typeface="NikoshBAN" panose="02000000000000000000" pitchFamily="2" charset="0"/>
                <a:cs typeface="NikoshBAN" panose="02000000000000000000" pitchFamily="2" charset="0"/>
              </a:rPr>
              <a:t>্</a:t>
            </a:r>
            <a:r>
              <a:rPr lang="as-IN" sz="2400" b="1" dirty="0">
                <a:latin typeface="NikoshBAN" panose="02000000000000000000" pitchFamily="2" charset="0"/>
                <a:cs typeface="NikoshBAN" panose="02000000000000000000" pitchFamily="2" charset="0"/>
              </a:rPr>
              <a:t>য</a:t>
            </a:r>
            <a:r>
              <a:rPr lang="en-US" sz="2400" b="1" dirty="0">
                <a:latin typeface="NikoshBAN" panose="02000000000000000000" pitchFamily="2" charset="0"/>
                <a:cs typeface="NikoshBAN" panose="02000000000000000000" pitchFamily="2" charset="0"/>
              </a:rPr>
              <a:t>ম</a:t>
            </a:r>
            <a:r>
              <a:rPr lang="as-IN" sz="2400" b="1" dirty="0">
                <a:latin typeface="NikoshBAN" panose="02000000000000000000" pitchFamily="2" charset="0"/>
                <a:cs typeface="NikoshBAN" panose="02000000000000000000" pitchFamily="2" charset="0"/>
              </a:rPr>
              <a:t>ে</a:t>
            </a:r>
            <a:r>
              <a:rPr lang="en-US" sz="2400" b="1" dirty="0">
                <a:latin typeface="NikoshBAN" panose="02000000000000000000" pitchFamily="2" charset="0"/>
                <a:cs typeface="NikoshBAN" panose="02000000000000000000" pitchFamily="2" charset="0"/>
              </a:rPr>
              <a:t> </a:t>
            </a:r>
            <a:r>
              <a:rPr lang="as-IN" sz="2400" b="1" dirty="0">
                <a:latin typeface="NikoshBAN" panose="02000000000000000000" pitchFamily="2" charset="0"/>
                <a:cs typeface="NikoshBAN" panose="02000000000000000000" pitchFamily="2" charset="0"/>
              </a:rPr>
              <a:t>ত</a:t>
            </a:r>
            <a:r>
              <a:rPr lang="en-US" sz="2400" b="1" dirty="0">
                <a:latin typeface="NikoshBAN" panose="02000000000000000000" pitchFamily="2" charset="0"/>
                <a:cs typeface="NikoshBAN" panose="02000000000000000000" pitchFamily="2" charset="0"/>
              </a:rPr>
              <a:t>ৈ</a:t>
            </a:r>
            <a:r>
              <a:rPr lang="as-IN" sz="2400" b="1" dirty="0">
                <a:latin typeface="NikoshBAN" panose="02000000000000000000" pitchFamily="2" charset="0"/>
                <a:cs typeface="NikoshBAN" panose="02000000000000000000" pitchFamily="2" charset="0"/>
              </a:rPr>
              <a:t>র</a:t>
            </a:r>
            <a:r>
              <a:rPr lang="en-US" sz="2400" b="1" dirty="0">
                <a:latin typeface="NikoshBAN" panose="02000000000000000000" pitchFamily="2" charset="0"/>
                <a:cs typeface="NikoshBAN" panose="02000000000000000000" pitchFamily="2" charset="0"/>
              </a:rPr>
              <a:t>ি </a:t>
            </a:r>
            <a:r>
              <a:rPr lang="as-IN" sz="2400" b="1" dirty="0">
                <a:latin typeface="NikoshBAN" panose="02000000000000000000" pitchFamily="2" charset="0"/>
                <a:cs typeface="NikoshBAN" panose="02000000000000000000" pitchFamily="2" charset="0"/>
              </a:rPr>
              <a:t>চ</a:t>
            </a:r>
            <a:r>
              <a:rPr lang="en-US" sz="2400" b="1" dirty="0">
                <a:latin typeface="NikoshBAN" panose="02000000000000000000" pitchFamily="2" charset="0"/>
                <a:cs typeface="NikoshBAN" panose="02000000000000000000" pitchFamily="2" charset="0"/>
              </a:rPr>
              <a:t>া</a:t>
            </a:r>
            <a:r>
              <a:rPr lang="as-IN" sz="2400" b="1" dirty="0">
                <a:latin typeface="NikoshBAN" panose="02000000000000000000" pitchFamily="2" charset="0"/>
                <a:cs typeface="NikoshBAN" panose="02000000000000000000" pitchFamily="2" charset="0"/>
              </a:rPr>
              <a:t>র</a:t>
            </a:r>
            <a:r>
              <a:rPr lang="en-US" sz="2400" b="1" dirty="0">
                <a:latin typeface="NikoshBAN" panose="02000000000000000000" pitchFamily="2" charset="0"/>
                <a:cs typeface="NikoshBAN" panose="02000000000000000000" pitchFamily="2" charset="0"/>
              </a:rPr>
              <a:t>া </a:t>
            </a:r>
            <a:r>
              <a:rPr lang="as-IN" sz="2400" b="1" dirty="0">
                <a:latin typeface="NikoshBAN" panose="02000000000000000000" pitchFamily="2" charset="0"/>
                <a:cs typeface="NikoshBAN" panose="02000000000000000000" pitchFamily="2" charset="0"/>
              </a:rPr>
              <a:t>গ</a:t>
            </a:r>
            <a:r>
              <a:rPr lang="en-US" sz="2400" b="1" dirty="0">
                <a:latin typeface="NikoshBAN" panose="02000000000000000000" pitchFamily="2" charset="0"/>
                <a:cs typeface="NikoshBAN" panose="02000000000000000000" pitchFamily="2" charset="0"/>
              </a:rPr>
              <a:t>ত</a:t>
            </a:r>
            <a:r>
              <a:rPr lang="as-IN" sz="2400" b="1" dirty="0">
                <a:latin typeface="NikoshBAN" panose="02000000000000000000" pitchFamily="2" charset="0"/>
                <a:cs typeface="NikoshBAN" panose="02000000000000000000" pitchFamily="2" charset="0"/>
              </a:rPr>
              <a:t>ে</a:t>
            </a:r>
            <a:r>
              <a:rPr lang="en-US" sz="2400" b="1" dirty="0">
                <a:latin typeface="NikoshBAN" panose="02000000000000000000" pitchFamily="2" charset="0"/>
                <a:cs typeface="NikoshBAN" panose="02000000000000000000" pitchFamily="2" charset="0"/>
              </a:rPr>
              <a:t>র </a:t>
            </a:r>
            <a:r>
              <a:rPr lang="as-IN" sz="2400" b="1" dirty="0">
                <a:latin typeface="NikoshBAN" panose="02000000000000000000" pitchFamily="2" charset="0"/>
                <a:cs typeface="NikoshBAN" panose="02000000000000000000" pitchFamily="2" charset="0"/>
              </a:rPr>
              <a:t>ম</a:t>
            </a:r>
            <a:r>
              <a:rPr lang="en-US" sz="2400" b="1" dirty="0">
                <a:latin typeface="NikoshBAN" panose="02000000000000000000" pitchFamily="2" charset="0"/>
                <a:cs typeface="NikoshBAN" panose="02000000000000000000" pitchFamily="2" charset="0"/>
              </a:rPr>
              <a:t>া</a:t>
            </a:r>
            <a:r>
              <a:rPr lang="as-IN" sz="2400" b="1" dirty="0">
                <a:latin typeface="NikoshBAN" panose="02000000000000000000" pitchFamily="2" charset="0"/>
                <a:cs typeface="NikoshBAN" panose="02000000000000000000" pitchFamily="2" charset="0"/>
              </a:rPr>
              <a:t>ঝ</a:t>
            </a:r>
            <a:r>
              <a:rPr lang="en-US" sz="2400" b="1" dirty="0">
                <a:latin typeface="NikoshBAN" panose="02000000000000000000" pitchFamily="2" charset="0"/>
                <a:cs typeface="NikoshBAN" panose="02000000000000000000" pitchFamily="2" charset="0"/>
              </a:rPr>
              <a:t>খ</a:t>
            </a:r>
            <a:r>
              <a:rPr lang="as-IN" sz="2400" b="1" dirty="0">
                <a:latin typeface="NikoshBAN" panose="02000000000000000000" pitchFamily="2" charset="0"/>
                <a:cs typeface="NikoshBAN" panose="02000000000000000000" pitchFamily="2" charset="0"/>
              </a:rPr>
              <a:t>া</a:t>
            </a:r>
            <a:r>
              <a:rPr lang="en-US" sz="2400" b="1" dirty="0">
                <a:latin typeface="NikoshBAN" panose="02000000000000000000" pitchFamily="2" charset="0"/>
                <a:cs typeface="NikoshBAN" panose="02000000000000000000" pitchFamily="2" charset="0"/>
              </a:rPr>
              <a:t>ন</a:t>
            </a:r>
            <a:r>
              <a:rPr lang="as-IN" sz="2400" b="1" dirty="0">
                <a:latin typeface="NikoshBAN" panose="02000000000000000000" pitchFamily="2" charset="0"/>
                <a:cs typeface="NikoshBAN" panose="02000000000000000000" pitchFamily="2" charset="0"/>
              </a:rPr>
              <a:t>ে</a:t>
            </a:r>
            <a:r>
              <a:rPr lang="en-US" sz="2400" b="1" dirty="0">
                <a:latin typeface="NikoshBAN" panose="02000000000000000000" pitchFamily="2" charset="0"/>
                <a:cs typeface="NikoshBAN" panose="02000000000000000000" pitchFamily="2" charset="0"/>
              </a:rPr>
              <a:t> </a:t>
            </a:r>
            <a:r>
              <a:rPr lang="as-IN" sz="2400" b="1" dirty="0">
                <a:latin typeface="NikoshBAN" panose="02000000000000000000" pitchFamily="2" charset="0"/>
                <a:cs typeface="NikoshBAN" panose="02000000000000000000" pitchFamily="2" charset="0"/>
              </a:rPr>
              <a:t>ল</a:t>
            </a:r>
            <a:r>
              <a:rPr lang="en-US" sz="2400" b="1" dirty="0">
                <a:latin typeface="NikoshBAN" panose="02000000000000000000" pitchFamily="2" charset="0"/>
                <a:cs typeface="NikoshBAN" panose="02000000000000000000" pitchFamily="2" charset="0"/>
              </a:rPr>
              <a:t>া</a:t>
            </a:r>
            <a:r>
              <a:rPr lang="as-IN" sz="2400" b="1" dirty="0">
                <a:latin typeface="NikoshBAN" panose="02000000000000000000" pitchFamily="2" charset="0"/>
                <a:cs typeface="NikoshBAN" panose="02000000000000000000" pitchFamily="2" charset="0"/>
              </a:rPr>
              <a:t>গ</a:t>
            </a:r>
            <a:r>
              <a:rPr lang="en-US" sz="2400" b="1" dirty="0">
                <a:latin typeface="NikoshBAN" panose="02000000000000000000" pitchFamily="2" charset="0"/>
                <a:cs typeface="NikoshBAN" panose="02000000000000000000" pitchFamily="2" charset="0"/>
              </a:rPr>
              <a:t>া</a:t>
            </a:r>
            <a:r>
              <a:rPr lang="as-IN" sz="2400" b="1" dirty="0">
                <a:latin typeface="NikoshBAN" panose="02000000000000000000" pitchFamily="2" charset="0"/>
                <a:cs typeface="NikoshBAN" panose="02000000000000000000" pitchFamily="2" charset="0"/>
              </a:rPr>
              <a:t>ত</a:t>
            </a:r>
            <a:r>
              <a:rPr lang="en-US" sz="2400" b="1" dirty="0">
                <a:latin typeface="NikoshBAN" panose="02000000000000000000" pitchFamily="2" charset="0"/>
                <a:cs typeface="NikoshBAN" panose="02000000000000000000" pitchFamily="2" charset="0"/>
              </a:rPr>
              <a:t>ে </a:t>
            </a:r>
            <a:r>
              <a:rPr lang="as-IN" sz="2400" b="1" dirty="0">
                <a:latin typeface="NikoshBAN" panose="02000000000000000000" pitchFamily="2" charset="0"/>
                <a:cs typeface="NikoshBAN" panose="02000000000000000000" pitchFamily="2" charset="0"/>
              </a:rPr>
              <a:t>হ</a:t>
            </a:r>
            <a:r>
              <a:rPr lang="en-US" sz="2400" b="1" dirty="0">
                <a:latin typeface="NikoshBAN" panose="02000000000000000000" pitchFamily="2" charset="0"/>
                <a:cs typeface="NikoshBAN" panose="02000000000000000000" pitchFamily="2" charset="0"/>
              </a:rPr>
              <a:t>ব</a:t>
            </a:r>
            <a:r>
              <a:rPr lang="as-IN" sz="2400" b="1" dirty="0">
                <a:latin typeface="NikoshBAN" panose="02000000000000000000" pitchFamily="2" charset="0"/>
                <a:cs typeface="NikoshBAN" panose="02000000000000000000" pitchFamily="2" charset="0"/>
              </a:rPr>
              <a:t>ে</a:t>
            </a:r>
            <a:r>
              <a:rPr lang="en-US" sz="2400" b="1" dirty="0">
                <a:latin typeface="NikoshBAN" panose="02000000000000000000" pitchFamily="2" charset="0"/>
                <a:cs typeface="NikoshBAN" panose="02000000000000000000" pitchFamily="2" charset="0"/>
              </a:rPr>
              <a:t> </a:t>
            </a:r>
            <a:r>
              <a:rPr lang="en-US" sz="2400" b="1" dirty="0" err="1">
                <a:latin typeface="NikoshBAN" panose="02000000000000000000" pitchFamily="2" charset="0"/>
                <a:cs typeface="NikoshBAN" panose="02000000000000000000" pitchFamily="2" charset="0"/>
              </a:rPr>
              <a:t>এবং</a:t>
            </a:r>
            <a:r>
              <a:rPr lang="en-US" sz="2400" b="1" dirty="0">
                <a:latin typeface="NikoshBAN" panose="02000000000000000000" pitchFamily="2" charset="0"/>
                <a:cs typeface="NikoshBAN" panose="02000000000000000000" pitchFamily="2" charset="0"/>
              </a:rPr>
              <a:t> </a:t>
            </a:r>
            <a:r>
              <a:rPr lang="en-US" sz="2400" b="1" dirty="0" err="1">
                <a:latin typeface="NikoshBAN" panose="02000000000000000000" pitchFamily="2" charset="0"/>
                <a:cs typeface="NikoshBAN" panose="02000000000000000000" pitchFamily="2" charset="0"/>
              </a:rPr>
              <a:t>চারাটিকে</a:t>
            </a:r>
            <a:r>
              <a:rPr lang="en-US" sz="2400" b="1" dirty="0">
                <a:latin typeface="NikoshBAN" panose="02000000000000000000" pitchFamily="2" charset="0"/>
                <a:cs typeface="NikoshBAN" panose="02000000000000000000" pitchFamily="2" charset="0"/>
              </a:rPr>
              <a:t> </a:t>
            </a:r>
            <a:r>
              <a:rPr lang="en-US" sz="2400" b="1" dirty="0" err="1">
                <a:latin typeface="NikoshBAN" panose="02000000000000000000" pitchFamily="2" charset="0"/>
                <a:cs typeface="NikoshBAN" panose="02000000000000000000" pitchFamily="2" charset="0"/>
              </a:rPr>
              <a:t>শক্ত</a:t>
            </a:r>
            <a:r>
              <a:rPr lang="en-US" sz="2400" b="1" dirty="0">
                <a:latin typeface="NikoshBAN" panose="02000000000000000000" pitchFamily="2" charset="0"/>
                <a:cs typeface="NikoshBAN" panose="02000000000000000000" pitchFamily="2" charset="0"/>
              </a:rPr>
              <a:t> খ</a:t>
            </a:r>
            <a:r>
              <a:rPr lang="as-IN" sz="2400" b="1" dirty="0">
                <a:latin typeface="NikoshBAN" panose="02000000000000000000" pitchFamily="2" charset="0"/>
                <a:cs typeface="NikoshBAN" panose="02000000000000000000" pitchFamily="2" charset="0"/>
              </a:rPr>
              <a:t>ু</a:t>
            </a:r>
            <a:r>
              <a:rPr lang="en-US" sz="2400" b="1" dirty="0" err="1">
                <a:latin typeface="NikoshBAN" panose="02000000000000000000" pitchFamily="2" charset="0"/>
                <a:cs typeface="NikoshBAN" panose="02000000000000000000" pitchFamily="2" charset="0"/>
              </a:rPr>
              <a:t>ঁটির</a:t>
            </a:r>
            <a:r>
              <a:rPr lang="en-US" sz="2400" b="1" dirty="0">
                <a:latin typeface="NikoshBAN" panose="02000000000000000000" pitchFamily="2" charset="0"/>
                <a:cs typeface="NikoshBAN" panose="02000000000000000000" pitchFamily="2" charset="0"/>
              </a:rPr>
              <a:t> </a:t>
            </a:r>
            <a:r>
              <a:rPr lang="as-IN" sz="2400" b="1" dirty="0">
                <a:latin typeface="NikoshBAN" panose="02000000000000000000" pitchFamily="2" charset="0"/>
                <a:cs typeface="NikoshBAN" panose="02000000000000000000" pitchFamily="2" charset="0"/>
              </a:rPr>
              <a:t>স</a:t>
            </a:r>
            <a:r>
              <a:rPr lang="en-US" sz="2400" b="1" dirty="0">
                <a:latin typeface="NikoshBAN" panose="02000000000000000000" pitchFamily="2" charset="0"/>
                <a:cs typeface="NikoshBAN" panose="02000000000000000000" pitchFamily="2" charset="0"/>
              </a:rPr>
              <a:t>া</a:t>
            </a:r>
            <a:r>
              <a:rPr lang="as-IN" sz="2400" b="1" dirty="0">
                <a:latin typeface="NikoshBAN" panose="02000000000000000000" pitchFamily="2" charset="0"/>
                <a:cs typeface="NikoshBAN" panose="02000000000000000000" pitchFamily="2" charset="0"/>
              </a:rPr>
              <a:t>থ</a:t>
            </a:r>
            <a:r>
              <a:rPr lang="en-US" sz="2400" b="1" dirty="0">
                <a:latin typeface="NikoshBAN" panose="02000000000000000000" pitchFamily="2" charset="0"/>
                <a:cs typeface="NikoshBAN" panose="02000000000000000000" pitchFamily="2" charset="0"/>
              </a:rPr>
              <a:t>ে </a:t>
            </a:r>
            <a:r>
              <a:rPr lang="en-US" sz="2400" b="1" dirty="0" err="1">
                <a:latin typeface="NikoshBAN" panose="02000000000000000000" pitchFamily="2" charset="0"/>
                <a:cs typeface="NikoshBAN" panose="02000000000000000000" pitchFamily="2" charset="0"/>
              </a:rPr>
              <a:t>বেঁধ</a:t>
            </a:r>
            <a:r>
              <a:rPr lang="as-IN" sz="2400" b="1" dirty="0">
                <a:latin typeface="NikoshBAN" panose="02000000000000000000" pitchFamily="2" charset="0"/>
                <a:cs typeface="NikoshBAN" panose="02000000000000000000" pitchFamily="2" charset="0"/>
              </a:rPr>
              <a:t>ে</a:t>
            </a:r>
            <a:r>
              <a:rPr lang="en-US" sz="2400" b="1" dirty="0">
                <a:latin typeface="NikoshBAN" panose="02000000000000000000" pitchFamily="2" charset="0"/>
                <a:cs typeface="NikoshBAN" panose="02000000000000000000" pitchFamily="2" charset="0"/>
              </a:rPr>
              <a:t> </a:t>
            </a:r>
            <a:r>
              <a:rPr lang="as-IN" sz="2400" b="1" dirty="0">
                <a:latin typeface="NikoshBAN" panose="02000000000000000000" pitchFamily="2" charset="0"/>
                <a:cs typeface="NikoshBAN" panose="02000000000000000000" pitchFamily="2" charset="0"/>
              </a:rPr>
              <a:t>দ</a:t>
            </a:r>
            <a:r>
              <a:rPr lang="en-US" sz="2400" b="1" dirty="0">
                <a:latin typeface="NikoshBAN" panose="02000000000000000000" pitchFamily="2" charset="0"/>
                <a:cs typeface="NikoshBAN" panose="02000000000000000000" pitchFamily="2" charset="0"/>
              </a:rPr>
              <a:t>ি</a:t>
            </a:r>
            <a:r>
              <a:rPr lang="as-IN" sz="2400" b="1" dirty="0">
                <a:latin typeface="NikoshBAN" panose="02000000000000000000" pitchFamily="2" charset="0"/>
                <a:cs typeface="NikoshBAN" panose="02000000000000000000" pitchFamily="2" charset="0"/>
              </a:rPr>
              <a:t>ত</a:t>
            </a:r>
            <a:r>
              <a:rPr lang="en-US" sz="2400" b="1" dirty="0" smtClean="0">
                <a:latin typeface="NikoshBAN" panose="02000000000000000000" pitchFamily="2" charset="0"/>
                <a:cs typeface="NikoshBAN" panose="02000000000000000000" pitchFamily="2" charset="0"/>
              </a:rPr>
              <a:t>ে</a:t>
            </a:r>
          </a:p>
          <a:p>
            <a:pPr algn="just"/>
            <a:r>
              <a:rPr lang="en-US" sz="2400" b="1" dirty="0" smtClean="0">
                <a:latin typeface="NikoshBAN" panose="02000000000000000000" pitchFamily="2" charset="0"/>
                <a:cs typeface="NikoshBAN" panose="02000000000000000000" pitchFamily="2" charset="0"/>
              </a:rPr>
              <a:t> </a:t>
            </a:r>
            <a:r>
              <a:rPr lang="as-IN" sz="2400" b="1" dirty="0">
                <a:latin typeface="NikoshBAN" panose="02000000000000000000" pitchFamily="2" charset="0"/>
                <a:cs typeface="NikoshBAN" panose="02000000000000000000" pitchFamily="2" charset="0"/>
              </a:rPr>
              <a:t>হ</a:t>
            </a:r>
            <a:r>
              <a:rPr lang="en-US" sz="2400" b="1" dirty="0">
                <a:latin typeface="NikoshBAN" panose="02000000000000000000" pitchFamily="2" charset="0"/>
                <a:cs typeface="NikoshBAN" panose="02000000000000000000" pitchFamily="2" charset="0"/>
              </a:rPr>
              <a:t>ব</a:t>
            </a:r>
            <a:r>
              <a:rPr lang="as-IN" sz="2400" b="1" dirty="0">
                <a:latin typeface="NikoshBAN" panose="02000000000000000000" pitchFamily="2" charset="0"/>
                <a:cs typeface="NikoshBAN" panose="02000000000000000000" pitchFamily="2" charset="0"/>
              </a:rPr>
              <a:t>ে</a:t>
            </a:r>
            <a:r>
              <a:rPr lang="en-US" sz="2400" b="1" dirty="0">
                <a:latin typeface="NikoshBAN" panose="02000000000000000000" pitchFamily="2" charset="0"/>
                <a:cs typeface="NikoshBAN" panose="02000000000000000000" pitchFamily="2" charset="0"/>
              </a:rPr>
              <a:t>। </a:t>
            </a:r>
            <a:r>
              <a:rPr lang="as-IN" sz="2400" b="1" dirty="0">
                <a:latin typeface="NikoshBAN" panose="02000000000000000000" pitchFamily="2" charset="0"/>
                <a:cs typeface="NikoshBAN" panose="02000000000000000000" pitchFamily="2" charset="0"/>
              </a:rPr>
              <a:t>য</a:t>
            </a:r>
            <a:r>
              <a:rPr lang="en-US" sz="2400" b="1" dirty="0">
                <a:latin typeface="NikoshBAN" panose="02000000000000000000" pitchFamily="2" charset="0"/>
                <a:cs typeface="NikoshBAN" panose="02000000000000000000" pitchFamily="2" charset="0"/>
              </a:rPr>
              <a:t>া</a:t>
            </a:r>
            <a:r>
              <a:rPr lang="as-IN" sz="2400" b="1" dirty="0">
                <a:latin typeface="NikoshBAN" panose="02000000000000000000" pitchFamily="2" charset="0"/>
                <a:cs typeface="NikoshBAN" panose="02000000000000000000" pitchFamily="2" charset="0"/>
              </a:rPr>
              <a:t>ত</a:t>
            </a:r>
            <a:r>
              <a:rPr lang="en-US" sz="2400" b="1" dirty="0">
                <a:latin typeface="NikoshBAN" panose="02000000000000000000" pitchFamily="2" charset="0"/>
                <a:cs typeface="NikoshBAN" panose="02000000000000000000" pitchFamily="2" charset="0"/>
              </a:rPr>
              <a:t>ে </a:t>
            </a:r>
            <a:r>
              <a:rPr lang="as-IN" sz="2400" b="1" dirty="0">
                <a:latin typeface="NikoshBAN" panose="02000000000000000000" pitchFamily="2" charset="0"/>
                <a:cs typeface="NikoshBAN" panose="02000000000000000000" pitchFamily="2" charset="0"/>
              </a:rPr>
              <a:t>ব</a:t>
            </a:r>
            <a:r>
              <a:rPr lang="en-US" sz="2400" b="1" dirty="0">
                <a:latin typeface="NikoshBAN" panose="02000000000000000000" pitchFamily="2" charset="0"/>
                <a:cs typeface="NikoshBAN" panose="02000000000000000000" pitchFamily="2" charset="0"/>
              </a:rPr>
              <a:t>া</a:t>
            </a:r>
            <a:r>
              <a:rPr lang="as-IN" sz="2400" b="1" dirty="0">
                <a:latin typeface="NikoshBAN" panose="02000000000000000000" pitchFamily="2" charset="0"/>
                <a:cs typeface="NikoshBAN" panose="02000000000000000000" pitchFamily="2" charset="0"/>
              </a:rPr>
              <a:t>ত</a:t>
            </a:r>
            <a:r>
              <a:rPr lang="en-US" sz="2400" b="1" dirty="0">
                <a:latin typeface="NikoshBAN" panose="02000000000000000000" pitchFamily="2" charset="0"/>
                <a:cs typeface="NikoshBAN" panose="02000000000000000000" pitchFamily="2" charset="0"/>
              </a:rPr>
              <a:t>া</a:t>
            </a:r>
            <a:r>
              <a:rPr lang="as-IN" sz="2400" b="1" dirty="0">
                <a:latin typeface="NikoshBAN" panose="02000000000000000000" pitchFamily="2" charset="0"/>
                <a:cs typeface="NikoshBAN" panose="02000000000000000000" pitchFamily="2" charset="0"/>
              </a:rPr>
              <a:t>স</a:t>
            </a:r>
            <a:r>
              <a:rPr lang="en-US" sz="2400" b="1" dirty="0">
                <a:latin typeface="NikoshBAN" panose="02000000000000000000" pitchFamily="2" charset="0"/>
                <a:cs typeface="NikoshBAN" panose="02000000000000000000" pitchFamily="2" charset="0"/>
              </a:rPr>
              <a:t>ে </a:t>
            </a:r>
            <a:r>
              <a:rPr lang="as-IN" sz="2400" b="1" dirty="0">
                <a:latin typeface="NikoshBAN" panose="02000000000000000000" pitchFamily="2" charset="0"/>
                <a:cs typeface="NikoshBAN" panose="02000000000000000000" pitchFamily="2" charset="0"/>
              </a:rPr>
              <a:t>হ</a:t>
            </a:r>
            <a:r>
              <a:rPr lang="en-US" sz="2400" b="1" dirty="0">
                <a:latin typeface="NikoshBAN" panose="02000000000000000000" pitchFamily="2" charset="0"/>
                <a:cs typeface="NikoshBAN" panose="02000000000000000000" pitchFamily="2" charset="0"/>
              </a:rPr>
              <a:t>ে</a:t>
            </a:r>
            <a:r>
              <a:rPr lang="as-IN" sz="2400" b="1" dirty="0">
                <a:latin typeface="NikoshBAN" panose="02000000000000000000" pitchFamily="2" charset="0"/>
                <a:cs typeface="NikoshBAN" panose="02000000000000000000" pitchFamily="2" charset="0"/>
              </a:rPr>
              <a:t>ল</a:t>
            </a:r>
            <a:r>
              <a:rPr lang="en-US" sz="2400" b="1" dirty="0">
                <a:latin typeface="NikoshBAN" panose="02000000000000000000" pitchFamily="2" charset="0"/>
                <a:cs typeface="NikoshBAN" panose="02000000000000000000" pitchFamily="2" charset="0"/>
              </a:rPr>
              <a:t>ে </a:t>
            </a:r>
            <a:r>
              <a:rPr lang="as-IN" sz="2400" b="1" dirty="0">
                <a:latin typeface="NikoshBAN" panose="02000000000000000000" pitchFamily="2" charset="0"/>
                <a:cs typeface="NikoshBAN" panose="02000000000000000000" pitchFamily="2" charset="0"/>
              </a:rPr>
              <a:t>ন</a:t>
            </a:r>
            <a:r>
              <a:rPr lang="en-US" sz="2400" b="1" dirty="0">
                <a:latin typeface="NikoshBAN" panose="02000000000000000000" pitchFamily="2" charset="0"/>
                <a:cs typeface="NikoshBAN" panose="02000000000000000000" pitchFamily="2" charset="0"/>
              </a:rPr>
              <a:t>া </a:t>
            </a:r>
            <a:r>
              <a:rPr lang="as-IN" sz="2400" b="1" dirty="0">
                <a:latin typeface="NikoshBAN" panose="02000000000000000000" pitchFamily="2" charset="0"/>
                <a:cs typeface="NikoshBAN" panose="02000000000000000000" pitchFamily="2" charset="0"/>
              </a:rPr>
              <a:t>প</a:t>
            </a:r>
            <a:r>
              <a:rPr lang="en-US" sz="2400" b="1" dirty="0">
                <a:latin typeface="NikoshBAN" panose="02000000000000000000" pitchFamily="2" charset="0"/>
                <a:cs typeface="NikoshBAN" panose="02000000000000000000" pitchFamily="2" charset="0"/>
              </a:rPr>
              <a:t>ড়</a:t>
            </a:r>
            <a:r>
              <a:rPr lang="as-IN" sz="2400" b="1" dirty="0">
                <a:latin typeface="NikoshBAN" panose="02000000000000000000" pitchFamily="2" charset="0"/>
                <a:cs typeface="NikoshBAN" panose="02000000000000000000" pitchFamily="2" charset="0"/>
              </a:rPr>
              <a:t>ে</a:t>
            </a:r>
            <a:r>
              <a:rPr lang="en-US" sz="2400" b="1"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1743077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80">
                                          <p:stCondLst>
                                            <p:cond delay="0"/>
                                          </p:stCondLst>
                                        </p:cTn>
                                        <p:tgtEl>
                                          <p:spTgt spid="8"/>
                                        </p:tgtEl>
                                      </p:cBhvr>
                                    </p:animEffect>
                                    <p:anim calcmode="lin" valueType="num">
                                      <p:cBhvr>
                                        <p:cTn id="2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3" dur="26">
                                          <p:stCondLst>
                                            <p:cond delay="650"/>
                                          </p:stCondLst>
                                        </p:cTn>
                                        <p:tgtEl>
                                          <p:spTgt spid="8"/>
                                        </p:tgtEl>
                                      </p:cBhvr>
                                      <p:to x="100000" y="60000"/>
                                    </p:animScale>
                                    <p:animScale>
                                      <p:cBhvr>
                                        <p:cTn id="34" dur="166" decel="50000">
                                          <p:stCondLst>
                                            <p:cond delay="676"/>
                                          </p:stCondLst>
                                        </p:cTn>
                                        <p:tgtEl>
                                          <p:spTgt spid="8"/>
                                        </p:tgtEl>
                                      </p:cBhvr>
                                      <p:to x="100000" y="100000"/>
                                    </p:animScale>
                                    <p:animScale>
                                      <p:cBhvr>
                                        <p:cTn id="35" dur="26">
                                          <p:stCondLst>
                                            <p:cond delay="1312"/>
                                          </p:stCondLst>
                                        </p:cTn>
                                        <p:tgtEl>
                                          <p:spTgt spid="8"/>
                                        </p:tgtEl>
                                      </p:cBhvr>
                                      <p:to x="100000" y="80000"/>
                                    </p:animScale>
                                    <p:animScale>
                                      <p:cBhvr>
                                        <p:cTn id="36" dur="166" decel="50000">
                                          <p:stCondLst>
                                            <p:cond delay="1338"/>
                                          </p:stCondLst>
                                        </p:cTn>
                                        <p:tgtEl>
                                          <p:spTgt spid="8"/>
                                        </p:tgtEl>
                                      </p:cBhvr>
                                      <p:to x="100000" y="100000"/>
                                    </p:animScale>
                                    <p:animScale>
                                      <p:cBhvr>
                                        <p:cTn id="37" dur="26">
                                          <p:stCondLst>
                                            <p:cond delay="1642"/>
                                          </p:stCondLst>
                                        </p:cTn>
                                        <p:tgtEl>
                                          <p:spTgt spid="8"/>
                                        </p:tgtEl>
                                      </p:cBhvr>
                                      <p:to x="100000" y="90000"/>
                                    </p:animScale>
                                    <p:animScale>
                                      <p:cBhvr>
                                        <p:cTn id="38" dur="166" decel="50000">
                                          <p:stCondLst>
                                            <p:cond delay="1668"/>
                                          </p:stCondLst>
                                        </p:cTn>
                                        <p:tgtEl>
                                          <p:spTgt spid="8"/>
                                        </p:tgtEl>
                                      </p:cBhvr>
                                      <p:to x="100000" y="100000"/>
                                    </p:animScale>
                                    <p:animScale>
                                      <p:cBhvr>
                                        <p:cTn id="39" dur="26">
                                          <p:stCondLst>
                                            <p:cond delay="1808"/>
                                          </p:stCondLst>
                                        </p:cTn>
                                        <p:tgtEl>
                                          <p:spTgt spid="8"/>
                                        </p:tgtEl>
                                      </p:cBhvr>
                                      <p:to x="100000" y="95000"/>
                                    </p:animScale>
                                    <p:animScale>
                                      <p:cBhvr>
                                        <p:cTn id="4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5CB21550-35C1-49DA-B2E8-743E3A0B7741}"/>
              </a:ext>
            </a:extLst>
          </p:cNvPr>
          <p:cNvGraphicFramePr>
            <a:graphicFrameLocks noGrp="1"/>
          </p:cNvGraphicFramePr>
          <p:nvPr>
            <p:extLst>
              <p:ext uri="{D42A27DB-BD31-4B8C-83A1-F6EECF244321}">
                <p14:modId xmlns:p14="http://schemas.microsoft.com/office/powerpoint/2010/main" val="1233578186"/>
              </p:ext>
            </p:extLst>
          </p:nvPr>
        </p:nvGraphicFramePr>
        <p:xfrm>
          <a:off x="609600" y="1970165"/>
          <a:ext cx="7924800" cy="4104409"/>
        </p:xfrm>
        <a:graphic>
          <a:graphicData uri="http://schemas.openxmlformats.org/drawingml/2006/table">
            <a:tbl>
              <a:tblPr firstRow="1" firstCol="1" lastRow="1" lastCol="1" bandRow="1" bandCol="1">
                <a:tableStyleId>{5A111915-BE36-4E01-A7E5-04B1672EAD32}</a:tableStyleId>
              </a:tblPr>
              <a:tblGrid>
                <a:gridCol w="2264228">
                  <a:extLst>
                    <a:ext uri="{9D8B030D-6E8A-4147-A177-3AD203B41FA5}">
                      <a16:colId xmlns:a16="http://schemas.microsoft.com/office/drawing/2014/main" xmlns="" val="20000"/>
                    </a:ext>
                  </a:extLst>
                </a:gridCol>
                <a:gridCol w="5660572">
                  <a:extLst>
                    <a:ext uri="{9D8B030D-6E8A-4147-A177-3AD203B41FA5}">
                      <a16:colId xmlns:a16="http://schemas.microsoft.com/office/drawing/2014/main" xmlns="" val="20001"/>
                    </a:ext>
                  </a:extLst>
                </a:gridCol>
              </a:tblGrid>
              <a:tr h="724200">
                <a:tc rowSpan="2">
                  <a:txBody>
                    <a:bodyPr/>
                    <a:lstStyle/>
                    <a:p>
                      <a:pPr algn="ctr"/>
                      <a:r>
                        <a:rPr lang="bn-BD" sz="3600" b="1" dirty="0" smtClean="0">
                          <a:solidFill>
                            <a:schemeClr val="bg1"/>
                          </a:solidFill>
                          <a:latin typeface="NikoshBAN" pitchFamily="2" charset="0"/>
                          <a:cs typeface="NikoshBAN" pitchFamily="2" charset="0"/>
                        </a:rPr>
                        <a:t>সারের </a:t>
                      </a:r>
                      <a:r>
                        <a:rPr lang="bn-BD" sz="3600" b="1" dirty="0">
                          <a:solidFill>
                            <a:schemeClr val="bg1"/>
                          </a:solidFill>
                          <a:latin typeface="NikoshBAN" pitchFamily="2" charset="0"/>
                          <a:cs typeface="NikoshBAN" pitchFamily="2" charset="0"/>
                        </a:rPr>
                        <a:t>নাম </a:t>
                      </a:r>
                      <a:endParaRPr lang="en-US" sz="3600" b="1" dirty="0">
                        <a:solidFill>
                          <a:schemeClr val="bg1"/>
                        </a:solidFill>
                        <a:latin typeface="NikoshBAN" pitchFamily="2" charset="0"/>
                        <a:cs typeface="NikoshBAN" pitchFamily="2" charset="0"/>
                      </a:endParaRPr>
                    </a:p>
                  </a:txBody>
                  <a:tcPr>
                    <a:lnR w="28575" cap="flat" cmpd="sng" algn="ctr">
                      <a:solidFill>
                        <a:srgbClr val="0070C0"/>
                      </a:solidFill>
                      <a:prstDash val="solid"/>
                      <a:round/>
                      <a:headEnd type="none" w="med" len="med"/>
                      <a:tailEnd type="none" w="med" len="med"/>
                    </a:lnR>
                    <a:lnB w="28575" cap="flat" cmpd="sng" algn="ctr">
                      <a:solidFill>
                        <a:srgbClr val="0070C0"/>
                      </a:solidFill>
                      <a:prstDash val="solid"/>
                      <a:round/>
                      <a:headEnd type="none" w="med" len="med"/>
                      <a:tailEnd type="none" w="med" len="med"/>
                    </a:lnB>
                    <a:gradFill flip="none" rotWithShape="1">
                      <a:gsLst>
                        <a:gs pos="15000">
                          <a:schemeClr val="accent2">
                            <a:lumMod val="67000"/>
                          </a:schemeClr>
                        </a:gs>
                        <a:gs pos="19000">
                          <a:schemeClr val="accent2">
                            <a:lumMod val="97000"/>
                            <a:lumOff val="3000"/>
                          </a:schemeClr>
                        </a:gs>
                        <a:gs pos="46000">
                          <a:schemeClr val="accent2">
                            <a:lumMod val="60000"/>
                            <a:lumOff val="40000"/>
                          </a:schemeClr>
                        </a:gs>
                      </a:gsLst>
                      <a:lin ang="16200000" scaled="1"/>
                      <a:tileRect/>
                    </a:gradFill>
                  </a:tcPr>
                </a:tc>
                <a:tc>
                  <a:txBody>
                    <a:bodyPr/>
                    <a:lstStyle/>
                    <a:p>
                      <a:pPr algn="ctr"/>
                      <a:r>
                        <a:rPr lang="bn-BD" sz="3200" b="1" dirty="0">
                          <a:solidFill>
                            <a:srgbClr val="FFFF00"/>
                          </a:solidFill>
                          <a:latin typeface="NikoshBAN" pitchFamily="2" charset="0"/>
                          <a:cs typeface="NikoshBAN" pitchFamily="2" charset="0"/>
                        </a:rPr>
                        <a:t>সারের পরিমান / গাছ</a:t>
                      </a:r>
                      <a:r>
                        <a:rPr lang="bn-BD" sz="3600" b="1" dirty="0">
                          <a:solidFill>
                            <a:srgbClr val="FFFF00"/>
                          </a:solidFill>
                          <a:latin typeface="NikoshBAN" pitchFamily="2" charset="0"/>
                          <a:cs typeface="NikoshBAN" pitchFamily="2" charset="0"/>
                        </a:rPr>
                        <a:t> </a:t>
                      </a:r>
                      <a:endParaRPr lang="en-US" sz="3600" b="1" dirty="0">
                        <a:solidFill>
                          <a:srgbClr val="FFFF00"/>
                        </a:solidFill>
                        <a:latin typeface="NikoshBAN" pitchFamily="2" charset="0"/>
                        <a:cs typeface="NikoshBAN" pitchFamily="2" charset="0"/>
                      </a:endParaRPr>
                    </a:p>
                  </a:txBody>
                  <a:tcP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B w="12700" cap="flat" cmpd="sng" algn="ctr">
                      <a:solidFill>
                        <a:srgbClr val="0070C0"/>
                      </a:solidFill>
                      <a:prstDash val="solid"/>
                      <a:round/>
                      <a:headEnd type="none" w="med" len="med"/>
                      <a:tailEnd type="none" w="med" len="med"/>
                    </a:lnB>
                    <a:gradFill flip="none" rotWithShape="1">
                      <a:gsLst>
                        <a:gs pos="15000">
                          <a:schemeClr val="accent2">
                            <a:lumMod val="67000"/>
                          </a:schemeClr>
                        </a:gs>
                        <a:gs pos="19000">
                          <a:schemeClr val="accent2">
                            <a:lumMod val="97000"/>
                            <a:lumOff val="3000"/>
                          </a:schemeClr>
                        </a:gs>
                        <a:gs pos="46000">
                          <a:schemeClr val="accent2">
                            <a:lumMod val="60000"/>
                            <a:lumOff val="40000"/>
                          </a:schemeClr>
                        </a:gs>
                      </a:gsLst>
                      <a:lin ang="16200000" scaled="1"/>
                      <a:tileRect/>
                    </a:gradFill>
                  </a:tcPr>
                </a:tc>
                <a:extLst>
                  <a:ext uri="{0D108BD9-81ED-4DB2-BD59-A6C34878D82A}">
                    <a16:rowId xmlns:a16="http://schemas.microsoft.com/office/drawing/2014/main" xmlns="" val="10000"/>
                  </a:ext>
                </a:extLst>
              </a:tr>
              <a:tr h="773813">
                <a:tc vMerge="1">
                  <a:txBody>
                    <a:bodyPr/>
                    <a:lstStyle/>
                    <a:p>
                      <a:endParaRPr lang="en-US"/>
                    </a:p>
                  </a:txBody>
                  <a:tcPr/>
                </a:tc>
                <a:tc>
                  <a:txBody>
                    <a:bodyPr/>
                    <a:lstStyle/>
                    <a:p>
                      <a:pPr algn="ctr"/>
                      <a:r>
                        <a:rPr lang="bn-BD" sz="2800" b="1" dirty="0">
                          <a:solidFill>
                            <a:schemeClr val="accent5"/>
                          </a:solidFill>
                          <a:latin typeface="NikoshBAN" pitchFamily="2" charset="0"/>
                          <a:cs typeface="NikoshBAN" pitchFamily="2" charset="0"/>
                        </a:rPr>
                        <a:t>১</a:t>
                      </a:r>
                      <a:r>
                        <a:rPr lang="bn-BD" sz="2800" b="1" baseline="0" dirty="0">
                          <a:solidFill>
                            <a:schemeClr val="accent5"/>
                          </a:solidFill>
                          <a:latin typeface="NikoshBAN" pitchFamily="2" charset="0"/>
                          <a:cs typeface="NikoshBAN" pitchFamily="2" charset="0"/>
                        </a:rPr>
                        <a:t> – </a:t>
                      </a:r>
                      <a:r>
                        <a:rPr lang="bn-BD" sz="2800" b="1" dirty="0">
                          <a:solidFill>
                            <a:schemeClr val="accent5"/>
                          </a:solidFill>
                          <a:latin typeface="NikoshBAN" pitchFamily="2" charset="0"/>
                          <a:cs typeface="NikoshBAN" pitchFamily="2" charset="0"/>
                        </a:rPr>
                        <a:t>৩ বছর সময় পর্যন্ত</a:t>
                      </a:r>
                      <a:endParaRPr lang="en-US" sz="2800" b="1" dirty="0">
                        <a:solidFill>
                          <a:schemeClr val="accent5"/>
                        </a:solidFill>
                        <a:latin typeface="NikoshBAN" pitchFamily="2" charset="0"/>
                        <a:cs typeface="NikoshBAN" pitchFamily="2" charset="0"/>
                      </a:endParaRPr>
                    </a:p>
                  </a:txBody>
                  <a:tcP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gradFill flip="none" rotWithShape="1">
                      <a:gsLst>
                        <a:gs pos="15000">
                          <a:schemeClr val="accent2">
                            <a:lumMod val="67000"/>
                          </a:schemeClr>
                        </a:gs>
                        <a:gs pos="19000">
                          <a:schemeClr val="accent2">
                            <a:lumMod val="97000"/>
                            <a:lumOff val="3000"/>
                          </a:schemeClr>
                        </a:gs>
                        <a:gs pos="46000">
                          <a:schemeClr val="accent2">
                            <a:lumMod val="60000"/>
                            <a:lumOff val="40000"/>
                          </a:schemeClr>
                        </a:gs>
                      </a:gsLst>
                      <a:lin ang="16200000" scaled="1"/>
                      <a:tileRect/>
                    </a:gradFill>
                  </a:tcPr>
                </a:tc>
                <a:extLst>
                  <a:ext uri="{0D108BD9-81ED-4DB2-BD59-A6C34878D82A}">
                    <a16:rowId xmlns:a16="http://schemas.microsoft.com/office/drawing/2014/main" xmlns="" val="10001"/>
                  </a:ext>
                </a:extLst>
              </a:tr>
              <a:tr h="637438">
                <a:tc>
                  <a:txBody>
                    <a:bodyPr/>
                    <a:lstStyle/>
                    <a:p>
                      <a:pPr algn="ctr"/>
                      <a:r>
                        <a:rPr lang="bn-BD" sz="2800" b="1" dirty="0">
                          <a:solidFill>
                            <a:schemeClr val="tx1"/>
                          </a:solidFill>
                          <a:latin typeface="NikoshBAN" pitchFamily="2" charset="0"/>
                          <a:cs typeface="NikoshBAN" pitchFamily="2" charset="0"/>
                        </a:rPr>
                        <a:t>গোবর সার</a:t>
                      </a:r>
                      <a:endParaRPr lang="en-US" sz="2800" b="1" dirty="0">
                        <a:solidFill>
                          <a:schemeClr val="tx1"/>
                        </a:solidFill>
                        <a:latin typeface="NikoshBAN" pitchFamily="2" charset="0"/>
                        <a:cs typeface="NikoshBAN" pitchFamily="2" charset="0"/>
                      </a:endParaRPr>
                    </a:p>
                  </a:txBody>
                  <a:tcPr>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gradFill flip="none" rotWithShape="1">
                      <a:gsLst>
                        <a:gs pos="15000">
                          <a:schemeClr val="accent2">
                            <a:lumMod val="67000"/>
                          </a:schemeClr>
                        </a:gs>
                        <a:gs pos="19000">
                          <a:schemeClr val="accent2">
                            <a:lumMod val="97000"/>
                            <a:lumOff val="3000"/>
                          </a:schemeClr>
                        </a:gs>
                        <a:gs pos="46000">
                          <a:schemeClr val="accent2">
                            <a:lumMod val="60000"/>
                            <a:lumOff val="40000"/>
                          </a:schemeClr>
                        </a:gs>
                      </a:gsLst>
                      <a:lin ang="16200000" scaled="1"/>
                      <a:tileRect/>
                    </a:gradFill>
                  </a:tcPr>
                </a:tc>
                <a:tc>
                  <a:txBody>
                    <a:bodyPr/>
                    <a:lstStyle/>
                    <a:p>
                      <a:pPr algn="ctr"/>
                      <a:r>
                        <a:rPr lang="bn-BD" sz="2800" b="1" dirty="0">
                          <a:solidFill>
                            <a:schemeClr val="tx1"/>
                          </a:solidFill>
                          <a:latin typeface="NikoshBAN" pitchFamily="2" charset="0"/>
                          <a:cs typeface="NikoshBAN" pitchFamily="2" charset="0"/>
                        </a:rPr>
                        <a:t>১০ – ২০ কেজি</a:t>
                      </a:r>
                      <a:endParaRPr lang="en-US" sz="2800" b="1" dirty="0">
                        <a:solidFill>
                          <a:schemeClr val="tx1"/>
                        </a:solidFill>
                        <a:latin typeface="NikoshBAN" pitchFamily="2" charset="0"/>
                        <a:cs typeface="NikoshBAN" pitchFamily="2" charset="0"/>
                      </a:endParaRPr>
                    </a:p>
                  </a:txBody>
                  <a:tcP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gradFill flip="none" rotWithShape="1">
                      <a:gsLst>
                        <a:gs pos="15000">
                          <a:schemeClr val="accent2">
                            <a:lumMod val="67000"/>
                          </a:schemeClr>
                        </a:gs>
                        <a:gs pos="19000">
                          <a:schemeClr val="accent2">
                            <a:lumMod val="97000"/>
                            <a:lumOff val="3000"/>
                          </a:schemeClr>
                        </a:gs>
                        <a:gs pos="46000">
                          <a:schemeClr val="accent2">
                            <a:lumMod val="60000"/>
                            <a:lumOff val="40000"/>
                          </a:schemeClr>
                        </a:gs>
                      </a:gsLst>
                      <a:lin ang="16200000" scaled="1"/>
                      <a:tileRect/>
                    </a:gradFill>
                  </a:tcPr>
                </a:tc>
                <a:extLst>
                  <a:ext uri="{0D108BD9-81ED-4DB2-BD59-A6C34878D82A}">
                    <a16:rowId xmlns:a16="http://schemas.microsoft.com/office/drawing/2014/main" xmlns="" val="10002"/>
                  </a:ext>
                </a:extLst>
              </a:tr>
              <a:tr h="637438">
                <a:tc>
                  <a:txBody>
                    <a:bodyPr/>
                    <a:lstStyle/>
                    <a:p>
                      <a:pPr algn="ctr"/>
                      <a:r>
                        <a:rPr lang="bn-BD" sz="2800" b="1" dirty="0">
                          <a:solidFill>
                            <a:schemeClr val="tx1"/>
                          </a:solidFill>
                          <a:latin typeface="NikoshBAN" pitchFamily="2" charset="0"/>
                          <a:cs typeface="NikoshBAN" pitchFamily="2" charset="0"/>
                        </a:rPr>
                        <a:t>ইউরিয়া</a:t>
                      </a:r>
                      <a:endParaRPr lang="en-US" sz="2800" b="1" dirty="0">
                        <a:solidFill>
                          <a:schemeClr val="tx1"/>
                        </a:solidFill>
                        <a:latin typeface="NikoshBAN" pitchFamily="2" charset="0"/>
                        <a:cs typeface="NikoshBAN" pitchFamily="2" charset="0"/>
                      </a:endParaRPr>
                    </a:p>
                  </a:txBody>
                  <a:tcPr>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gradFill flip="none" rotWithShape="1">
                      <a:gsLst>
                        <a:gs pos="15000">
                          <a:schemeClr val="accent2">
                            <a:lumMod val="67000"/>
                          </a:schemeClr>
                        </a:gs>
                        <a:gs pos="19000">
                          <a:schemeClr val="accent2">
                            <a:lumMod val="97000"/>
                            <a:lumOff val="3000"/>
                          </a:schemeClr>
                        </a:gs>
                        <a:gs pos="46000">
                          <a:schemeClr val="accent2">
                            <a:lumMod val="60000"/>
                            <a:lumOff val="40000"/>
                          </a:schemeClr>
                        </a:gs>
                      </a:gsLst>
                      <a:lin ang="16200000" scaled="1"/>
                      <a:tileRect/>
                    </a:gradFill>
                  </a:tcPr>
                </a:tc>
                <a:tc>
                  <a:txBody>
                    <a:bodyPr/>
                    <a:lstStyle/>
                    <a:p>
                      <a:pPr algn="ctr"/>
                      <a:r>
                        <a:rPr lang="bn-BD" sz="2800" b="1" dirty="0">
                          <a:solidFill>
                            <a:schemeClr val="tx1"/>
                          </a:solidFill>
                          <a:latin typeface="NikoshBAN" pitchFamily="2" charset="0"/>
                          <a:cs typeface="NikoshBAN" pitchFamily="2" charset="0"/>
                        </a:rPr>
                        <a:t>১৫০ – ৩০০ গ্রাম</a:t>
                      </a:r>
                      <a:endParaRPr lang="en-US" sz="2800" b="1" dirty="0">
                        <a:solidFill>
                          <a:schemeClr val="tx1"/>
                        </a:solidFill>
                        <a:latin typeface="NikoshBAN" pitchFamily="2" charset="0"/>
                        <a:cs typeface="NikoshBAN" pitchFamily="2" charset="0"/>
                      </a:endParaRPr>
                    </a:p>
                  </a:txBody>
                  <a:tcP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gradFill flip="none" rotWithShape="1">
                      <a:gsLst>
                        <a:gs pos="15000">
                          <a:schemeClr val="accent2">
                            <a:lumMod val="67000"/>
                          </a:schemeClr>
                        </a:gs>
                        <a:gs pos="19000">
                          <a:schemeClr val="accent2">
                            <a:lumMod val="97000"/>
                            <a:lumOff val="3000"/>
                          </a:schemeClr>
                        </a:gs>
                        <a:gs pos="46000">
                          <a:schemeClr val="accent2">
                            <a:lumMod val="60000"/>
                            <a:lumOff val="40000"/>
                          </a:schemeClr>
                        </a:gs>
                      </a:gsLst>
                      <a:lin ang="16200000" scaled="1"/>
                      <a:tileRect/>
                    </a:gradFill>
                  </a:tcPr>
                </a:tc>
                <a:extLst>
                  <a:ext uri="{0D108BD9-81ED-4DB2-BD59-A6C34878D82A}">
                    <a16:rowId xmlns:a16="http://schemas.microsoft.com/office/drawing/2014/main" xmlns="" val="10003"/>
                  </a:ext>
                </a:extLst>
              </a:tr>
              <a:tr h="728021">
                <a:tc>
                  <a:txBody>
                    <a:bodyPr/>
                    <a:lstStyle/>
                    <a:p>
                      <a:pPr algn="ctr"/>
                      <a:r>
                        <a:rPr lang="bn-BD" sz="2800" b="1" dirty="0">
                          <a:solidFill>
                            <a:schemeClr val="tx1"/>
                          </a:solidFill>
                          <a:latin typeface="NikoshBAN" pitchFamily="2" charset="0"/>
                          <a:cs typeface="NikoshBAN" pitchFamily="2" charset="0"/>
                        </a:rPr>
                        <a:t>টিএসপি</a:t>
                      </a:r>
                      <a:r>
                        <a:rPr lang="bn-BD" sz="2800" b="1" baseline="0" dirty="0">
                          <a:solidFill>
                            <a:schemeClr val="tx1"/>
                          </a:solidFill>
                          <a:latin typeface="NikoshBAN" pitchFamily="2" charset="0"/>
                          <a:cs typeface="NikoshBAN" pitchFamily="2" charset="0"/>
                        </a:rPr>
                        <a:t> </a:t>
                      </a:r>
                      <a:endParaRPr lang="en-US" sz="2800" b="1" dirty="0">
                        <a:solidFill>
                          <a:schemeClr val="tx1"/>
                        </a:solidFill>
                        <a:latin typeface="NikoshBAN" pitchFamily="2" charset="0"/>
                        <a:cs typeface="NikoshBAN" pitchFamily="2" charset="0"/>
                      </a:endParaRPr>
                    </a:p>
                  </a:txBody>
                  <a:tcPr>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gradFill flip="none" rotWithShape="1">
                      <a:gsLst>
                        <a:gs pos="15000">
                          <a:schemeClr val="accent2">
                            <a:lumMod val="67000"/>
                          </a:schemeClr>
                        </a:gs>
                        <a:gs pos="19000">
                          <a:schemeClr val="accent2">
                            <a:lumMod val="97000"/>
                            <a:lumOff val="3000"/>
                          </a:schemeClr>
                        </a:gs>
                        <a:gs pos="46000">
                          <a:schemeClr val="accent2">
                            <a:lumMod val="60000"/>
                            <a:lumOff val="40000"/>
                          </a:schemeClr>
                        </a:gs>
                      </a:gsLst>
                      <a:lin ang="16200000" scaled="1"/>
                      <a:tileRect/>
                    </a:gradFill>
                  </a:tcPr>
                </a:tc>
                <a:tc>
                  <a:txBody>
                    <a:bodyPr/>
                    <a:lstStyle/>
                    <a:p>
                      <a:pPr algn="ctr"/>
                      <a:r>
                        <a:rPr lang="bn-BD" sz="2800" b="1" dirty="0">
                          <a:solidFill>
                            <a:schemeClr val="tx1"/>
                          </a:solidFill>
                          <a:latin typeface="NikoshBAN" pitchFamily="2" charset="0"/>
                          <a:cs typeface="NikoshBAN" pitchFamily="2" charset="0"/>
                        </a:rPr>
                        <a:t>১৫০ – ৩০০ গ্রাম</a:t>
                      </a:r>
                      <a:endParaRPr lang="en-US" sz="2800" b="1" dirty="0">
                        <a:solidFill>
                          <a:schemeClr val="tx1"/>
                        </a:solidFill>
                        <a:latin typeface="NikoshBAN" pitchFamily="2" charset="0"/>
                        <a:cs typeface="NikoshBAN" pitchFamily="2" charset="0"/>
                      </a:endParaRPr>
                    </a:p>
                  </a:txBody>
                  <a:tcP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gradFill flip="none" rotWithShape="1">
                      <a:gsLst>
                        <a:gs pos="15000">
                          <a:schemeClr val="accent2">
                            <a:lumMod val="67000"/>
                          </a:schemeClr>
                        </a:gs>
                        <a:gs pos="19000">
                          <a:schemeClr val="accent2">
                            <a:lumMod val="97000"/>
                            <a:lumOff val="3000"/>
                          </a:schemeClr>
                        </a:gs>
                        <a:gs pos="46000">
                          <a:schemeClr val="accent2">
                            <a:lumMod val="60000"/>
                            <a:lumOff val="40000"/>
                          </a:schemeClr>
                        </a:gs>
                      </a:gsLst>
                      <a:lin ang="16200000" scaled="1"/>
                      <a:tileRect/>
                    </a:gradFill>
                  </a:tcPr>
                </a:tc>
                <a:extLst>
                  <a:ext uri="{0D108BD9-81ED-4DB2-BD59-A6C34878D82A}">
                    <a16:rowId xmlns:a16="http://schemas.microsoft.com/office/drawing/2014/main" xmlns="" val="10004"/>
                  </a:ext>
                </a:extLst>
              </a:tr>
              <a:tr h="603499">
                <a:tc>
                  <a:txBody>
                    <a:bodyPr/>
                    <a:lstStyle/>
                    <a:p>
                      <a:pPr algn="ctr"/>
                      <a:r>
                        <a:rPr lang="bn-BD" sz="2800" b="1" dirty="0">
                          <a:solidFill>
                            <a:schemeClr val="tx1"/>
                          </a:solidFill>
                          <a:latin typeface="NikoshBAN" pitchFamily="2" charset="0"/>
                          <a:cs typeface="NikoshBAN" pitchFamily="2" charset="0"/>
                        </a:rPr>
                        <a:t>এমওপি</a:t>
                      </a:r>
                      <a:r>
                        <a:rPr lang="bn-BD" sz="2800" b="1" baseline="0" dirty="0">
                          <a:solidFill>
                            <a:schemeClr val="tx1"/>
                          </a:solidFill>
                          <a:latin typeface="NikoshBAN" pitchFamily="2" charset="0"/>
                          <a:cs typeface="NikoshBAN" pitchFamily="2" charset="0"/>
                        </a:rPr>
                        <a:t> </a:t>
                      </a:r>
                      <a:endParaRPr lang="en-US" sz="2800" b="1" dirty="0">
                        <a:solidFill>
                          <a:schemeClr val="tx1"/>
                        </a:solidFill>
                        <a:latin typeface="NikoshBAN" pitchFamily="2" charset="0"/>
                        <a:cs typeface="NikoshBAN" pitchFamily="2" charset="0"/>
                      </a:endParaRPr>
                    </a:p>
                  </a:txBody>
                  <a:tcPr>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gradFill flip="none" rotWithShape="1">
                      <a:gsLst>
                        <a:gs pos="15000">
                          <a:schemeClr val="accent2">
                            <a:lumMod val="67000"/>
                          </a:schemeClr>
                        </a:gs>
                        <a:gs pos="19000">
                          <a:schemeClr val="accent2">
                            <a:lumMod val="97000"/>
                            <a:lumOff val="3000"/>
                          </a:schemeClr>
                        </a:gs>
                        <a:gs pos="46000">
                          <a:schemeClr val="accent2">
                            <a:lumMod val="60000"/>
                            <a:lumOff val="40000"/>
                          </a:schemeClr>
                        </a:gs>
                      </a:gsLst>
                      <a:lin ang="16200000" scaled="1"/>
                      <a:tileRect/>
                    </a:gradFill>
                  </a:tcPr>
                </a:tc>
                <a:tc>
                  <a:txBody>
                    <a:bodyPr/>
                    <a:lstStyle/>
                    <a:p>
                      <a:pPr algn="ctr"/>
                      <a:r>
                        <a:rPr lang="bn-BD" sz="2800" b="1" dirty="0">
                          <a:solidFill>
                            <a:schemeClr val="tx1"/>
                          </a:solidFill>
                          <a:latin typeface="NikoshBAN" pitchFamily="2" charset="0"/>
                          <a:cs typeface="NikoshBAN" pitchFamily="2" charset="0"/>
                        </a:rPr>
                        <a:t>১৫০ – ৩০০ গ্রাম</a:t>
                      </a:r>
                      <a:endParaRPr lang="en-US" sz="2800" b="1" dirty="0">
                        <a:solidFill>
                          <a:schemeClr val="tx1"/>
                        </a:solidFill>
                        <a:latin typeface="NikoshBAN" pitchFamily="2" charset="0"/>
                        <a:cs typeface="NikoshBAN" pitchFamily="2" charset="0"/>
                      </a:endParaRPr>
                    </a:p>
                  </a:txBody>
                  <a:tcP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gradFill flip="none" rotWithShape="1">
                      <a:gsLst>
                        <a:gs pos="15000">
                          <a:schemeClr val="accent2">
                            <a:lumMod val="67000"/>
                          </a:schemeClr>
                        </a:gs>
                        <a:gs pos="19000">
                          <a:schemeClr val="accent2">
                            <a:lumMod val="97000"/>
                            <a:lumOff val="3000"/>
                          </a:schemeClr>
                        </a:gs>
                        <a:gs pos="46000">
                          <a:schemeClr val="accent2">
                            <a:lumMod val="60000"/>
                            <a:lumOff val="40000"/>
                          </a:schemeClr>
                        </a:gs>
                      </a:gsLst>
                      <a:lin ang="16200000" scaled="1"/>
                      <a:tileRect/>
                    </a:gradFill>
                  </a:tcPr>
                </a:tc>
                <a:extLst>
                  <a:ext uri="{0D108BD9-81ED-4DB2-BD59-A6C34878D82A}">
                    <a16:rowId xmlns:a16="http://schemas.microsoft.com/office/drawing/2014/main" xmlns="" val="10005"/>
                  </a:ext>
                </a:extLst>
              </a:tr>
            </a:tbl>
          </a:graphicData>
        </a:graphic>
      </p:graphicFrame>
      <p:sp>
        <p:nvSpPr>
          <p:cNvPr id="3" name="TextBox 2">
            <a:extLst>
              <a:ext uri="{FF2B5EF4-FFF2-40B4-BE49-F238E27FC236}">
                <a16:creationId xmlns:a16="http://schemas.microsoft.com/office/drawing/2014/main" xmlns="" id="{E5BA3725-7D2B-4A96-9DF8-A2FC5BB46E5D}"/>
              </a:ext>
            </a:extLst>
          </p:cNvPr>
          <p:cNvSpPr txBox="1"/>
          <p:nvPr/>
        </p:nvSpPr>
        <p:spPr>
          <a:xfrm>
            <a:off x="2350926" y="538238"/>
            <a:ext cx="4387226" cy="1328023"/>
          </a:xfrm>
          <a:prstGeom prst="flowChartAlternateProcess">
            <a:avLst/>
          </a:prstGeom>
          <a:gradFill flip="none" rotWithShape="1">
            <a:gsLst>
              <a:gs pos="0">
                <a:schemeClr val="accent4">
                  <a:lumMod val="67000"/>
                </a:schemeClr>
              </a:gs>
              <a:gs pos="0">
                <a:schemeClr val="accent4">
                  <a:lumMod val="97000"/>
                  <a:lumOff val="3000"/>
                </a:schemeClr>
              </a:gs>
              <a:gs pos="100000">
                <a:schemeClr val="accent4">
                  <a:lumMod val="60000"/>
                  <a:lumOff val="40000"/>
                </a:schemeClr>
              </a:gs>
            </a:gsLst>
            <a:lin ang="16200000" scaled="1"/>
            <a:tileRect/>
          </a:gradFill>
          <a:ln>
            <a:no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bn-BD" sz="3600" b="1" dirty="0">
                <a:solidFill>
                  <a:schemeClr val="bg1"/>
                </a:solidFill>
                <a:latin typeface="NikoshBAN" pitchFamily="2" charset="0"/>
                <a:cs typeface="NikoshBAN" pitchFamily="2" charset="0"/>
              </a:rPr>
              <a:t>পেয়ারা</a:t>
            </a:r>
            <a:r>
              <a:rPr lang="bn-BD" sz="3600" b="1" dirty="0">
                <a:latin typeface="NikoshBAN" pitchFamily="2" charset="0"/>
                <a:cs typeface="NikoshBAN" pitchFamily="2" charset="0"/>
              </a:rPr>
              <a:t> </a:t>
            </a:r>
            <a:r>
              <a:rPr lang="bn-BD" sz="3600" b="1" dirty="0">
                <a:solidFill>
                  <a:schemeClr val="bg1"/>
                </a:solidFill>
                <a:latin typeface="NikoshBAN" pitchFamily="2" charset="0"/>
                <a:cs typeface="NikoshBAN" pitchFamily="2" charset="0"/>
              </a:rPr>
              <a:t>গাছে </a:t>
            </a:r>
            <a:r>
              <a:rPr lang="bn-BD" sz="3600" b="1" dirty="0" smtClean="0">
                <a:solidFill>
                  <a:schemeClr val="bg1"/>
                </a:solidFill>
                <a:latin typeface="NikoshBAN" pitchFamily="2" charset="0"/>
                <a:cs typeface="NikoshBAN" pitchFamily="2" charset="0"/>
              </a:rPr>
              <a:t>সার</a:t>
            </a:r>
            <a:endParaRPr lang="en-US" sz="3600" b="1" dirty="0" smtClean="0">
              <a:solidFill>
                <a:schemeClr val="bg1"/>
              </a:solidFill>
              <a:latin typeface="NikoshBAN" pitchFamily="2" charset="0"/>
              <a:cs typeface="NikoshBAN" pitchFamily="2" charset="0"/>
            </a:endParaRPr>
          </a:p>
          <a:p>
            <a:pPr algn="ctr"/>
            <a:r>
              <a:rPr lang="bn-BD" sz="3600" b="1" dirty="0" smtClean="0">
                <a:latin typeface="NikoshBAN" pitchFamily="2" charset="0"/>
                <a:cs typeface="NikoshBAN" pitchFamily="2" charset="0"/>
              </a:rPr>
              <a:t> </a:t>
            </a:r>
            <a:r>
              <a:rPr lang="bn-BD" sz="3600" b="1" dirty="0">
                <a:solidFill>
                  <a:schemeClr val="bg1"/>
                </a:solidFill>
                <a:latin typeface="NikoshBAN" pitchFamily="2" charset="0"/>
                <a:cs typeface="NikoshBAN" pitchFamily="2" charset="0"/>
              </a:rPr>
              <a:t>প্রয়োগের</a:t>
            </a:r>
            <a:r>
              <a:rPr lang="bn-BD" sz="3600" b="1" dirty="0">
                <a:latin typeface="NikoshBAN" pitchFamily="2" charset="0"/>
                <a:cs typeface="NikoshBAN" pitchFamily="2" charset="0"/>
              </a:rPr>
              <a:t> </a:t>
            </a:r>
            <a:r>
              <a:rPr lang="bn-BD" sz="3600" b="1" dirty="0">
                <a:solidFill>
                  <a:schemeClr val="bg1"/>
                </a:solidFill>
                <a:latin typeface="NikoshBAN" pitchFamily="2" charset="0"/>
                <a:cs typeface="NikoshBAN" pitchFamily="2" charset="0"/>
              </a:rPr>
              <a:t>পরিমান</a:t>
            </a:r>
            <a:r>
              <a:rPr lang="bn-BD" sz="3600" b="1" dirty="0">
                <a:latin typeface="NikoshBAN" pitchFamily="2" charset="0"/>
                <a:cs typeface="NikoshBAN" pitchFamily="2" charset="0"/>
              </a:rPr>
              <a:t> </a:t>
            </a:r>
            <a:endParaRPr lang="en-US" sz="3600" b="1" dirty="0">
              <a:latin typeface="NikoshBAN" pitchFamily="2" charset="0"/>
              <a:cs typeface="NikoshBAN" pitchFamily="2" charset="0"/>
            </a:endParaRPr>
          </a:p>
        </p:txBody>
      </p:sp>
    </p:spTree>
    <p:extLst>
      <p:ext uri="{BB962C8B-B14F-4D97-AF65-F5344CB8AC3E}">
        <p14:creationId xmlns:p14="http://schemas.microsoft.com/office/powerpoint/2010/main" val="29463001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xmlns="" id="{CE8A5C40-218A-4E66-AF6F-713FB6D77216}"/>
              </a:ext>
            </a:extLst>
          </p:cNvPr>
          <p:cNvSpPr/>
          <p:nvPr/>
        </p:nvSpPr>
        <p:spPr>
          <a:xfrm>
            <a:off x="683054" y="618161"/>
            <a:ext cx="3940703" cy="762000"/>
          </a:xfrm>
          <a:prstGeom prst="roundRect">
            <a:avLst/>
          </a:prstGeom>
          <a:solidFill>
            <a:schemeClr val="accent5">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দলগত </a:t>
            </a:r>
            <a:r>
              <a:rPr lang="en-US" sz="44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কাজ</a:t>
            </a:r>
          </a:p>
        </p:txBody>
      </p:sp>
      <p:sp>
        <p:nvSpPr>
          <p:cNvPr id="3" name="Title 1">
            <a:extLst>
              <a:ext uri="{FF2B5EF4-FFF2-40B4-BE49-F238E27FC236}">
                <a16:creationId xmlns:a16="http://schemas.microsoft.com/office/drawing/2014/main" xmlns="" id="{AB718FA5-E741-48E4-A22A-9C6076AC2D6C}"/>
              </a:ext>
            </a:extLst>
          </p:cNvPr>
          <p:cNvSpPr txBox="1">
            <a:spLocks/>
          </p:cNvSpPr>
          <p:nvPr/>
        </p:nvSpPr>
        <p:spPr>
          <a:xfrm>
            <a:off x="623257" y="4772826"/>
            <a:ext cx="8001000" cy="1371600"/>
          </a:xfrm>
          <a:prstGeom prst="roundRect">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p>
            <a:pPr lvl="0" algn="just">
              <a:spcBef>
                <a:spcPct val="0"/>
              </a:spcBef>
              <a:defRPr/>
            </a:pPr>
            <a:r>
              <a:rPr lang="bn-BD" sz="2800" dirty="0">
                <a:latin typeface="NikoshBAN" pitchFamily="2" charset="0"/>
                <a:cs typeface="NikoshBAN" pitchFamily="2" charset="0"/>
              </a:rPr>
              <a:t>পোস্টার কাগজে পেয়ারার চারা রোপনের পদ্ধতির চিত্র অঙ্কন করে শ্রেণিতে উপস্থাপন কর। </a:t>
            </a:r>
          </a:p>
        </p:txBody>
      </p:sp>
      <p:pic>
        <p:nvPicPr>
          <p:cNvPr id="4" name="Picture 3">
            <a:extLst>
              <a:ext uri="{FF2B5EF4-FFF2-40B4-BE49-F238E27FC236}">
                <a16:creationId xmlns:a16="http://schemas.microsoft.com/office/drawing/2014/main" xmlns="" id="{8B944A18-5121-4685-A92E-F1BD1ACC7E5E}"/>
              </a:ext>
            </a:extLst>
          </p:cNvPr>
          <p:cNvPicPr>
            <a:picLocks noChangeAspect="1"/>
          </p:cNvPicPr>
          <p:nvPr/>
        </p:nvPicPr>
        <p:blipFill>
          <a:blip r:embed="rId2" cstate="email">
            <a:clrChange>
              <a:clrFrom>
                <a:srgbClr val="FFF7EC"/>
              </a:clrFrom>
              <a:clrTo>
                <a:srgbClr val="FFF7EC">
                  <a:alpha val="0"/>
                </a:srgbClr>
              </a:clrTo>
            </a:clrChange>
            <a:extLst>
              <a:ext uri="{28A0092B-C50C-407E-A947-70E740481C1C}">
                <a14:useLocalDpi xmlns:a14="http://schemas.microsoft.com/office/drawing/2010/main"/>
              </a:ext>
            </a:extLst>
          </a:blip>
          <a:stretch>
            <a:fillRect/>
          </a:stretch>
        </p:blipFill>
        <p:spPr>
          <a:xfrm>
            <a:off x="4881871" y="618160"/>
            <a:ext cx="3503003" cy="3884829"/>
          </a:xfrm>
          <a:prstGeom prst="rect">
            <a:avLst/>
          </a:prstGeom>
        </p:spPr>
      </p:pic>
      <p:pic>
        <p:nvPicPr>
          <p:cNvPr id="5" name="Picture 4">
            <a:extLst>
              <a:ext uri="{FF2B5EF4-FFF2-40B4-BE49-F238E27FC236}">
                <a16:creationId xmlns:a16="http://schemas.microsoft.com/office/drawing/2014/main" xmlns="" id="{EC8A8399-ACEB-4F3F-AEE9-48979FE93F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003" y="1570873"/>
            <a:ext cx="3840754" cy="2932116"/>
          </a:xfrm>
          <a:prstGeom prst="rect">
            <a:avLst/>
          </a:prstGeom>
          <a:ln w="38100">
            <a:solidFill>
              <a:srgbClr val="FFC000"/>
            </a:solidFill>
          </a:ln>
        </p:spPr>
      </p:pic>
    </p:spTree>
    <p:extLst>
      <p:ext uri="{BB962C8B-B14F-4D97-AF65-F5344CB8AC3E}">
        <p14:creationId xmlns:p14="http://schemas.microsoft.com/office/powerpoint/2010/main" val="2176409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style.rotation</p:attrName>
                                        </p:attrNameLst>
                                      </p:cBhvr>
                                      <p:tavLst>
                                        <p:tav tm="0">
                                          <p:val>
                                            <p:fltVal val="90"/>
                                          </p:val>
                                        </p:tav>
                                        <p:tav tm="100000">
                                          <p:val>
                                            <p:fltVal val="0"/>
                                          </p:val>
                                        </p:tav>
                                      </p:tavLst>
                                    </p:anim>
                                    <p:animEffect transition="in" filter="fade">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uava-stage2.jpg">
            <a:extLst>
              <a:ext uri="{FF2B5EF4-FFF2-40B4-BE49-F238E27FC236}">
                <a16:creationId xmlns:a16="http://schemas.microsoft.com/office/drawing/2014/main" xmlns="" id="{53345168-900F-4E36-9BA6-810686C89364}"/>
              </a:ext>
            </a:extLst>
          </p:cNvPr>
          <p:cNvPicPr>
            <a:picLocks noChangeAspect="1"/>
          </p:cNvPicPr>
          <p:nvPr/>
        </p:nvPicPr>
        <p:blipFill>
          <a:blip r:embed="rId2" cstate="print"/>
          <a:stretch>
            <a:fillRect/>
          </a:stretch>
        </p:blipFill>
        <p:spPr>
          <a:xfrm>
            <a:off x="1941563" y="1726856"/>
            <a:ext cx="5563418" cy="2527092"/>
          </a:xfrm>
          <a:prstGeom prst="rect">
            <a:avLst/>
          </a:prstGeom>
          <a:ln w="88900" cap="sq" cmpd="thickThin">
            <a:solidFill>
              <a:srgbClr val="000000"/>
            </a:solidFill>
            <a:prstDash val="solid"/>
            <a:miter lim="800000"/>
          </a:ln>
          <a:effectLst>
            <a:innerShdw blurRad="76200">
              <a:srgbClr val="000000"/>
            </a:innerShdw>
          </a:effectLst>
        </p:spPr>
      </p:pic>
      <p:sp>
        <p:nvSpPr>
          <p:cNvPr id="3" name="Rounded Rectangle 4">
            <a:extLst>
              <a:ext uri="{FF2B5EF4-FFF2-40B4-BE49-F238E27FC236}">
                <a16:creationId xmlns:a16="http://schemas.microsoft.com/office/drawing/2014/main" xmlns="" id="{A355B5E2-AB7F-42F9-AFBB-36EF8C1E78B0}"/>
              </a:ext>
            </a:extLst>
          </p:cNvPr>
          <p:cNvSpPr/>
          <p:nvPr/>
        </p:nvSpPr>
        <p:spPr>
          <a:xfrm>
            <a:off x="1837426" y="667610"/>
            <a:ext cx="5667555" cy="838200"/>
          </a:xfrm>
          <a:prstGeom prst="round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3600" dirty="0">
                <a:latin typeface="NikoshBAN" pitchFamily="2" charset="0"/>
                <a:cs typeface="NikoshBAN" pitchFamily="2" charset="0"/>
              </a:rPr>
              <a:t>পেয়ারা গাছের অঙ্গ ছাঁটাই</a:t>
            </a:r>
            <a:endParaRPr lang="en-US" sz="3600" dirty="0">
              <a:latin typeface="NikoshBAN" pitchFamily="2" charset="0"/>
              <a:cs typeface="NikoshBAN" pitchFamily="2" charset="0"/>
            </a:endParaRPr>
          </a:p>
        </p:txBody>
      </p:sp>
      <p:sp>
        <p:nvSpPr>
          <p:cNvPr id="4" name="Rectangle 3">
            <a:extLst>
              <a:ext uri="{FF2B5EF4-FFF2-40B4-BE49-F238E27FC236}">
                <a16:creationId xmlns:a16="http://schemas.microsoft.com/office/drawing/2014/main" xmlns="" id="{4E5479AE-1584-405F-BC77-E001D8047F97}"/>
              </a:ext>
            </a:extLst>
          </p:cNvPr>
          <p:cNvSpPr/>
          <p:nvPr/>
        </p:nvSpPr>
        <p:spPr>
          <a:xfrm>
            <a:off x="543339" y="4474994"/>
            <a:ext cx="8057321" cy="1938992"/>
          </a:xfrm>
          <a:prstGeom prst="rect">
            <a:avLst/>
          </a:prstGeom>
          <a:ln w="28575">
            <a:solidFill>
              <a:srgbClr val="0070C0"/>
            </a:solidFill>
          </a:ln>
        </p:spPr>
        <p:txBody>
          <a:bodyPr wrap="square">
            <a:spAutoFit/>
          </a:bodyPr>
          <a:lstStyle/>
          <a:p>
            <a:pPr algn="just"/>
            <a:r>
              <a:rPr lang="bn-BD" sz="2400" dirty="0">
                <a:latin typeface="NikoshBAN" panose="02000000000000000000" pitchFamily="2" charset="0"/>
                <a:cs typeface="NikoshBAN" panose="02000000000000000000" pitchFamily="2" charset="0"/>
              </a:rPr>
              <a:t>বয়স্ক গাছের ফল সংগ্রহের পর আগস্ট– সেপ্টেম্বর মাসে অঙ্গ ছাটাই করা হয়। অঙ্গ ছাটাই করলে গাছে নতুন ডালপালা গজায়, ফল ধারন বৃদ্ধি পায়। গাছকে নিয়মিত ফলবান রাখতে এবং মানসম্মত ফল পেতে কচি অবস্থায় শতকরা ২৫ – ৩০ ভাগ ফল ছাটাই করা প্রয়োজন। </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896094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_L-13.JPG">
            <a:extLst>
              <a:ext uri="{FF2B5EF4-FFF2-40B4-BE49-F238E27FC236}">
                <a16:creationId xmlns:a16="http://schemas.microsoft.com/office/drawing/2014/main" xmlns="" id="{7F3A932F-D710-4B63-B9C6-9F1774907FC2}"/>
              </a:ext>
            </a:extLst>
          </p:cNvPr>
          <p:cNvPicPr>
            <a:picLocks noChangeAspect="1"/>
          </p:cNvPicPr>
          <p:nvPr/>
        </p:nvPicPr>
        <p:blipFill>
          <a:blip r:embed="rId2" cstate="print"/>
          <a:srcRect l="19091"/>
          <a:stretch>
            <a:fillRect/>
          </a:stretch>
        </p:blipFill>
        <p:spPr>
          <a:xfrm>
            <a:off x="2311853" y="1626830"/>
            <a:ext cx="4390872" cy="3495516"/>
          </a:xfrm>
          <a:prstGeom prst="rect">
            <a:avLst/>
          </a:prstGeom>
          <a:ln w="88900" cap="sq" cmpd="thickThin">
            <a:solidFill>
              <a:srgbClr val="000000"/>
            </a:solidFill>
            <a:prstDash val="solid"/>
            <a:miter lim="800000"/>
          </a:ln>
          <a:effectLst>
            <a:innerShdw blurRad="76200">
              <a:srgbClr val="000000"/>
            </a:innerShdw>
          </a:effectLst>
        </p:spPr>
      </p:pic>
      <p:sp>
        <p:nvSpPr>
          <p:cNvPr id="3" name="Rounded Rectangle 4">
            <a:extLst>
              <a:ext uri="{FF2B5EF4-FFF2-40B4-BE49-F238E27FC236}">
                <a16:creationId xmlns:a16="http://schemas.microsoft.com/office/drawing/2014/main" xmlns="" id="{6D613EEE-ED8B-4966-952A-9CACC928EE6E}"/>
              </a:ext>
            </a:extLst>
          </p:cNvPr>
          <p:cNvSpPr/>
          <p:nvPr/>
        </p:nvSpPr>
        <p:spPr>
          <a:xfrm>
            <a:off x="634995" y="5276802"/>
            <a:ext cx="7943022" cy="1000539"/>
          </a:xfrm>
          <a:prstGeom prst="roundRect">
            <a:avLst/>
          </a:prstGeom>
          <a:ln w="38100">
            <a:solidFill>
              <a:srgbClr val="7030A0"/>
            </a:solidFill>
          </a:ln>
        </p:spPr>
        <p:style>
          <a:lnRef idx="1">
            <a:schemeClr val="accent4"/>
          </a:lnRef>
          <a:fillRef idx="2">
            <a:schemeClr val="accent4"/>
          </a:fillRef>
          <a:effectRef idx="1">
            <a:schemeClr val="accent4"/>
          </a:effectRef>
          <a:fontRef idx="minor">
            <a:schemeClr val="dk1"/>
          </a:fontRef>
        </p:style>
        <p:txBody>
          <a:bodyPr rtlCol="0" anchor="ctr"/>
          <a:lstStyle/>
          <a:p>
            <a:pPr algn="just"/>
            <a:r>
              <a:rPr lang="bn-BD" sz="2800" dirty="0">
                <a:latin typeface="NikoshBAN" pitchFamily="2" charset="0"/>
                <a:cs typeface="NikoshBAN" pitchFamily="2" charset="0"/>
              </a:rPr>
              <a:t>ফল ধারনের সময় এপ্রিল থেকে জুন মাস পর্যন্ত ৭ – ১০ দিন পরপর পানি সেচ দিলে ফলন বৃদ্ধি পায়। </a:t>
            </a:r>
            <a:endParaRPr lang="en-US" sz="2800" dirty="0">
              <a:latin typeface="NikoshBAN" pitchFamily="2" charset="0"/>
              <a:cs typeface="NikoshBAN" pitchFamily="2" charset="0"/>
            </a:endParaRPr>
          </a:p>
        </p:txBody>
      </p:sp>
      <p:sp>
        <p:nvSpPr>
          <p:cNvPr id="4" name="Rounded Rectangle 5">
            <a:extLst>
              <a:ext uri="{FF2B5EF4-FFF2-40B4-BE49-F238E27FC236}">
                <a16:creationId xmlns:a16="http://schemas.microsoft.com/office/drawing/2014/main" xmlns="" id="{A30713DC-0533-41C4-9D09-C354662B517C}"/>
              </a:ext>
            </a:extLst>
          </p:cNvPr>
          <p:cNvSpPr/>
          <p:nvPr/>
        </p:nvSpPr>
        <p:spPr>
          <a:xfrm>
            <a:off x="3053751" y="636980"/>
            <a:ext cx="2941631" cy="838200"/>
          </a:xfrm>
          <a:prstGeom prst="round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4000" dirty="0">
                <a:latin typeface="NikoshBAN" pitchFamily="2" charset="0"/>
                <a:cs typeface="NikoshBAN" pitchFamily="2" charset="0"/>
              </a:rPr>
              <a:t>সেচ প্রদান </a:t>
            </a:r>
            <a:endParaRPr lang="en-US" sz="4000" dirty="0">
              <a:latin typeface="NikoshBAN" pitchFamily="2" charset="0"/>
              <a:cs typeface="NikoshBAN" pitchFamily="2" charset="0"/>
            </a:endParaRPr>
          </a:p>
        </p:txBody>
      </p:sp>
    </p:spTree>
    <p:extLst>
      <p:ext uri="{BB962C8B-B14F-4D97-AF65-F5344CB8AC3E}">
        <p14:creationId xmlns:p14="http://schemas.microsoft.com/office/powerpoint/2010/main" val="23306786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style.rotation</p:attrName>
                                        </p:attrNameLst>
                                      </p:cBhvr>
                                      <p:tavLst>
                                        <p:tav tm="0">
                                          <p:val>
                                            <p:fltVal val="90"/>
                                          </p:val>
                                        </p:tav>
                                        <p:tav tm="100000">
                                          <p:val>
                                            <p:fltVal val="0"/>
                                          </p:val>
                                        </p:tav>
                                      </p:tavLst>
                                    </p:anim>
                                    <p:animEffect transition="in" filter="fade">
                                      <p:cBhvr>
                                        <p:cTn id="18" dur="1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5">
            <a:extLst>
              <a:ext uri="{FF2B5EF4-FFF2-40B4-BE49-F238E27FC236}">
                <a16:creationId xmlns:a16="http://schemas.microsoft.com/office/drawing/2014/main" xmlns="" id="{94B307BE-8B22-4CD4-9D56-317D5C078EDB}"/>
              </a:ext>
            </a:extLst>
          </p:cNvPr>
          <p:cNvSpPr/>
          <p:nvPr/>
        </p:nvSpPr>
        <p:spPr>
          <a:xfrm>
            <a:off x="2596551" y="566531"/>
            <a:ext cx="3510951" cy="57315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4000" dirty="0">
                <a:latin typeface="NikoshBAN" pitchFamily="2" charset="0"/>
                <a:cs typeface="NikoshBAN" pitchFamily="2" charset="0"/>
              </a:rPr>
              <a:t>পেয়ারার রোগ </a:t>
            </a:r>
            <a:endParaRPr lang="en-US" sz="4000" dirty="0">
              <a:latin typeface="NikoshBAN" pitchFamily="2" charset="0"/>
              <a:cs typeface="NikoshBAN" pitchFamily="2" charset="0"/>
            </a:endParaRPr>
          </a:p>
        </p:txBody>
      </p:sp>
      <p:pic>
        <p:nvPicPr>
          <p:cNvPr id="4" name="Picture 3">
            <a:extLst>
              <a:ext uri="{FF2B5EF4-FFF2-40B4-BE49-F238E27FC236}">
                <a16:creationId xmlns:a16="http://schemas.microsoft.com/office/drawing/2014/main" xmlns="" id="{DD642622-1B29-4475-971B-8A5A0BC240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4528" y="1332694"/>
            <a:ext cx="3528204" cy="2868370"/>
          </a:xfrm>
          <a:prstGeom prst="round2DiagRect">
            <a:avLst>
              <a:gd name="adj1" fmla="val 16667"/>
              <a:gd name="adj2" fmla="val 0"/>
            </a:avLst>
          </a:prstGeom>
          <a:ln w="28575" cap="sq">
            <a:solidFill>
              <a:srgbClr val="00B0F0"/>
            </a:solidFill>
            <a:miter lim="800000"/>
          </a:ln>
          <a:effectLst>
            <a:outerShdw blurRad="254000" algn="tl" rotWithShape="0">
              <a:srgbClr val="000000">
                <a:alpha val="43000"/>
              </a:srgbClr>
            </a:outerShdw>
          </a:effectLst>
        </p:spPr>
      </p:pic>
      <p:pic>
        <p:nvPicPr>
          <p:cNvPr id="6" name="Picture 5">
            <a:extLst>
              <a:ext uri="{FF2B5EF4-FFF2-40B4-BE49-F238E27FC236}">
                <a16:creationId xmlns:a16="http://schemas.microsoft.com/office/drawing/2014/main" xmlns="" id="{A1E1F6C3-263C-40AF-B272-D25E119231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342" y="1332694"/>
            <a:ext cx="3417998" cy="2868370"/>
          </a:xfrm>
          <a:prstGeom prst="round2DiagRect">
            <a:avLst>
              <a:gd name="adj1" fmla="val 16667"/>
              <a:gd name="adj2" fmla="val 0"/>
            </a:avLst>
          </a:prstGeom>
          <a:ln w="28575" cap="sq">
            <a:solidFill>
              <a:srgbClr val="00B0F0"/>
            </a:solidFill>
            <a:miter lim="800000"/>
          </a:ln>
          <a:effectLst>
            <a:outerShdw blurRad="254000" algn="tl" rotWithShape="0">
              <a:srgbClr val="000000">
                <a:alpha val="43000"/>
              </a:srgbClr>
            </a:outerShdw>
          </a:effectLst>
        </p:spPr>
      </p:pic>
      <p:sp>
        <p:nvSpPr>
          <p:cNvPr id="7" name="Rectangle 6">
            <a:extLst>
              <a:ext uri="{FF2B5EF4-FFF2-40B4-BE49-F238E27FC236}">
                <a16:creationId xmlns:a16="http://schemas.microsoft.com/office/drawing/2014/main" xmlns="" id="{C39E7B78-C8AF-48B2-AFF0-138616CE5DC8}"/>
              </a:ext>
            </a:extLst>
          </p:cNvPr>
          <p:cNvSpPr/>
          <p:nvPr/>
        </p:nvSpPr>
        <p:spPr>
          <a:xfrm>
            <a:off x="536712" y="4386615"/>
            <a:ext cx="8070574" cy="1815882"/>
          </a:xfrm>
          <a:prstGeom prst="rect">
            <a:avLst/>
          </a:prstGeom>
          <a:ln w="12700">
            <a:solidFill>
              <a:schemeClr val="tx1"/>
            </a:solidFill>
          </a:ln>
        </p:spPr>
        <p:txBody>
          <a:bodyPr wrap="square">
            <a:spAutoFit/>
          </a:bodyPr>
          <a:lstStyle/>
          <a:p>
            <a:pPr algn="just"/>
            <a:r>
              <a:rPr lang="bn-BD" sz="2800" dirty="0">
                <a:latin typeface="NikoshBAN" panose="02000000000000000000" pitchFamily="2" charset="0"/>
                <a:cs typeface="NikoshBAN" panose="02000000000000000000" pitchFamily="2" charset="0"/>
              </a:rPr>
              <a:t>পেয়ারা গাছে অনেক সময় </a:t>
            </a:r>
            <a:r>
              <a:rPr lang="bn-BD" sz="2800" dirty="0" smtClean="0">
                <a:latin typeface="NikoshBAN" panose="02000000000000000000" pitchFamily="2" charset="0"/>
                <a:cs typeface="NikoshBAN" panose="02000000000000000000" pitchFamily="2" charset="0"/>
              </a:rPr>
              <a:t>ছত্রাক</a:t>
            </a:r>
            <a:r>
              <a:rPr lang="en-US" sz="2800" dirty="0" smtClean="0">
                <a:latin typeface="NikoshBAN" panose="02000000000000000000" pitchFamily="2" charset="0"/>
                <a:cs typeface="NikoshBAN" panose="02000000000000000000" pitchFamily="2" charset="0"/>
              </a:rPr>
              <a:t> </a:t>
            </a:r>
            <a:r>
              <a:rPr lang="bn-BD" sz="2800" dirty="0" smtClean="0">
                <a:latin typeface="NikoshBAN" panose="02000000000000000000" pitchFamily="2" charset="0"/>
                <a:cs typeface="NikoshBAN" panose="02000000000000000000" pitchFamily="2" charset="0"/>
              </a:rPr>
              <a:t>জনিত </a:t>
            </a:r>
            <a:r>
              <a:rPr lang="bn-BD" sz="2800" dirty="0">
                <a:latin typeface="NikoshBAN" panose="02000000000000000000" pitchFamily="2" charset="0"/>
                <a:cs typeface="NikoshBAN" panose="02000000000000000000" pitchFamily="2" charset="0"/>
              </a:rPr>
              <a:t>রোগ হয়। এ রোগের কারণে প্রথমে ফলের গায়ে কাল দাগ দেখা যায়। যা ক্রমান্নয়ে বড় হয়ে পেয়ারার গায়ে ক্ষতের সৃষ্টি করে। এতে ফল ফেটে বা পচে যেতে পারে</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461624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style.rotation</p:attrName>
                                        </p:attrNameLst>
                                      </p:cBhvr>
                                      <p:tavLst>
                                        <p:tav tm="0">
                                          <p:val>
                                            <p:fltVal val="90"/>
                                          </p:val>
                                        </p:tav>
                                        <p:tav tm="100000">
                                          <p:val>
                                            <p:fltVal val="0"/>
                                          </p:val>
                                        </p:tav>
                                      </p:tavLst>
                                    </p:anim>
                                    <p:animEffect transition="in" filter="fade">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5">
            <a:extLst>
              <a:ext uri="{FF2B5EF4-FFF2-40B4-BE49-F238E27FC236}">
                <a16:creationId xmlns:a16="http://schemas.microsoft.com/office/drawing/2014/main" xmlns="" id="{B1721898-20D1-49BA-B4D9-1CD476F08DBC}"/>
              </a:ext>
            </a:extLst>
          </p:cNvPr>
          <p:cNvSpPr/>
          <p:nvPr/>
        </p:nvSpPr>
        <p:spPr>
          <a:xfrm>
            <a:off x="2191109" y="588065"/>
            <a:ext cx="4485736" cy="682484"/>
          </a:xfrm>
          <a:prstGeom prst="round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4000" dirty="0">
                <a:latin typeface="NikoshBAN" pitchFamily="2" charset="0"/>
                <a:cs typeface="NikoshBAN" pitchFamily="2" charset="0"/>
              </a:rPr>
              <a:t>পেয়ারার রোগ দমন</a:t>
            </a:r>
            <a:endParaRPr lang="en-US" sz="4000" dirty="0">
              <a:latin typeface="NikoshBAN" pitchFamily="2" charset="0"/>
              <a:cs typeface="NikoshBAN" pitchFamily="2" charset="0"/>
            </a:endParaRPr>
          </a:p>
        </p:txBody>
      </p:sp>
      <p:pic>
        <p:nvPicPr>
          <p:cNvPr id="3" name="Picture 2" descr="6024298466_20da7149c1.jpg">
            <a:extLst>
              <a:ext uri="{FF2B5EF4-FFF2-40B4-BE49-F238E27FC236}">
                <a16:creationId xmlns:a16="http://schemas.microsoft.com/office/drawing/2014/main" xmlns="" id="{7E5A11B3-612E-4C3A-B4FE-757E197CDC00}"/>
              </a:ext>
            </a:extLst>
          </p:cNvPr>
          <p:cNvPicPr>
            <a:picLocks noChangeAspect="1"/>
          </p:cNvPicPr>
          <p:nvPr/>
        </p:nvPicPr>
        <p:blipFill>
          <a:blip r:embed="rId2" cstate="print"/>
          <a:srcRect r="10980"/>
          <a:stretch>
            <a:fillRect/>
          </a:stretch>
        </p:blipFill>
        <p:spPr>
          <a:xfrm>
            <a:off x="1518249" y="1431609"/>
            <a:ext cx="6107502" cy="3606217"/>
          </a:xfrm>
          <a:prstGeom prst="roundRect">
            <a:avLst/>
          </a:prstGeom>
          <a:ln w="101600" cap="sq" cmpd="thickThin">
            <a:solidFill>
              <a:schemeClr val="tx1"/>
            </a:solidFill>
            <a:prstDash val="solid"/>
            <a:miter lim="800000"/>
          </a:ln>
          <a:effectLst>
            <a:innerShdw blurRad="76200">
              <a:srgbClr val="000000"/>
            </a:innerShdw>
          </a:effectLst>
        </p:spPr>
      </p:pic>
      <p:sp>
        <p:nvSpPr>
          <p:cNvPr id="4" name="Rounded Rectangle 7">
            <a:extLst>
              <a:ext uri="{FF2B5EF4-FFF2-40B4-BE49-F238E27FC236}">
                <a16:creationId xmlns:a16="http://schemas.microsoft.com/office/drawing/2014/main" xmlns="" id="{817B3093-965C-4CD6-8102-293F5653B579}"/>
              </a:ext>
            </a:extLst>
          </p:cNvPr>
          <p:cNvSpPr/>
          <p:nvPr/>
        </p:nvSpPr>
        <p:spPr>
          <a:xfrm>
            <a:off x="601849" y="5270021"/>
            <a:ext cx="7946928" cy="990600"/>
          </a:xfrm>
          <a:prstGeom prst="roundRect">
            <a:avLst/>
          </a:prstGeom>
          <a:solidFill>
            <a:schemeClr val="accent5">
              <a:lumMod val="40000"/>
              <a:lumOff val="60000"/>
            </a:schemeClr>
          </a:solidFill>
          <a:ln w="101600" cmpd="thickThin">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dk1"/>
          </a:lnRef>
          <a:fillRef idx="2">
            <a:schemeClr val="dk1"/>
          </a:fillRef>
          <a:effectRef idx="1">
            <a:schemeClr val="dk1"/>
          </a:effectRef>
          <a:fontRef idx="minor">
            <a:schemeClr val="dk1"/>
          </a:fontRef>
        </p:style>
        <p:txBody>
          <a:bodyPr rtlCol="0" anchor="ctr"/>
          <a:lstStyle/>
          <a:p>
            <a:pPr algn="ctr"/>
            <a:r>
              <a:rPr lang="bn-BD" sz="3600" dirty="0">
                <a:latin typeface="NikoshBAN" pitchFamily="2" charset="0"/>
                <a:cs typeface="NikoshBAN" pitchFamily="2" charset="0"/>
              </a:rPr>
              <a:t>গাছে ফল ধরার পর ২৫০ ইসি টিল্ট ১৫ দিন পর পর ৩–৪ বার স্প্রে করতে হবে। </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9943152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800" decel="100000"/>
                                        <p:tgtEl>
                                          <p:spTgt spid="3"/>
                                        </p:tgtEl>
                                      </p:cBhvr>
                                    </p:animEffect>
                                    <p:anim calcmode="lin" valueType="num">
                                      <p:cBhvr>
                                        <p:cTn id="16" dur="800" decel="100000" fill="hold"/>
                                        <p:tgtEl>
                                          <p:spTgt spid="3"/>
                                        </p:tgtEl>
                                        <p:attrNameLst>
                                          <p:attrName>style.rotation</p:attrName>
                                        </p:attrNameLst>
                                      </p:cBhvr>
                                      <p:tavLst>
                                        <p:tav tm="0">
                                          <p:val>
                                            <p:fltVal val="-90"/>
                                          </p:val>
                                        </p:tav>
                                        <p:tav tm="100000">
                                          <p:val>
                                            <p:fltVal val="0"/>
                                          </p:val>
                                        </p:tav>
                                      </p:tavLst>
                                    </p:anim>
                                    <p:anim calcmode="lin" valueType="num">
                                      <p:cBhvr>
                                        <p:cTn id="17" dur="800" decel="100000" fill="hold"/>
                                        <p:tgtEl>
                                          <p:spTgt spid="3"/>
                                        </p:tgtEl>
                                        <p:attrNameLst>
                                          <p:attrName>ppt_x</p:attrName>
                                        </p:attrNameLst>
                                      </p:cBhvr>
                                      <p:tavLst>
                                        <p:tav tm="0">
                                          <p:val>
                                            <p:strVal val="#ppt_x+0.4"/>
                                          </p:val>
                                        </p:tav>
                                        <p:tav tm="100000">
                                          <p:val>
                                            <p:strVal val="#ppt_x-0.05"/>
                                          </p:val>
                                        </p:tav>
                                      </p:tavLst>
                                    </p:anim>
                                    <p:anim calcmode="lin" valueType="num">
                                      <p:cBhvr>
                                        <p:cTn id="18" dur="800" decel="100000" fill="hold"/>
                                        <p:tgtEl>
                                          <p:spTgt spid="3"/>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75000">
              <a:srgbClr val="002060">
                <a:lumMod val="80000"/>
                <a:lumOff val="20000"/>
              </a:srgbClr>
            </a:gs>
            <a:gs pos="74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xmlns="" id="{1E5D1154-4435-4881-9A72-6C3E89D1DBF4}"/>
              </a:ext>
            </a:extLst>
          </p:cNvPr>
          <p:cNvSpPr/>
          <p:nvPr/>
        </p:nvSpPr>
        <p:spPr>
          <a:xfrm>
            <a:off x="0" y="-1"/>
            <a:ext cx="9144000" cy="6858001"/>
          </a:xfrm>
          <a:prstGeom prst="frame">
            <a:avLst>
              <a:gd name="adj1" fmla="val 1520"/>
            </a:avLst>
          </a:prstGeom>
          <a:solidFill>
            <a:schemeClr val="accent2"/>
          </a:solidFill>
          <a:ln w="38100">
            <a:solidFill>
              <a:schemeClr val="tx1"/>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itle 1">
            <a:extLst>
              <a:ext uri="{FF2B5EF4-FFF2-40B4-BE49-F238E27FC236}">
                <a16:creationId xmlns:a16="http://schemas.microsoft.com/office/drawing/2014/main" xmlns="" id="{764265B0-BA9F-4DCD-89A3-3FA1F9E1A9FB}"/>
              </a:ext>
            </a:extLst>
          </p:cNvPr>
          <p:cNvSpPr txBox="1">
            <a:spLocks/>
          </p:cNvSpPr>
          <p:nvPr/>
        </p:nvSpPr>
        <p:spPr>
          <a:xfrm>
            <a:off x="845389" y="2241611"/>
            <a:ext cx="3505200" cy="929461"/>
          </a:xfrm>
          <a:prstGeom prst="horizontalScroll">
            <a:avLst/>
          </a:prstGeom>
          <a:effectLst>
            <a:innerShdw blurRad="114300">
              <a:prstClr val="black"/>
            </a:innerShdw>
          </a:effectLst>
        </p:spPr>
        <p:style>
          <a:lnRef idx="1">
            <a:schemeClr val="accent3"/>
          </a:lnRef>
          <a:fillRef idx="2">
            <a:schemeClr val="accent3"/>
          </a:fillRef>
          <a:effectRef idx="1">
            <a:schemeClr val="accent3"/>
          </a:effectRef>
          <a:fontRef idx="minor">
            <a:schemeClr val="dk1"/>
          </a:fontRef>
        </p:style>
        <p:txBody>
          <a:bodyPr>
            <a:noAutofit/>
          </a:bodyPr>
          <a:lstStyle>
            <a:lvl1pPr algn="ctr" defTabSz="457200" rtl="0" eaLnBrk="1" latinLnBrk="0" hangingPunct="1">
              <a:spcBef>
                <a:spcPct val="0"/>
              </a:spcBef>
              <a:buNone/>
              <a:defRPr sz="40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bn-BD" sz="3600" dirty="0">
                <a:latin typeface="NikoshBAN" pitchFamily="2" charset="0"/>
                <a:cs typeface="NikoshBAN" pitchFamily="2" charset="0"/>
              </a:rPr>
              <a:t>শিক্ষক পরিচিতি </a:t>
            </a:r>
            <a:endParaRPr lang="en-US" sz="3600" dirty="0">
              <a:latin typeface="NikoshBAN" pitchFamily="2" charset="0"/>
              <a:cs typeface="NikoshBAN" pitchFamily="2" charset="0"/>
            </a:endParaRPr>
          </a:p>
        </p:txBody>
      </p:sp>
      <p:sp>
        <p:nvSpPr>
          <p:cNvPr id="5" name="TextBox 4">
            <a:extLst>
              <a:ext uri="{FF2B5EF4-FFF2-40B4-BE49-F238E27FC236}">
                <a16:creationId xmlns:a16="http://schemas.microsoft.com/office/drawing/2014/main" xmlns="" id="{D843EDA6-B9B9-4C99-918D-1F8947985A11}"/>
              </a:ext>
            </a:extLst>
          </p:cNvPr>
          <p:cNvSpPr txBox="1"/>
          <p:nvPr/>
        </p:nvSpPr>
        <p:spPr>
          <a:xfrm>
            <a:off x="4855265" y="2183059"/>
            <a:ext cx="3357113" cy="940653"/>
          </a:xfrm>
          <a:prstGeom prst="horizontalScroll">
            <a:avLst/>
          </a:prstGeom>
          <a:effectLst>
            <a:innerShdw blurRad="114300">
              <a:prstClr val="black"/>
            </a:innerShdw>
          </a:effectLst>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BD" sz="4000" dirty="0">
                <a:latin typeface="NikoshBAN" pitchFamily="2" charset="0"/>
                <a:cs typeface="NikoshBAN" pitchFamily="2" charset="0"/>
              </a:rPr>
              <a:t>পাঠ পরিচিতি</a:t>
            </a:r>
            <a:endParaRPr lang="en-US" sz="4000" dirty="0">
              <a:latin typeface="NikoshBAN" pitchFamily="2" charset="0"/>
              <a:cs typeface="NikoshBAN" pitchFamily="2" charset="0"/>
            </a:endParaRPr>
          </a:p>
        </p:txBody>
      </p:sp>
      <p:sp>
        <p:nvSpPr>
          <p:cNvPr id="7" name="Flowchart: Terminator 6">
            <a:extLst>
              <a:ext uri="{FF2B5EF4-FFF2-40B4-BE49-F238E27FC236}">
                <a16:creationId xmlns:a16="http://schemas.microsoft.com/office/drawing/2014/main" xmlns="" id="{BF74364C-6290-424B-BCD3-F4ECF63D717F}"/>
              </a:ext>
            </a:extLst>
          </p:cNvPr>
          <p:cNvSpPr/>
          <p:nvPr/>
        </p:nvSpPr>
        <p:spPr>
          <a:xfrm>
            <a:off x="2182483" y="685189"/>
            <a:ext cx="2907102" cy="995422"/>
          </a:xfrm>
          <a:prstGeom prst="flowChartTerminator">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txBody>
          <a:bodyPr wrap="square">
            <a:spAutoFit/>
          </a:bodyPr>
          <a:lstStyle/>
          <a:p>
            <a:pPr algn="ctr"/>
            <a:r>
              <a:rPr lang="bn-BD" sz="4000" b="1" dirty="0">
                <a:ln>
                  <a:solidFill>
                    <a:srgbClr val="C00000"/>
                  </a:solidFill>
                </a:ln>
                <a:effectLst>
                  <a:outerShdw blurRad="38100" dist="38100" dir="2700000" algn="tl">
                    <a:srgbClr val="000000">
                      <a:alpha val="43137"/>
                    </a:srgbClr>
                  </a:outerShdw>
                </a:effectLst>
                <a:latin typeface="NikoshBAN" pitchFamily="2" charset="0"/>
                <a:cs typeface="NikoshBAN" pitchFamily="2" charset="0"/>
              </a:rPr>
              <a:t>পরিচিতি</a:t>
            </a:r>
            <a:endParaRPr lang="en-US" sz="4000" b="1" dirty="0">
              <a:ln>
                <a:solidFill>
                  <a:srgbClr val="C00000"/>
                </a:solidFill>
              </a:ln>
              <a:effectLst>
                <a:outerShdw blurRad="38100" dist="38100" dir="2700000" algn="tl">
                  <a:srgbClr val="000000">
                    <a:alpha val="43137"/>
                  </a:srgbClr>
                </a:outerShdw>
              </a:effectLst>
            </a:endParaRPr>
          </a:p>
        </p:txBody>
      </p:sp>
      <p:pic>
        <p:nvPicPr>
          <p:cNvPr id="8" name="Picture 7">
            <a:extLst>
              <a:ext uri="{FF2B5EF4-FFF2-40B4-BE49-F238E27FC236}">
                <a16:creationId xmlns:a16="http://schemas.microsoft.com/office/drawing/2014/main" xmlns="" id="{65D573C5-0BF5-4B0C-B179-9FCEF75820A9}"/>
              </a:ext>
            </a:extLst>
          </p:cNvPr>
          <p:cNvPicPr>
            <a:picLocks noChangeAspect="1"/>
          </p:cNvPicPr>
          <p:nvPr/>
        </p:nvPicPr>
        <p:blipFill>
          <a:blip r:embed="rId2" cstate="print"/>
          <a:stretch>
            <a:fillRect/>
          </a:stretch>
        </p:blipFill>
        <p:spPr>
          <a:xfrm>
            <a:off x="5870272" y="685189"/>
            <a:ext cx="1073991" cy="1433740"/>
          </a:xfrm>
          <a:prstGeom prst="rect">
            <a:avLst/>
          </a:prstGeom>
        </p:spPr>
      </p:pic>
      <p:sp>
        <p:nvSpPr>
          <p:cNvPr id="10" name="Snip and Round Single Corner Rectangle 9"/>
          <p:cNvSpPr/>
          <p:nvPr/>
        </p:nvSpPr>
        <p:spPr>
          <a:xfrm>
            <a:off x="715992" y="3319466"/>
            <a:ext cx="3942272" cy="2826307"/>
          </a:xfrm>
          <a:prstGeom prst="snipRoundRect">
            <a:avLst/>
          </a:prstGeom>
          <a:solidFill>
            <a:srgbClr val="92D050"/>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SutonnyMJ" pitchFamily="2" charset="0"/>
              </a:rPr>
              <a:t>‡</a:t>
            </a:r>
            <a:r>
              <a:rPr lang="en-US" sz="3200" b="1" dirty="0" err="1">
                <a:solidFill>
                  <a:schemeClr val="tx1"/>
                </a:solidFill>
                <a:latin typeface="SutonnyMJ" pitchFamily="2" charset="0"/>
              </a:rPr>
              <a:t>gv</a:t>
            </a:r>
            <a:r>
              <a:rPr lang="en-US" sz="3200" b="1" dirty="0">
                <a:solidFill>
                  <a:schemeClr val="tx1"/>
                </a:solidFill>
                <a:latin typeface="SutonnyMJ" pitchFamily="2" charset="0"/>
              </a:rPr>
              <a:t>: ‡</a:t>
            </a:r>
            <a:r>
              <a:rPr lang="en-US" sz="3200" b="1" dirty="0" err="1">
                <a:solidFill>
                  <a:schemeClr val="tx1"/>
                </a:solidFill>
                <a:latin typeface="SutonnyMJ" pitchFamily="2" charset="0"/>
              </a:rPr>
              <a:t>gv¯ÍvwdRvi</a:t>
            </a:r>
            <a:r>
              <a:rPr lang="en-US" sz="3200" b="1" dirty="0">
                <a:solidFill>
                  <a:schemeClr val="tx1"/>
                </a:solidFill>
                <a:latin typeface="SutonnyMJ" pitchFamily="2" charset="0"/>
              </a:rPr>
              <a:t> </a:t>
            </a:r>
            <a:r>
              <a:rPr lang="en-US" sz="3200" b="1" dirty="0" err="1">
                <a:solidFill>
                  <a:schemeClr val="tx1"/>
                </a:solidFill>
                <a:latin typeface="SutonnyMJ" pitchFamily="2" charset="0"/>
              </a:rPr>
              <a:t>ingvb</a:t>
            </a:r>
            <a:endParaRPr lang="en-US" sz="3200" b="1" dirty="0">
              <a:solidFill>
                <a:schemeClr val="tx1"/>
              </a:solidFill>
              <a:latin typeface="SutonnyMJ" pitchFamily="2" charset="0"/>
            </a:endParaRPr>
          </a:p>
          <a:p>
            <a:r>
              <a:rPr lang="en-US" sz="1600" b="1" dirty="0">
                <a:solidFill>
                  <a:schemeClr val="tx1"/>
                </a:solidFill>
                <a:latin typeface="SutonnyMJ" pitchFamily="2" charset="0"/>
              </a:rPr>
              <a:t>	</a:t>
            </a:r>
            <a:r>
              <a:rPr lang="en-US" sz="2400" b="1" dirty="0" err="1">
                <a:solidFill>
                  <a:schemeClr val="tx1"/>
                </a:solidFill>
                <a:latin typeface="SutonnyMJ" pitchFamily="2" charset="0"/>
              </a:rPr>
              <a:t>mnKvix</a:t>
            </a:r>
            <a:r>
              <a:rPr lang="en-US" sz="2400" b="1" dirty="0">
                <a:solidFill>
                  <a:schemeClr val="tx1"/>
                </a:solidFill>
                <a:latin typeface="SutonnyMJ" pitchFamily="2" charset="0"/>
              </a:rPr>
              <a:t> </a:t>
            </a:r>
            <a:r>
              <a:rPr lang="en-US" sz="2400" b="1" dirty="0" err="1">
                <a:solidFill>
                  <a:schemeClr val="tx1"/>
                </a:solidFill>
                <a:latin typeface="SutonnyMJ" pitchFamily="2" charset="0"/>
              </a:rPr>
              <a:t>wkÿK</a:t>
            </a:r>
            <a:endParaRPr lang="en-US" sz="2400" b="1" dirty="0">
              <a:solidFill>
                <a:schemeClr val="tx1"/>
              </a:solidFill>
              <a:latin typeface="SutonnyMJ" pitchFamily="2" charset="0"/>
            </a:endParaRPr>
          </a:p>
          <a:p>
            <a:r>
              <a:rPr lang="en-US" sz="2400" b="1" dirty="0">
                <a:solidFill>
                  <a:schemeClr val="tx1"/>
                </a:solidFill>
                <a:latin typeface="SutonnyMJ" pitchFamily="2" charset="0"/>
              </a:rPr>
              <a:t>‡</a:t>
            </a:r>
            <a:r>
              <a:rPr lang="en-US" sz="2400" b="1" dirty="0" err="1">
                <a:solidFill>
                  <a:schemeClr val="tx1"/>
                </a:solidFill>
                <a:latin typeface="SutonnyMJ" pitchFamily="2" charset="0"/>
              </a:rPr>
              <a:t>LvÆvcvov</a:t>
            </a:r>
            <a:r>
              <a:rPr lang="en-US" sz="2400" b="1" dirty="0">
                <a:solidFill>
                  <a:schemeClr val="tx1"/>
                </a:solidFill>
                <a:latin typeface="SutonnyMJ" pitchFamily="2" charset="0"/>
              </a:rPr>
              <a:t> </a:t>
            </a:r>
            <a:r>
              <a:rPr lang="en-US" sz="2400" b="1" dirty="0" err="1">
                <a:solidFill>
                  <a:schemeClr val="tx1"/>
                </a:solidFill>
                <a:latin typeface="SutonnyMJ" pitchFamily="2" charset="0"/>
              </a:rPr>
              <a:t>wmwÏKxqv</a:t>
            </a:r>
            <a:r>
              <a:rPr lang="en-US" sz="2400" b="1" dirty="0">
                <a:solidFill>
                  <a:schemeClr val="tx1"/>
                </a:solidFill>
                <a:latin typeface="SutonnyMJ" pitchFamily="2" charset="0"/>
              </a:rPr>
              <a:t> </a:t>
            </a:r>
            <a:r>
              <a:rPr lang="en-US" sz="2400" b="1" dirty="0" err="1">
                <a:solidFill>
                  <a:schemeClr val="tx1"/>
                </a:solidFill>
                <a:latin typeface="SutonnyMJ" pitchFamily="2" charset="0"/>
              </a:rPr>
              <a:t>dvwhj</a:t>
            </a:r>
            <a:r>
              <a:rPr lang="en-US" sz="2400" b="1" dirty="0">
                <a:solidFill>
                  <a:schemeClr val="tx1"/>
                </a:solidFill>
                <a:latin typeface="SutonnyMJ" pitchFamily="2" charset="0"/>
              </a:rPr>
              <a:t> </a:t>
            </a:r>
            <a:r>
              <a:rPr lang="en-US" sz="2400" b="1" dirty="0" err="1">
                <a:solidFill>
                  <a:schemeClr val="tx1"/>
                </a:solidFill>
                <a:latin typeface="SutonnyMJ" pitchFamily="2" charset="0"/>
              </a:rPr>
              <a:t>gv</a:t>
            </a:r>
            <a:r>
              <a:rPr lang="en-US" sz="2400" b="1" dirty="0">
                <a:solidFill>
                  <a:schemeClr val="tx1"/>
                </a:solidFill>
                <a:latin typeface="SutonnyMJ" pitchFamily="2" charset="0"/>
              </a:rPr>
              <a:t>`ª</a:t>
            </a:r>
            <a:r>
              <a:rPr lang="en-US" sz="2400" b="1" dirty="0" err="1">
                <a:solidFill>
                  <a:schemeClr val="tx1"/>
                </a:solidFill>
                <a:latin typeface="SutonnyMJ" pitchFamily="2" charset="0"/>
              </a:rPr>
              <a:t>vmv</a:t>
            </a:r>
            <a:endParaRPr lang="en-US" sz="2400" b="1" dirty="0">
              <a:solidFill>
                <a:schemeClr val="tx1"/>
              </a:solidFill>
              <a:latin typeface="SutonnyMJ" pitchFamily="2" charset="0"/>
            </a:endParaRPr>
          </a:p>
          <a:p>
            <a:r>
              <a:rPr lang="en-US" sz="2400" b="1" dirty="0">
                <a:solidFill>
                  <a:schemeClr val="tx1"/>
                </a:solidFill>
                <a:latin typeface="SutonnyMJ" pitchFamily="2" charset="0"/>
              </a:rPr>
              <a:t>‡</a:t>
            </a:r>
            <a:r>
              <a:rPr lang="en-US" sz="2400" b="1" dirty="0" err="1">
                <a:solidFill>
                  <a:schemeClr val="tx1"/>
                </a:solidFill>
                <a:latin typeface="SutonnyMJ" pitchFamily="2" charset="0"/>
              </a:rPr>
              <a:t>gvevBj</a:t>
            </a:r>
            <a:r>
              <a:rPr lang="en-US" sz="2400" b="1" dirty="0">
                <a:solidFill>
                  <a:schemeClr val="tx1"/>
                </a:solidFill>
                <a:latin typeface="SutonnyMJ" pitchFamily="2" charset="0"/>
              </a:rPr>
              <a:t>: 0716281560</a:t>
            </a:r>
          </a:p>
          <a:p>
            <a:r>
              <a:rPr lang="en-US" sz="2400" b="1" dirty="0">
                <a:solidFill>
                  <a:schemeClr val="tx1"/>
                </a:solidFill>
                <a:latin typeface="Times New Roman" pitchFamily="18" charset="0"/>
                <a:cs typeface="Times New Roman" pitchFamily="18" charset="0"/>
              </a:rPr>
              <a:t>Email: </a:t>
            </a:r>
            <a:r>
              <a:rPr lang="en-US" b="1" dirty="0" smtClean="0">
                <a:solidFill>
                  <a:schemeClr val="tx1"/>
                </a:solidFill>
                <a:latin typeface="Times New Roman" pitchFamily="18" charset="0"/>
                <a:cs typeface="Times New Roman" pitchFamily="18" charset="0"/>
              </a:rPr>
              <a:t>mostafizar1976@gmail.com</a:t>
            </a:r>
            <a:endParaRPr lang="en-US" b="1" dirty="0">
              <a:solidFill>
                <a:schemeClr val="tx1"/>
              </a:solidFill>
              <a:latin typeface="Times New Roman" pitchFamily="18" charset="0"/>
              <a:cs typeface="Times New Roman" pitchFamily="18" charset="0"/>
            </a:endParaRPr>
          </a:p>
        </p:txBody>
      </p:sp>
      <p:sp>
        <p:nvSpPr>
          <p:cNvPr id="11" name="Snip and Round Single Corner Rectangle 10"/>
          <p:cNvSpPr/>
          <p:nvPr/>
        </p:nvSpPr>
        <p:spPr>
          <a:xfrm>
            <a:off x="4855265" y="3359960"/>
            <a:ext cx="3589995" cy="2826307"/>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smtClean="0">
                <a:solidFill>
                  <a:schemeClr val="tx1"/>
                </a:solidFill>
              </a:rPr>
              <a:t>বিষয়</a:t>
            </a:r>
            <a:r>
              <a:rPr lang="en-US" sz="2800" b="1" dirty="0" smtClean="0">
                <a:solidFill>
                  <a:schemeClr val="tx1"/>
                </a:solidFill>
              </a:rPr>
              <a:t> : </a:t>
            </a:r>
            <a:r>
              <a:rPr lang="en-US" sz="2400" dirty="0" err="1" smtClean="0"/>
              <a:t>কৃষি</a:t>
            </a:r>
            <a:r>
              <a:rPr lang="en-US" sz="2400" dirty="0" smtClean="0"/>
              <a:t> </a:t>
            </a:r>
            <a:r>
              <a:rPr lang="en-US" sz="2400" dirty="0" err="1" smtClean="0"/>
              <a:t>শিক্ষা</a:t>
            </a:r>
            <a:r>
              <a:rPr lang="en-US" sz="2400" dirty="0" smtClean="0"/>
              <a:t> </a:t>
            </a:r>
          </a:p>
          <a:p>
            <a:r>
              <a:rPr lang="en-US" sz="2800" b="1" dirty="0" err="1" smtClean="0">
                <a:solidFill>
                  <a:schemeClr val="tx1"/>
                </a:solidFill>
              </a:rPr>
              <a:t>শ্রেণী</a:t>
            </a:r>
            <a:r>
              <a:rPr lang="en-US" sz="2800" b="1" dirty="0" smtClean="0">
                <a:solidFill>
                  <a:schemeClr val="tx1"/>
                </a:solidFill>
              </a:rPr>
              <a:t> : </a:t>
            </a:r>
            <a:r>
              <a:rPr lang="en-US" sz="2400" dirty="0" err="1" smtClean="0"/>
              <a:t>দাখিল</a:t>
            </a:r>
            <a:r>
              <a:rPr lang="en-US" sz="2400" dirty="0" smtClean="0"/>
              <a:t> ৭ম </a:t>
            </a:r>
          </a:p>
          <a:p>
            <a:r>
              <a:rPr lang="en-US" sz="2800" b="1" dirty="0" err="1" smtClean="0">
                <a:solidFill>
                  <a:schemeClr val="tx1"/>
                </a:solidFill>
              </a:rPr>
              <a:t>অধ্যায়</a:t>
            </a:r>
            <a:r>
              <a:rPr lang="en-US" sz="2800" b="1" dirty="0" smtClean="0">
                <a:solidFill>
                  <a:schemeClr val="tx1"/>
                </a:solidFill>
              </a:rPr>
              <a:t> : </a:t>
            </a:r>
            <a:r>
              <a:rPr lang="en-US" sz="2400" dirty="0" smtClean="0"/>
              <a:t>৫ম </a:t>
            </a:r>
          </a:p>
          <a:p>
            <a:r>
              <a:rPr lang="en-US" sz="2800" b="1" dirty="0" err="1" smtClean="0">
                <a:solidFill>
                  <a:schemeClr val="tx1"/>
                </a:solidFill>
              </a:rPr>
              <a:t>পাঠ</a:t>
            </a:r>
            <a:r>
              <a:rPr lang="en-US" sz="2800" b="1" dirty="0" smtClean="0">
                <a:solidFill>
                  <a:schemeClr val="tx1"/>
                </a:solidFill>
              </a:rPr>
              <a:t> : </a:t>
            </a:r>
            <a:r>
              <a:rPr lang="en-US" sz="2400" dirty="0" err="1" smtClean="0"/>
              <a:t>কৃষি</a:t>
            </a:r>
            <a:r>
              <a:rPr lang="en-US" sz="2400" dirty="0" smtClean="0"/>
              <a:t> </a:t>
            </a:r>
            <a:r>
              <a:rPr lang="en-US" sz="2400" dirty="0" err="1" smtClean="0"/>
              <a:t>পন্য</a:t>
            </a:r>
            <a:r>
              <a:rPr lang="en-US" sz="2400" dirty="0" smtClean="0"/>
              <a:t> </a:t>
            </a:r>
            <a:r>
              <a:rPr lang="en-US" sz="2400" dirty="0" err="1" smtClean="0"/>
              <a:t>উৎপাদন</a:t>
            </a:r>
            <a:r>
              <a:rPr lang="en-US" sz="2400" dirty="0" smtClean="0"/>
              <a:t> ও </a:t>
            </a:r>
            <a:r>
              <a:rPr lang="en-US" sz="2400" dirty="0" err="1" smtClean="0"/>
              <a:t>বিপনন</a:t>
            </a:r>
            <a:r>
              <a:rPr lang="en-US" sz="2400" dirty="0" smtClean="0"/>
              <a:t>।</a:t>
            </a:r>
            <a:endParaRPr lang="en-US" sz="2400" dirty="0"/>
          </a:p>
        </p:txBody>
      </p:sp>
    </p:spTree>
    <p:extLst>
      <p:ext uri="{BB962C8B-B14F-4D97-AF65-F5344CB8AC3E}">
        <p14:creationId xmlns:p14="http://schemas.microsoft.com/office/powerpoint/2010/main" val="9869050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4773856-6F82-408E-8877-EC7A06A65B7E}"/>
              </a:ext>
            </a:extLst>
          </p:cNvPr>
          <p:cNvSpPr/>
          <p:nvPr/>
        </p:nvSpPr>
        <p:spPr>
          <a:xfrm>
            <a:off x="549965" y="4989542"/>
            <a:ext cx="8044070" cy="1384995"/>
          </a:xfrm>
          <a:prstGeom prst="rect">
            <a:avLst/>
          </a:prstGeom>
          <a:ln>
            <a:solidFill>
              <a:srgbClr val="00B0F0"/>
            </a:solidFill>
          </a:ln>
        </p:spPr>
        <p:txBody>
          <a:bodyPr wrap="square">
            <a:spAutoFit/>
          </a:bodyPr>
          <a:lstStyle/>
          <a:p>
            <a:pPr algn="just"/>
            <a:r>
              <a:rPr lang="bn-BD" sz="2800" dirty="0">
                <a:latin typeface="NikoshBAN" panose="02000000000000000000" pitchFamily="2" charset="0"/>
                <a:cs typeface="NikoshBAN" panose="02000000000000000000" pitchFamily="2" charset="0"/>
              </a:rPr>
              <a:t>কাজি পেয়ারা ও বারি পেয়ারা বছরে দুইবার ফল দিয়ে থাকে। পেয়ারা পাকার সময় হলে এর সবুজ রং আস্তে আস্তে হলদে সবুজে পরিণত হয়। </a:t>
            </a:r>
            <a:endParaRPr lang="en-US" sz="2800" dirty="0">
              <a:latin typeface="NikoshBAN" panose="02000000000000000000" pitchFamily="2" charset="0"/>
              <a:cs typeface="NikoshBAN" panose="02000000000000000000" pitchFamily="2" charset="0"/>
            </a:endParaRPr>
          </a:p>
        </p:txBody>
      </p:sp>
      <p:sp>
        <p:nvSpPr>
          <p:cNvPr id="11" name="Rounded Rectangle 4">
            <a:extLst>
              <a:ext uri="{FF2B5EF4-FFF2-40B4-BE49-F238E27FC236}">
                <a16:creationId xmlns:a16="http://schemas.microsoft.com/office/drawing/2014/main" xmlns="" id="{FD656B55-CA97-4F3B-A021-4A31E2CCA9BF}"/>
              </a:ext>
            </a:extLst>
          </p:cNvPr>
          <p:cNvSpPr/>
          <p:nvPr/>
        </p:nvSpPr>
        <p:spPr>
          <a:xfrm>
            <a:off x="3048000" y="619539"/>
            <a:ext cx="3048000" cy="546652"/>
          </a:xfrm>
          <a:prstGeom prst="round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4000" dirty="0">
                <a:latin typeface="NikoshBAN" pitchFamily="2" charset="0"/>
                <a:cs typeface="NikoshBAN" pitchFamily="2" charset="0"/>
              </a:rPr>
              <a:t>ফসল সংগ্রহ</a:t>
            </a:r>
          </a:p>
        </p:txBody>
      </p:sp>
      <p:pic>
        <p:nvPicPr>
          <p:cNvPr id="12" name="Picture 11" descr="image_962_274742.jpg">
            <a:extLst>
              <a:ext uri="{FF2B5EF4-FFF2-40B4-BE49-F238E27FC236}">
                <a16:creationId xmlns:a16="http://schemas.microsoft.com/office/drawing/2014/main" xmlns="" id="{9918AE99-1D23-4D53-8456-F17D553541F3}"/>
              </a:ext>
            </a:extLst>
          </p:cNvPr>
          <p:cNvPicPr>
            <a:picLocks noChangeAspect="1"/>
          </p:cNvPicPr>
          <p:nvPr/>
        </p:nvPicPr>
        <p:blipFill>
          <a:blip r:embed="rId2" cstate="print"/>
          <a:stretch>
            <a:fillRect/>
          </a:stretch>
        </p:blipFill>
        <p:spPr>
          <a:xfrm>
            <a:off x="1863835" y="1344720"/>
            <a:ext cx="5537629" cy="3425688"/>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6091612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ppt_w</p:attrName>
                                        </p:attrNameLst>
                                      </p:cBhvr>
                                      <p:tavLst>
                                        <p:tav tm="0">
                                          <p:val>
                                            <p:fltVal val="0"/>
                                          </p:val>
                                        </p:tav>
                                        <p:tav tm="100000">
                                          <p:val>
                                            <p:strVal val="#ppt_w"/>
                                          </p:val>
                                        </p:tav>
                                      </p:tavLst>
                                    </p:anim>
                                    <p:anim calcmode="lin" valueType="num">
                                      <p:cBhvr>
                                        <p:cTn id="16" dur="1000" fill="hold"/>
                                        <p:tgtEl>
                                          <p:spTgt spid="12"/>
                                        </p:tgtEl>
                                        <p:attrNameLst>
                                          <p:attrName>ppt_h</p:attrName>
                                        </p:attrNameLst>
                                      </p:cBhvr>
                                      <p:tavLst>
                                        <p:tav tm="0">
                                          <p:val>
                                            <p:fltVal val="0"/>
                                          </p:val>
                                        </p:tav>
                                        <p:tav tm="100000">
                                          <p:val>
                                            <p:strVal val="#ppt_h"/>
                                          </p:val>
                                        </p:tav>
                                      </p:tavLst>
                                    </p:anim>
                                    <p:anim calcmode="lin" valueType="num">
                                      <p:cBhvr>
                                        <p:cTn id="17" dur="1000" fill="hold"/>
                                        <p:tgtEl>
                                          <p:spTgt spid="12"/>
                                        </p:tgtEl>
                                        <p:attrNameLst>
                                          <p:attrName>style.rotation</p:attrName>
                                        </p:attrNameLst>
                                      </p:cBhvr>
                                      <p:tavLst>
                                        <p:tav tm="0">
                                          <p:val>
                                            <p:fltVal val="90"/>
                                          </p:val>
                                        </p:tav>
                                        <p:tav tm="100000">
                                          <p:val>
                                            <p:fltVal val="0"/>
                                          </p:val>
                                        </p:tav>
                                      </p:tavLst>
                                    </p:anim>
                                    <p:animEffect transition="in" filter="fade">
                                      <p:cBhvr>
                                        <p:cTn id="18" dur="1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_925_137156.jpg">
            <a:extLst>
              <a:ext uri="{FF2B5EF4-FFF2-40B4-BE49-F238E27FC236}">
                <a16:creationId xmlns:a16="http://schemas.microsoft.com/office/drawing/2014/main" xmlns="" id="{5112EE44-9365-4661-8799-D5E058773690}"/>
              </a:ext>
            </a:extLst>
          </p:cNvPr>
          <p:cNvPicPr>
            <a:picLocks noChangeAspect="1"/>
          </p:cNvPicPr>
          <p:nvPr/>
        </p:nvPicPr>
        <p:blipFill>
          <a:blip r:embed="rId2" cstate="print"/>
          <a:stretch>
            <a:fillRect/>
          </a:stretch>
        </p:blipFill>
        <p:spPr>
          <a:xfrm>
            <a:off x="1328468" y="1624140"/>
            <a:ext cx="6116128" cy="3379181"/>
          </a:xfrm>
          <a:prstGeom prst="rect">
            <a:avLst/>
          </a:prstGeom>
          <a:ln w="88900" cap="sq" cmpd="thickThin">
            <a:solidFill>
              <a:srgbClr val="000000"/>
            </a:solidFill>
            <a:prstDash val="solid"/>
            <a:miter lim="800000"/>
          </a:ln>
          <a:effectLst>
            <a:innerShdw blurRad="76200">
              <a:srgbClr val="000000"/>
            </a:innerShdw>
          </a:effectLst>
        </p:spPr>
      </p:pic>
      <p:sp>
        <p:nvSpPr>
          <p:cNvPr id="3" name="Rounded Rectangle 4">
            <a:extLst>
              <a:ext uri="{FF2B5EF4-FFF2-40B4-BE49-F238E27FC236}">
                <a16:creationId xmlns:a16="http://schemas.microsoft.com/office/drawing/2014/main" xmlns="" id="{7DD64CB1-68AD-4C4F-82F9-3D2C7C9392E2}"/>
              </a:ext>
            </a:extLst>
          </p:cNvPr>
          <p:cNvSpPr/>
          <p:nvPr/>
        </p:nvSpPr>
        <p:spPr>
          <a:xfrm>
            <a:off x="556591" y="5295995"/>
            <a:ext cx="8030818" cy="990600"/>
          </a:xfrm>
          <a:prstGeom prst="roundRect">
            <a:avLst/>
          </a:prstGeom>
          <a:ln w="57150">
            <a:solidFill>
              <a:srgbClr val="00B0F0"/>
            </a:solidFill>
          </a:ln>
        </p:spPr>
        <p:style>
          <a:lnRef idx="1">
            <a:schemeClr val="accent5"/>
          </a:lnRef>
          <a:fillRef idx="2">
            <a:schemeClr val="accent5"/>
          </a:fillRef>
          <a:effectRef idx="1">
            <a:schemeClr val="accent5"/>
          </a:effectRef>
          <a:fontRef idx="minor">
            <a:schemeClr val="dk1"/>
          </a:fontRef>
        </p:style>
        <p:txBody>
          <a:bodyPr rtlCol="0" anchor="ctr"/>
          <a:lstStyle/>
          <a:p>
            <a:pPr algn="just"/>
            <a:r>
              <a:rPr lang="bn-BD" sz="2000" dirty="0">
                <a:latin typeface="NikoshBAN" pitchFamily="2" charset="0"/>
                <a:cs typeface="NikoshBAN" pitchFamily="2" charset="0"/>
              </a:rPr>
              <a:t>পেয়ারা গাছের বয়স ও জাত ভেদে ফলনে পার্থক্য দেখা যায়। ৪-৫ বছরের একটি গাছ থেকে বছরে ১৫-২০ কেজি ফল পাওয়া যায়। </a:t>
            </a:r>
            <a:endParaRPr lang="en-US" sz="2000" dirty="0">
              <a:latin typeface="NikoshBAN" pitchFamily="2" charset="0"/>
              <a:cs typeface="NikoshBAN" pitchFamily="2" charset="0"/>
            </a:endParaRPr>
          </a:p>
        </p:txBody>
      </p:sp>
      <p:sp>
        <p:nvSpPr>
          <p:cNvPr id="4" name="Rounded Rectangle 5">
            <a:extLst>
              <a:ext uri="{FF2B5EF4-FFF2-40B4-BE49-F238E27FC236}">
                <a16:creationId xmlns:a16="http://schemas.microsoft.com/office/drawing/2014/main" xmlns="" id="{35970EDF-BE54-4126-A2E8-359EC0353CDF}"/>
              </a:ext>
            </a:extLst>
          </p:cNvPr>
          <p:cNvSpPr/>
          <p:nvPr/>
        </p:nvSpPr>
        <p:spPr>
          <a:xfrm>
            <a:off x="2510287" y="638354"/>
            <a:ext cx="3585713" cy="73324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4000" dirty="0">
                <a:latin typeface="NikoshBAN" pitchFamily="2" charset="0"/>
                <a:cs typeface="NikoshBAN" pitchFamily="2" charset="0"/>
              </a:rPr>
              <a:t>পেয়ারার ফলন</a:t>
            </a:r>
          </a:p>
        </p:txBody>
      </p:sp>
    </p:spTree>
    <p:extLst>
      <p:ext uri="{BB962C8B-B14F-4D97-AF65-F5344CB8AC3E}">
        <p14:creationId xmlns:p14="http://schemas.microsoft.com/office/powerpoint/2010/main" val="4123199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style.rotation</p:attrName>
                                        </p:attrNameLst>
                                      </p:cBhvr>
                                      <p:tavLst>
                                        <p:tav tm="0">
                                          <p:val>
                                            <p:fltVal val="90"/>
                                          </p:val>
                                        </p:tav>
                                        <p:tav tm="100000">
                                          <p:val>
                                            <p:fltVal val="0"/>
                                          </p:val>
                                        </p:tav>
                                      </p:tavLst>
                                    </p:anim>
                                    <p:animEffect transition="in" filter="fade">
                                      <p:cBhvr>
                                        <p:cTn id="18" dur="1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xmlns="" id="{F218AAB4-88B2-4FEF-9581-FFFA232A8FBC}"/>
              </a:ext>
            </a:extLst>
          </p:cNvPr>
          <p:cNvSpPr/>
          <p:nvPr/>
        </p:nvSpPr>
        <p:spPr>
          <a:xfrm>
            <a:off x="603849" y="457200"/>
            <a:ext cx="4925683" cy="1375525"/>
          </a:xfrm>
          <a:prstGeom prst="rightArrow">
            <a:avLst/>
          </a:prstGeom>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a:ln w="10541" cmpd="sng">
                  <a:solidFill>
                    <a:schemeClr val="accent1">
                      <a:shade val="88000"/>
                      <a:satMod val="110000"/>
                    </a:schemeClr>
                  </a:solidFill>
                  <a:prstDash val="solid"/>
                </a:ln>
                <a:solidFill>
                  <a:schemeClr val="tx1"/>
                </a:solidFill>
                <a:latin typeface="NikoshBAN" pitchFamily="2" charset="0"/>
                <a:cs typeface="NikoshBAN" pitchFamily="2" charset="0"/>
              </a:rPr>
              <a:t>জোড়ায় </a:t>
            </a:r>
            <a:r>
              <a:rPr lang="en-US" sz="4400" b="1" dirty="0">
                <a:ln w="10541" cmpd="sng">
                  <a:solidFill>
                    <a:schemeClr val="accent1">
                      <a:shade val="88000"/>
                      <a:satMod val="110000"/>
                    </a:schemeClr>
                  </a:solidFill>
                  <a:prstDash val="solid"/>
                </a:ln>
                <a:solidFill>
                  <a:schemeClr val="tx1"/>
                </a:solidFill>
                <a:latin typeface="NikoshBAN" pitchFamily="2" charset="0"/>
                <a:cs typeface="NikoshBAN" pitchFamily="2" charset="0"/>
              </a:rPr>
              <a:t>কাজ</a:t>
            </a:r>
          </a:p>
        </p:txBody>
      </p:sp>
      <p:sp>
        <p:nvSpPr>
          <p:cNvPr id="3" name="Title 1">
            <a:extLst>
              <a:ext uri="{FF2B5EF4-FFF2-40B4-BE49-F238E27FC236}">
                <a16:creationId xmlns:a16="http://schemas.microsoft.com/office/drawing/2014/main" xmlns="" id="{E3CDCA30-C73D-4642-BE95-5D1F0BD89B91}"/>
              </a:ext>
            </a:extLst>
          </p:cNvPr>
          <p:cNvSpPr txBox="1">
            <a:spLocks/>
          </p:cNvSpPr>
          <p:nvPr/>
        </p:nvSpPr>
        <p:spPr>
          <a:xfrm>
            <a:off x="572249" y="5387392"/>
            <a:ext cx="8011034" cy="884583"/>
          </a:xfrm>
          <a:prstGeom prst="roundRect">
            <a:avLst/>
          </a:prstGeom>
          <a:gradFill rotWithShape="1">
            <a:gsLst>
              <a:gs pos="0">
                <a:srgbClr val="FFEFD1"/>
              </a:gs>
              <a:gs pos="64999">
                <a:srgbClr val="F0EBD5"/>
              </a:gs>
              <a:gs pos="100000">
                <a:srgbClr val="D1C39F"/>
              </a:gs>
            </a:gsLst>
            <a:lin ang="16200000" scaled="0"/>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fontScale="6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bn-BD" sz="4400" dirty="0">
                <a:latin typeface="NikoshBAN" pitchFamily="2" charset="0"/>
                <a:cs typeface="NikoshBAN" pitchFamily="2" charset="0"/>
              </a:rPr>
              <a:t>পেয়ারার রোগ ও প্রতিরোধের উপায় সম্পর্কে ব্যাখ্যা কর?</a:t>
            </a:r>
          </a:p>
        </p:txBody>
      </p:sp>
      <p:pic>
        <p:nvPicPr>
          <p:cNvPr id="4" name="Picture 3">
            <a:extLst>
              <a:ext uri="{FF2B5EF4-FFF2-40B4-BE49-F238E27FC236}">
                <a16:creationId xmlns:a16="http://schemas.microsoft.com/office/drawing/2014/main" xmlns="" id="{283A4EF2-2604-40FF-A57D-A9D89D5F92AC}"/>
              </a:ext>
            </a:extLst>
          </p:cNvPr>
          <p:cNvPicPr>
            <a:picLocks noChangeAspect="1"/>
          </p:cNvPicPr>
          <p:nvPr/>
        </p:nvPicPr>
        <p:blipFill>
          <a:blip r:embed="rId2" cstate="email">
            <a:clrChange>
              <a:clrFrom>
                <a:srgbClr val="000000">
                  <a:alpha val="0"/>
                </a:srgbClr>
              </a:clrFrom>
              <a:clrTo>
                <a:srgbClr val="000000">
                  <a:alpha val="0"/>
                </a:srgbClr>
              </a:clrTo>
            </a:clrChange>
            <a:extLst>
              <a:ext uri="{28A0092B-C50C-407E-A947-70E740481C1C}">
                <a14:useLocalDpi xmlns:a14="http://schemas.microsoft.com/office/drawing/2010/main"/>
              </a:ext>
            </a:extLst>
          </a:blip>
          <a:stretch>
            <a:fillRect/>
          </a:stretch>
        </p:blipFill>
        <p:spPr>
          <a:xfrm>
            <a:off x="5529532" y="595417"/>
            <a:ext cx="2648675" cy="4494168"/>
          </a:xfrm>
          <a:prstGeom prst="rect">
            <a:avLst/>
          </a:prstGeom>
        </p:spPr>
      </p:pic>
      <p:pic>
        <p:nvPicPr>
          <p:cNvPr id="5" name="Picture 4">
            <a:extLst>
              <a:ext uri="{FF2B5EF4-FFF2-40B4-BE49-F238E27FC236}">
                <a16:creationId xmlns:a16="http://schemas.microsoft.com/office/drawing/2014/main" xmlns="" id="{9FC29077-C108-4A54-BB1C-FC1741C5FA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071" y="1699562"/>
            <a:ext cx="3805313" cy="32951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422665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style.rotation</p:attrName>
                                        </p:attrNameLst>
                                      </p:cBhvr>
                                      <p:tavLst>
                                        <p:tav tm="0">
                                          <p:val>
                                            <p:fltVal val="90"/>
                                          </p:val>
                                        </p:tav>
                                        <p:tav tm="100000">
                                          <p:val>
                                            <p:fltVal val="0"/>
                                          </p:val>
                                        </p:tav>
                                      </p:tavLst>
                                    </p:anim>
                                    <p:animEffect transition="in" filter="fade">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style.rotation</p:attrName>
                                        </p:attrNameLst>
                                      </p:cBhvr>
                                      <p:tavLst>
                                        <p:tav tm="0">
                                          <p:val>
                                            <p:fltVal val="90"/>
                                          </p:val>
                                        </p:tav>
                                        <p:tav tm="100000">
                                          <p:val>
                                            <p:fltVal val="0"/>
                                          </p:val>
                                        </p:tav>
                                      </p:tavLst>
                                    </p:anim>
                                    <p:animEffect transition="in" filter="fade">
                                      <p:cBhvr>
                                        <p:cTn id="26" dur="1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534D144-70B1-4006-856A-C7EA3180C5F9}"/>
              </a:ext>
            </a:extLst>
          </p:cNvPr>
          <p:cNvSpPr txBox="1"/>
          <p:nvPr/>
        </p:nvSpPr>
        <p:spPr>
          <a:xfrm>
            <a:off x="3581401" y="43958"/>
            <a:ext cx="2143125" cy="646986"/>
          </a:xfrm>
          <a:prstGeom prst="round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bn-BD" sz="3200" b="1" dirty="0">
                <a:effectLst>
                  <a:outerShdw blurRad="38100" dist="38100" dir="2700000" algn="tl">
                    <a:srgbClr val="000000">
                      <a:alpha val="43137"/>
                    </a:srgbClr>
                  </a:outerShdw>
                </a:effectLst>
                <a:latin typeface="NikoshBAN" pitchFamily="2" charset="0"/>
                <a:cs typeface="NikoshBAN" pitchFamily="2" charset="0"/>
              </a:rPr>
              <a:t>মূল্যায়ন</a:t>
            </a:r>
            <a:r>
              <a:rPr lang="bn-BD" sz="3200" dirty="0">
                <a:latin typeface="NikoshBAN" pitchFamily="2" charset="0"/>
                <a:cs typeface="NikoshBAN" pitchFamily="2" charset="0"/>
              </a:rPr>
              <a:t>  </a:t>
            </a:r>
            <a:endParaRPr lang="en-US" sz="3200" dirty="0">
              <a:latin typeface="NikoshBAN" pitchFamily="2" charset="0"/>
              <a:cs typeface="NikoshBAN" pitchFamily="2" charset="0"/>
            </a:endParaRPr>
          </a:p>
        </p:txBody>
      </p:sp>
      <p:sp>
        <p:nvSpPr>
          <p:cNvPr id="3" name="TextBox 2">
            <a:extLst>
              <a:ext uri="{FF2B5EF4-FFF2-40B4-BE49-F238E27FC236}">
                <a16:creationId xmlns:a16="http://schemas.microsoft.com/office/drawing/2014/main" xmlns="" id="{626253C7-FAAF-4BF7-95BA-DDD9E18AE6F2}"/>
              </a:ext>
            </a:extLst>
          </p:cNvPr>
          <p:cNvSpPr txBox="1"/>
          <p:nvPr/>
        </p:nvSpPr>
        <p:spPr>
          <a:xfrm>
            <a:off x="990600" y="788504"/>
            <a:ext cx="71628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dirty="0">
                <a:latin typeface="NikoshBAN" pitchFamily="2" charset="0"/>
                <a:cs typeface="NikoshBAN" pitchFamily="2" charset="0"/>
              </a:rPr>
              <a:t>1</a:t>
            </a:r>
            <a:r>
              <a:rPr lang="bn-BD" sz="2400" dirty="0">
                <a:latin typeface="NikoshBAN" pitchFamily="2" charset="0"/>
                <a:cs typeface="NikoshBAN" pitchFamily="2" charset="0"/>
              </a:rPr>
              <a:t>। কোনটি পেয়ারার জাত নয়?</a:t>
            </a:r>
            <a:endParaRPr lang="en-US" sz="2400" dirty="0">
              <a:latin typeface="NikoshBAN" pitchFamily="2" charset="0"/>
              <a:cs typeface="NikoshBAN" pitchFamily="2" charset="0"/>
            </a:endParaRPr>
          </a:p>
        </p:txBody>
      </p:sp>
      <p:sp>
        <p:nvSpPr>
          <p:cNvPr id="4" name="Rectangle 3">
            <a:extLst>
              <a:ext uri="{FF2B5EF4-FFF2-40B4-BE49-F238E27FC236}">
                <a16:creationId xmlns:a16="http://schemas.microsoft.com/office/drawing/2014/main" xmlns="" id="{0E759A4D-F6AC-408F-9B4E-7E9ADCFDC544}"/>
              </a:ext>
            </a:extLst>
          </p:cNvPr>
          <p:cNvSpPr/>
          <p:nvPr/>
        </p:nvSpPr>
        <p:spPr>
          <a:xfrm>
            <a:off x="990600" y="1317582"/>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000" dirty="0">
                <a:latin typeface="NikoshBAN" pitchFamily="2" charset="0"/>
                <a:cs typeface="NikoshBAN" pitchFamily="2" charset="0"/>
              </a:rPr>
              <a:t>ক) স্বরূপকাঠি</a:t>
            </a:r>
            <a:endParaRPr lang="en-US" sz="2000" dirty="0">
              <a:latin typeface="NikoshBAN" pitchFamily="2" charset="0"/>
              <a:cs typeface="NikoshBAN" pitchFamily="2" charset="0"/>
            </a:endParaRPr>
          </a:p>
        </p:txBody>
      </p:sp>
      <p:sp>
        <p:nvSpPr>
          <p:cNvPr id="5" name="Rectangle 4">
            <a:extLst>
              <a:ext uri="{FF2B5EF4-FFF2-40B4-BE49-F238E27FC236}">
                <a16:creationId xmlns:a16="http://schemas.microsoft.com/office/drawing/2014/main" xmlns="" id="{B2945960-8C0D-4AD7-A172-F5459B612321}"/>
              </a:ext>
            </a:extLst>
          </p:cNvPr>
          <p:cNvSpPr/>
          <p:nvPr/>
        </p:nvSpPr>
        <p:spPr>
          <a:xfrm>
            <a:off x="990599" y="1850982"/>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000" dirty="0">
                <a:latin typeface="NikoshBAN" pitchFamily="2" charset="0"/>
                <a:cs typeface="NikoshBAN" pitchFamily="2" charset="0"/>
              </a:rPr>
              <a:t>গ) মুকুন্দপুরি</a:t>
            </a:r>
            <a:endParaRPr lang="en-US" sz="2000" dirty="0">
              <a:latin typeface="NikoshBAN" pitchFamily="2" charset="0"/>
              <a:cs typeface="NikoshBAN" pitchFamily="2" charset="0"/>
            </a:endParaRPr>
          </a:p>
        </p:txBody>
      </p:sp>
      <p:sp>
        <p:nvSpPr>
          <p:cNvPr id="6" name="Rectangle 5">
            <a:extLst>
              <a:ext uri="{FF2B5EF4-FFF2-40B4-BE49-F238E27FC236}">
                <a16:creationId xmlns:a16="http://schemas.microsoft.com/office/drawing/2014/main" xmlns="" id="{C897604B-92DC-4A73-94D7-C5C299E100D5}"/>
              </a:ext>
            </a:extLst>
          </p:cNvPr>
          <p:cNvSpPr/>
          <p:nvPr/>
        </p:nvSpPr>
        <p:spPr>
          <a:xfrm>
            <a:off x="4733925" y="1850982"/>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000" dirty="0">
                <a:latin typeface="NikoshBAN" pitchFamily="2" charset="0"/>
                <a:cs typeface="NikoshBAN" pitchFamily="2" charset="0"/>
              </a:rPr>
              <a:t>ঘ) কাজী পেয়ারা</a:t>
            </a:r>
            <a:endParaRPr lang="en-US" sz="2000" dirty="0">
              <a:latin typeface="NikoshBAN" pitchFamily="2" charset="0"/>
              <a:cs typeface="NikoshBAN" pitchFamily="2" charset="0"/>
            </a:endParaRPr>
          </a:p>
        </p:txBody>
      </p:sp>
      <p:sp>
        <p:nvSpPr>
          <p:cNvPr id="7" name="Rectangle 6">
            <a:extLst>
              <a:ext uri="{FF2B5EF4-FFF2-40B4-BE49-F238E27FC236}">
                <a16:creationId xmlns:a16="http://schemas.microsoft.com/office/drawing/2014/main" xmlns="" id="{468FDEF1-CE31-4B9C-B036-788465D6A078}"/>
              </a:ext>
            </a:extLst>
          </p:cNvPr>
          <p:cNvSpPr/>
          <p:nvPr/>
        </p:nvSpPr>
        <p:spPr>
          <a:xfrm>
            <a:off x="4733925" y="1317582"/>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000" dirty="0">
                <a:latin typeface="NikoshBAN" pitchFamily="2" charset="0"/>
                <a:cs typeface="NikoshBAN" pitchFamily="2" charset="0"/>
              </a:rPr>
              <a:t>খ) কুমিলা</a:t>
            </a:r>
            <a:endParaRPr lang="en-US" sz="2000" dirty="0">
              <a:latin typeface="NikoshBAN" pitchFamily="2" charset="0"/>
              <a:cs typeface="NikoshBAN" pitchFamily="2" charset="0"/>
            </a:endParaRPr>
          </a:p>
        </p:txBody>
      </p:sp>
      <p:sp>
        <p:nvSpPr>
          <p:cNvPr id="8" name="TextBox 7">
            <a:extLst>
              <a:ext uri="{FF2B5EF4-FFF2-40B4-BE49-F238E27FC236}">
                <a16:creationId xmlns:a16="http://schemas.microsoft.com/office/drawing/2014/main" xmlns="" id="{0662A21F-B28F-4459-92DD-0362743FD57D}"/>
              </a:ext>
            </a:extLst>
          </p:cNvPr>
          <p:cNvSpPr txBox="1"/>
          <p:nvPr/>
        </p:nvSpPr>
        <p:spPr>
          <a:xfrm>
            <a:off x="1000126" y="2340665"/>
            <a:ext cx="71628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2400" dirty="0">
                <a:latin typeface="NikoshBAN" pitchFamily="2" charset="0"/>
                <a:cs typeface="NikoshBAN" pitchFamily="2" charset="0"/>
              </a:rPr>
              <a:t>২। চারা রোপনের জন্য কত মিটার দুরত্বে গর্ত করা হয়?</a:t>
            </a:r>
            <a:endParaRPr lang="en-US" sz="2400" dirty="0">
              <a:latin typeface="NikoshBAN" pitchFamily="2" charset="0"/>
              <a:cs typeface="NikoshBAN" pitchFamily="2" charset="0"/>
            </a:endParaRPr>
          </a:p>
        </p:txBody>
      </p:sp>
      <p:sp>
        <p:nvSpPr>
          <p:cNvPr id="9" name="Rectangle 8">
            <a:extLst>
              <a:ext uri="{FF2B5EF4-FFF2-40B4-BE49-F238E27FC236}">
                <a16:creationId xmlns:a16="http://schemas.microsoft.com/office/drawing/2014/main" xmlns="" id="{F540B729-EF2C-4F79-BD66-985C1833C72D}"/>
              </a:ext>
            </a:extLst>
          </p:cNvPr>
          <p:cNvSpPr/>
          <p:nvPr/>
        </p:nvSpPr>
        <p:spPr>
          <a:xfrm>
            <a:off x="1019179" y="3437065"/>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000" dirty="0">
                <a:latin typeface="NikoshBAN" pitchFamily="2" charset="0"/>
                <a:cs typeface="NikoshBAN" pitchFamily="2" charset="0"/>
              </a:rPr>
              <a:t>গ) ৬ মিটার  </a:t>
            </a:r>
            <a:r>
              <a:rPr lang="en-US" sz="2000" dirty="0">
                <a:latin typeface="NikoshBAN" pitchFamily="2" charset="0"/>
                <a:cs typeface="NikoshBAN" pitchFamily="2" charset="0"/>
              </a:rPr>
              <a:t>×</a:t>
            </a:r>
            <a:r>
              <a:rPr lang="bn-BD" sz="2000" dirty="0">
                <a:latin typeface="NikoshBAN" pitchFamily="2" charset="0"/>
                <a:cs typeface="NikoshBAN" pitchFamily="2" charset="0"/>
              </a:rPr>
              <a:t> ৬ মিটার </a:t>
            </a:r>
            <a:endParaRPr lang="en-US" sz="2000" dirty="0">
              <a:latin typeface="NikoshBAN" pitchFamily="2" charset="0"/>
              <a:cs typeface="NikoshBAN" pitchFamily="2" charset="0"/>
            </a:endParaRPr>
          </a:p>
        </p:txBody>
      </p:sp>
      <p:sp>
        <p:nvSpPr>
          <p:cNvPr id="10" name="Rectangle 9">
            <a:extLst>
              <a:ext uri="{FF2B5EF4-FFF2-40B4-BE49-F238E27FC236}">
                <a16:creationId xmlns:a16="http://schemas.microsoft.com/office/drawing/2014/main" xmlns="" id="{C13365C2-DDED-4996-B46E-0F204A1E9C3E}"/>
              </a:ext>
            </a:extLst>
          </p:cNvPr>
          <p:cNvSpPr/>
          <p:nvPr/>
        </p:nvSpPr>
        <p:spPr>
          <a:xfrm>
            <a:off x="4762505" y="3437065"/>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000" dirty="0">
                <a:latin typeface="NikoshBAN" pitchFamily="2" charset="0"/>
                <a:cs typeface="NikoshBAN" pitchFamily="2" charset="0"/>
              </a:rPr>
              <a:t>ঘ) ৪ মিটার </a:t>
            </a:r>
            <a:r>
              <a:rPr lang="en-US" sz="2000" dirty="0">
                <a:latin typeface="NikoshBAN" pitchFamily="2" charset="0"/>
                <a:cs typeface="NikoshBAN" pitchFamily="2" charset="0"/>
              </a:rPr>
              <a:t>×</a:t>
            </a:r>
            <a:r>
              <a:rPr lang="bn-BD" sz="2000" dirty="0">
                <a:latin typeface="NikoshBAN" pitchFamily="2" charset="0"/>
                <a:cs typeface="NikoshBAN" pitchFamily="2" charset="0"/>
              </a:rPr>
              <a:t> ৬ মিটার</a:t>
            </a:r>
            <a:endParaRPr lang="en-US" sz="2000" dirty="0">
              <a:latin typeface="NikoshBAN" pitchFamily="2" charset="0"/>
              <a:cs typeface="NikoshBAN" pitchFamily="2" charset="0"/>
            </a:endParaRPr>
          </a:p>
        </p:txBody>
      </p:sp>
      <p:sp>
        <p:nvSpPr>
          <p:cNvPr id="11" name="Rectangle 10">
            <a:extLst>
              <a:ext uri="{FF2B5EF4-FFF2-40B4-BE49-F238E27FC236}">
                <a16:creationId xmlns:a16="http://schemas.microsoft.com/office/drawing/2014/main" xmlns="" id="{C476D6E1-7FDC-4365-8B40-F79C841E1C8F}"/>
              </a:ext>
            </a:extLst>
          </p:cNvPr>
          <p:cNvSpPr/>
          <p:nvPr/>
        </p:nvSpPr>
        <p:spPr>
          <a:xfrm>
            <a:off x="1009653" y="2903665"/>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000" dirty="0">
                <a:latin typeface="NikoshBAN" pitchFamily="2" charset="0"/>
                <a:cs typeface="NikoshBAN" pitchFamily="2" charset="0"/>
              </a:rPr>
              <a:t>ক) ৬০ সেমি </a:t>
            </a:r>
            <a:r>
              <a:rPr lang="en-US" sz="2000" dirty="0">
                <a:latin typeface="NikoshBAN" pitchFamily="2" charset="0"/>
                <a:cs typeface="NikoshBAN" pitchFamily="2" charset="0"/>
              </a:rPr>
              <a:t>×</a:t>
            </a:r>
            <a:r>
              <a:rPr lang="bn-BD" sz="2000" dirty="0">
                <a:latin typeface="NikoshBAN" pitchFamily="2" charset="0"/>
                <a:cs typeface="NikoshBAN" pitchFamily="2" charset="0"/>
              </a:rPr>
              <a:t> ৬০ সেমি </a:t>
            </a:r>
            <a:endParaRPr lang="en-US" sz="2000" dirty="0">
              <a:latin typeface="NikoshBAN" pitchFamily="2" charset="0"/>
              <a:cs typeface="NikoshBAN" pitchFamily="2" charset="0"/>
            </a:endParaRPr>
          </a:p>
        </p:txBody>
      </p:sp>
      <p:sp>
        <p:nvSpPr>
          <p:cNvPr id="12" name="Rectangle 11">
            <a:extLst>
              <a:ext uri="{FF2B5EF4-FFF2-40B4-BE49-F238E27FC236}">
                <a16:creationId xmlns:a16="http://schemas.microsoft.com/office/drawing/2014/main" xmlns="" id="{5C0BC0D8-3FBD-49BD-B11B-144D2BDBC59C}"/>
              </a:ext>
            </a:extLst>
          </p:cNvPr>
          <p:cNvSpPr/>
          <p:nvPr/>
        </p:nvSpPr>
        <p:spPr>
          <a:xfrm>
            <a:off x="4752979" y="2903665"/>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000" dirty="0">
                <a:latin typeface="NikoshBAN" pitchFamily="2" charset="0"/>
                <a:cs typeface="NikoshBAN" pitchFamily="2" charset="0"/>
              </a:rPr>
              <a:t>খ) ৪ মিটার </a:t>
            </a:r>
            <a:r>
              <a:rPr lang="en-US" sz="2000" dirty="0">
                <a:latin typeface="NikoshBAN" pitchFamily="2" charset="0"/>
                <a:cs typeface="NikoshBAN" pitchFamily="2" charset="0"/>
              </a:rPr>
              <a:t>×</a:t>
            </a:r>
            <a:r>
              <a:rPr lang="bn-BD" sz="2000" dirty="0">
                <a:latin typeface="NikoshBAN" pitchFamily="2" charset="0"/>
                <a:cs typeface="NikoshBAN" pitchFamily="2" charset="0"/>
              </a:rPr>
              <a:t> ৪ মিটার</a:t>
            </a:r>
            <a:endParaRPr lang="en-US" sz="2000" dirty="0">
              <a:latin typeface="NikoshBAN" pitchFamily="2" charset="0"/>
              <a:cs typeface="NikoshBAN" pitchFamily="2" charset="0"/>
            </a:endParaRPr>
          </a:p>
        </p:txBody>
      </p:sp>
      <p:sp>
        <p:nvSpPr>
          <p:cNvPr id="13" name="Rectangle 12">
            <a:extLst>
              <a:ext uri="{FF2B5EF4-FFF2-40B4-BE49-F238E27FC236}">
                <a16:creationId xmlns:a16="http://schemas.microsoft.com/office/drawing/2014/main" xmlns="" id="{B796B19D-A3F1-47F9-A94D-C9269F081E40}"/>
              </a:ext>
            </a:extLst>
          </p:cNvPr>
          <p:cNvSpPr/>
          <p:nvPr/>
        </p:nvSpPr>
        <p:spPr>
          <a:xfrm>
            <a:off x="1000126" y="59006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a:latin typeface="NikoshBAN" pitchFamily="2" charset="0"/>
                <a:cs typeface="NikoshBAN" pitchFamily="2" charset="0"/>
              </a:rPr>
              <a:t>গ) </a:t>
            </a:r>
            <a:r>
              <a:rPr lang="en-US" sz="2400" dirty="0">
                <a:latin typeface="NikoshBAN" pitchFamily="2" charset="0"/>
                <a:cs typeface="NikoshBAN" pitchFamily="2" charset="0"/>
              </a:rPr>
              <a:t>ii </a:t>
            </a:r>
            <a:r>
              <a:rPr lang="bn-BD" sz="2400" dirty="0">
                <a:latin typeface="NikoshBAN" pitchFamily="2" charset="0"/>
                <a:cs typeface="NikoshBAN" pitchFamily="2" charset="0"/>
              </a:rPr>
              <a:t>ও </a:t>
            </a:r>
            <a:r>
              <a:rPr lang="en-US" sz="2400" dirty="0">
                <a:latin typeface="NikoshBAN" pitchFamily="2" charset="0"/>
                <a:cs typeface="NikoshBAN" pitchFamily="2" charset="0"/>
              </a:rPr>
              <a:t>iii</a:t>
            </a:r>
          </a:p>
        </p:txBody>
      </p:sp>
      <p:sp>
        <p:nvSpPr>
          <p:cNvPr id="14" name="Rectangle 13">
            <a:extLst>
              <a:ext uri="{FF2B5EF4-FFF2-40B4-BE49-F238E27FC236}">
                <a16:creationId xmlns:a16="http://schemas.microsoft.com/office/drawing/2014/main" xmlns="" id="{CCD664C6-C3A0-4841-8C46-5DBA2EF26235}"/>
              </a:ext>
            </a:extLst>
          </p:cNvPr>
          <p:cNvSpPr/>
          <p:nvPr/>
        </p:nvSpPr>
        <p:spPr>
          <a:xfrm>
            <a:off x="1000126" y="53672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a:latin typeface="NikoshBAN" pitchFamily="2" charset="0"/>
                <a:cs typeface="NikoshBAN" pitchFamily="2" charset="0"/>
              </a:rPr>
              <a:t>ক)</a:t>
            </a:r>
            <a:r>
              <a:rPr lang="en-US" sz="2400" dirty="0">
                <a:latin typeface="NikoshBAN" pitchFamily="2" charset="0"/>
                <a:cs typeface="NikoshBAN" pitchFamily="2" charset="0"/>
              </a:rPr>
              <a:t> i</a:t>
            </a:r>
            <a:r>
              <a:rPr lang="bn-BD" sz="2400" dirty="0">
                <a:latin typeface="NikoshBAN" pitchFamily="2" charset="0"/>
                <a:cs typeface="NikoshBAN" pitchFamily="2" charset="0"/>
              </a:rPr>
              <a:t>  </a:t>
            </a:r>
            <a:endParaRPr lang="en-US" sz="2400" dirty="0">
              <a:latin typeface="NikoshBAN" pitchFamily="2" charset="0"/>
              <a:cs typeface="NikoshBAN" pitchFamily="2" charset="0"/>
            </a:endParaRPr>
          </a:p>
        </p:txBody>
      </p:sp>
      <p:sp>
        <p:nvSpPr>
          <p:cNvPr id="15" name="TextBox 14">
            <a:extLst>
              <a:ext uri="{FF2B5EF4-FFF2-40B4-BE49-F238E27FC236}">
                <a16:creationId xmlns:a16="http://schemas.microsoft.com/office/drawing/2014/main" xmlns="" id="{4E8CA44C-8098-415E-A6B6-8478DCF6EBA4}"/>
              </a:ext>
            </a:extLst>
          </p:cNvPr>
          <p:cNvSpPr txBox="1"/>
          <p:nvPr/>
        </p:nvSpPr>
        <p:spPr>
          <a:xfrm>
            <a:off x="1000127" y="3919400"/>
            <a:ext cx="71628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2400" dirty="0">
                <a:latin typeface="NikoshBAN" pitchFamily="2" charset="0"/>
                <a:cs typeface="NikoshBAN" pitchFamily="2" charset="0"/>
              </a:rPr>
              <a:t>৪। কোন জাতের পেয়ারা বছরে দুইবার ফল দিয়ে থাকে? </a:t>
            </a:r>
            <a:endParaRPr lang="en-US" sz="2400" dirty="0">
              <a:latin typeface="NikoshBAN" pitchFamily="2" charset="0"/>
              <a:cs typeface="NikoshBAN" pitchFamily="2" charset="0"/>
            </a:endParaRPr>
          </a:p>
        </p:txBody>
      </p:sp>
      <p:sp>
        <p:nvSpPr>
          <p:cNvPr id="16" name="Rectangle 15">
            <a:extLst>
              <a:ext uri="{FF2B5EF4-FFF2-40B4-BE49-F238E27FC236}">
                <a16:creationId xmlns:a16="http://schemas.microsoft.com/office/drawing/2014/main" xmlns="" id="{0F7A36B2-AE05-420E-9B71-22BAD85DD0EF}"/>
              </a:ext>
            </a:extLst>
          </p:cNvPr>
          <p:cNvSpPr/>
          <p:nvPr/>
        </p:nvSpPr>
        <p:spPr>
          <a:xfrm>
            <a:off x="4733926" y="53672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a:latin typeface="NikoshBAN" pitchFamily="2" charset="0"/>
                <a:cs typeface="NikoshBAN" pitchFamily="2" charset="0"/>
              </a:rPr>
              <a:t>খ)</a:t>
            </a:r>
            <a:r>
              <a:rPr lang="en-US" sz="2400" dirty="0">
                <a:latin typeface="NikoshBAN" pitchFamily="2" charset="0"/>
                <a:cs typeface="NikoshBAN" pitchFamily="2" charset="0"/>
              </a:rPr>
              <a:t> i</a:t>
            </a:r>
            <a:r>
              <a:rPr lang="bn-BD" sz="2400" dirty="0">
                <a:latin typeface="NikoshBAN" pitchFamily="2" charset="0"/>
                <a:cs typeface="NikoshBAN" pitchFamily="2" charset="0"/>
              </a:rPr>
              <a:t> ও </a:t>
            </a:r>
            <a:r>
              <a:rPr lang="en-US" sz="2400" dirty="0">
                <a:latin typeface="NikoshBAN" pitchFamily="2" charset="0"/>
                <a:cs typeface="NikoshBAN" pitchFamily="2" charset="0"/>
              </a:rPr>
              <a:t>ii</a:t>
            </a:r>
            <a:r>
              <a:rPr lang="bn-BD" sz="2400" dirty="0">
                <a:latin typeface="NikoshBAN" pitchFamily="2" charset="0"/>
                <a:cs typeface="NikoshBAN" pitchFamily="2" charset="0"/>
              </a:rPr>
              <a:t> </a:t>
            </a:r>
            <a:endParaRPr lang="en-US" sz="2400" dirty="0">
              <a:latin typeface="NikoshBAN" pitchFamily="2" charset="0"/>
              <a:cs typeface="NikoshBAN" pitchFamily="2" charset="0"/>
            </a:endParaRPr>
          </a:p>
        </p:txBody>
      </p:sp>
      <p:sp>
        <p:nvSpPr>
          <p:cNvPr id="17" name="Rectangle 16">
            <a:extLst>
              <a:ext uri="{FF2B5EF4-FFF2-40B4-BE49-F238E27FC236}">
                <a16:creationId xmlns:a16="http://schemas.microsoft.com/office/drawing/2014/main" xmlns="" id="{A6E2BED8-93DD-4B2B-A93B-D3637845E882}"/>
              </a:ext>
            </a:extLst>
          </p:cNvPr>
          <p:cNvSpPr/>
          <p:nvPr/>
        </p:nvSpPr>
        <p:spPr>
          <a:xfrm>
            <a:off x="4733926" y="59006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a:latin typeface="NikoshBAN" pitchFamily="2" charset="0"/>
                <a:cs typeface="NikoshBAN" pitchFamily="2" charset="0"/>
              </a:rPr>
              <a:t>ঘ) </a:t>
            </a:r>
            <a:r>
              <a:rPr lang="en-US" sz="2400" dirty="0">
                <a:latin typeface="NikoshBAN" pitchFamily="2" charset="0"/>
                <a:cs typeface="NikoshBAN" pitchFamily="2" charset="0"/>
              </a:rPr>
              <a:t>i</a:t>
            </a:r>
            <a:r>
              <a:rPr lang="bn-BD" sz="2400" dirty="0">
                <a:latin typeface="NikoshBAN" pitchFamily="2" charset="0"/>
                <a:cs typeface="NikoshBAN" pitchFamily="2" charset="0"/>
              </a:rPr>
              <a:t>, </a:t>
            </a:r>
            <a:r>
              <a:rPr lang="en-US" sz="2400" dirty="0">
                <a:latin typeface="NikoshBAN" pitchFamily="2" charset="0"/>
                <a:cs typeface="NikoshBAN" pitchFamily="2" charset="0"/>
              </a:rPr>
              <a:t>ii </a:t>
            </a:r>
            <a:r>
              <a:rPr lang="bn-BD" sz="2400" dirty="0">
                <a:latin typeface="NikoshBAN" pitchFamily="2" charset="0"/>
                <a:cs typeface="NikoshBAN" pitchFamily="2" charset="0"/>
              </a:rPr>
              <a:t>ও </a:t>
            </a:r>
            <a:r>
              <a:rPr lang="en-US" sz="2400" dirty="0">
                <a:latin typeface="NikoshBAN" pitchFamily="2" charset="0"/>
                <a:cs typeface="NikoshBAN" pitchFamily="2" charset="0"/>
              </a:rPr>
              <a:t>iii</a:t>
            </a:r>
          </a:p>
        </p:txBody>
      </p:sp>
      <p:sp>
        <p:nvSpPr>
          <p:cNvPr id="18" name="Rectangle 17">
            <a:extLst>
              <a:ext uri="{FF2B5EF4-FFF2-40B4-BE49-F238E27FC236}">
                <a16:creationId xmlns:a16="http://schemas.microsoft.com/office/drawing/2014/main" xmlns="" id="{19F66ACE-7A10-488C-BFCD-AB8D58CC5889}"/>
              </a:ext>
            </a:extLst>
          </p:cNvPr>
          <p:cNvSpPr/>
          <p:nvPr/>
        </p:nvSpPr>
        <p:spPr>
          <a:xfrm>
            <a:off x="1000126" y="4986200"/>
            <a:ext cx="2285999" cy="3048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bn-BD" dirty="0">
                <a:latin typeface="NikoshBAN" pitchFamily="2" charset="0"/>
                <a:cs typeface="NikoshBAN" pitchFamily="2" charset="0"/>
              </a:rPr>
              <a:t>নিচের কোনটি সঠিক</a:t>
            </a:r>
            <a:endParaRPr lang="en-US" dirty="0">
              <a:latin typeface="NikoshBAN" pitchFamily="2" charset="0"/>
              <a:cs typeface="NikoshBAN" pitchFamily="2" charset="0"/>
            </a:endParaRPr>
          </a:p>
        </p:txBody>
      </p:sp>
      <p:sp>
        <p:nvSpPr>
          <p:cNvPr id="19" name="TextBox 18">
            <a:extLst>
              <a:ext uri="{FF2B5EF4-FFF2-40B4-BE49-F238E27FC236}">
                <a16:creationId xmlns:a16="http://schemas.microsoft.com/office/drawing/2014/main" xmlns="" id="{FADE2FE3-5E3C-42D8-AF54-7717F2A8E330}"/>
              </a:ext>
            </a:extLst>
          </p:cNvPr>
          <p:cNvSpPr txBox="1"/>
          <p:nvPr/>
        </p:nvSpPr>
        <p:spPr>
          <a:xfrm>
            <a:off x="1000126" y="4529000"/>
            <a:ext cx="22860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a:latin typeface="NikoshBAN" pitchFamily="2" charset="0"/>
                <a:cs typeface="NikoshBAN" pitchFamily="2" charset="0"/>
              </a:rPr>
              <a:t>i)</a:t>
            </a:r>
            <a:r>
              <a:rPr lang="bn-BD" dirty="0">
                <a:latin typeface="NikoshBAN" pitchFamily="2" charset="0"/>
                <a:cs typeface="NikoshBAN" pitchFamily="2" charset="0"/>
              </a:rPr>
              <a:t> কাঞ্চন নগর</a:t>
            </a:r>
            <a:endParaRPr lang="en-US" dirty="0">
              <a:latin typeface="NikoshBAN" pitchFamily="2" charset="0"/>
              <a:cs typeface="NikoshBAN" pitchFamily="2" charset="0"/>
            </a:endParaRPr>
          </a:p>
        </p:txBody>
      </p:sp>
      <p:sp>
        <p:nvSpPr>
          <p:cNvPr id="20" name="TextBox 19">
            <a:extLst>
              <a:ext uri="{FF2B5EF4-FFF2-40B4-BE49-F238E27FC236}">
                <a16:creationId xmlns:a16="http://schemas.microsoft.com/office/drawing/2014/main" xmlns="" id="{2D287E9A-0B81-480A-9F62-8FE1E018D46C}"/>
              </a:ext>
            </a:extLst>
          </p:cNvPr>
          <p:cNvSpPr txBox="1"/>
          <p:nvPr/>
        </p:nvSpPr>
        <p:spPr>
          <a:xfrm>
            <a:off x="3438526" y="4529000"/>
            <a:ext cx="22860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BD" dirty="0">
                <a:latin typeface="NikoshBAN" pitchFamily="2" charset="0"/>
                <a:cs typeface="NikoshBAN" pitchFamily="2" charset="0"/>
              </a:rPr>
              <a:t> </a:t>
            </a:r>
            <a:r>
              <a:rPr lang="en-US" dirty="0">
                <a:latin typeface="NikoshBAN" pitchFamily="2" charset="0"/>
                <a:cs typeface="NikoshBAN" pitchFamily="2" charset="0"/>
              </a:rPr>
              <a:t>ii</a:t>
            </a:r>
            <a:r>
              <a:rPr lang="bn-BD" dirty="0">
                <a:latin typeface="NikoshBAN" pitchFamily="2" charset="0"/>
                <a:cs typeface="NikoshBAN" pitchFamily="2" charset="0"/>
              </a:rPr>
              <a:t>) বারি পেয়ারা</a:t>
            </a:r>
            <a:endParaRPr lang="en-US" dirty="0">
              <a:latin typeface="NikoshBAN" pitchFamily="2" charset="0"/>
              <a:cs typeface="NikoshBAN" pitchFamily="2" charset="0"/>
            </a:endParaRPr>
          </a:p>
        </p:txBody>
      </p:sp>
      <p:sp>
        <p:nvSpPr>
          <p:cNvPr id="21" name="TextBox 20">
            <a:extLst>
              <a:ext uri="{FF2B5EF4-FFF2-40B4-BE49-F238E27FC236}">
                <a16:creationId xmlns:a16="http://schemas.microsoft.com/office/drawing/2014/main" xmlns="" id="{9235C5C9-B678-4539-8D2E-4D1B7E9BE9B4}"/>
              </a:ext>
            </a:extLst>
          </p:cNvPr>
          <p:cNvSpPr txBox="1"/>
          <p:nvPr/>
        </p:nvSpPr>
        <p:spPr>
          <a:xfrm>
            <a:off x="5876926" y="4529000"/>
            <a:ext cx="22860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BD" dirty="0">
                <a:latin typeface="NikoshBAN" pitchFamily="2" charset="0"/>
                <a:cs typeface="NikoshBAN" pitchFamily="2" charset="0"/>
              </a:rPr>
              <a:t> </a:t>
            </a:r>
            <a:r>
              <a:rPr lang="en-US" dirty="0">
                <a:latin typeface="NikoshBAN" pitchFamily="2" charset="0"/>
                <a:cs typeface="NikoshBAN" pitchFamily="2" charset="0"/>
              </a:rPr>
              <a:t>iii</a:t>
            </a:r>
            <a:r>
              <a:rPr lang="bn-BD" dirty="0">
                <a:latin typeface="NikoshBAN" pitchFamily="2" charset="0"/>
                <a:cs typeface="NikoshBAN" pitchFamily="2" charset="0"/>
              </a:rPr>
              <a:t>) কাজী পেয়ারা </a:t>
            </a:r>
            <a:endParaRPr lang="en-US" dirty="0">
              <a:latin typeface="NikoshBAN" pitchFamily="2" charset="0"/>
              <a:cs typeface="NikoshBAN" pitchFamily="2" charset="0"/>
            </a:endParaRPr>
          </a:p>
        </p:txBody>
      </p:sp>
      <p:sp>
        <p:nvSpPr>
          <p:cNvPr id="22" name="Flowchart: Connector 21">
            <a:extLst>
              <a:ext uri="{FF2B5EF4-FFF2-40B4-BE49-F238E27FC236}">
                <a16:creationId xmlns:a16="http://schemas.microsoft.com/office/drawing/2014/main" xmlns="" id="{8F244D96-E369-4ABC-9E60-B1300301E4E5}"/>
              </a:ext>
            </a:extLst>
          </p:cNvPr>
          <p:cNvSpPr/>
          <p:nvPr/>
        </p:nvSpPr>
        <p:spPr>
          <a:xfrm>
            <a:off x="1019179" y="5902761"/>
            <a:ext cx="388658" cy="376678"/>
          </a:xfrm>
          <a:prstGeom prst="flowChartConnector">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Connector 22">
            <a:extLst>
              <a:ext uri="{FF2B5EF4-FFF2-40B4-BE49-F238E27FC236}">
                <a16:creationId xmlns:a16="http://schemas.microsoft.com/office/drawing/2014/main" xmlns="" id="{C72E560B-B400-40C5-B5F2-4FD207574886}"/>
              </a:ext>
            </a:extLst>
          </p:cNvPr>
          <p:cNvSpPr/>
          <p:nvPr/>
        </p:nvSpPr>
        <p:spPr>
          <a:xfrm>
            <a:off x="4733925" y="2955238"/>
            <a:ext cx="388658" cy="376678"/>
          </a:xfrm>
          <a:prstGeom prst="flowChartConnector">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Connector 23">
            <a:extLst>
              <a:ext uri="{FF2B5EF4-FFF2-40B4-BE49-F238E27FC236}">
                <a16:creationId xmlns:a16="http://schemas.microsoft.com/office/drawing/2014/main" xmlns="" id="{A01D20D4-C868-4D5F-A4A3-B22D2CE36B69}"/>
              </a:ext>
            </a:extLst>
          </p:cNvPr>
          <p:cNvSpPr/>
          <p:nvPr/>
        </p:nvSpPr>
        <p:spPr>
          <a:xfrm>
            <a:off x="4733925" y="1327156"/>
            <a:ext cx="388658" cy="376678"/>
          </a:xfrm>
          <a:prstGeom prst="flowChartConnector">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7203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0" fill="hold"/>
                                        <p:tgtEl>
                                          <p:spTgt spid="3"/>
                                        </p:tgtEl>
                                        <p:attrNameLst>
                                          <p:attrName>ppt_x</p:attrName>
                                        </p:attrNameLst>
                                      </p:cBhvr>
                                      <p:tavLst>
                                        <p:tav tm="0">
                                          <p:val>
                                            <p:strVal val="#ppt_x"/>
                                          </p:val>
                                        </p:tav>
                                        <p:tav tm="100000">
                                          <p:val>
                                            <p:strVal val="#ppt_x"/>
                                          </p:val>
                                        </p:tav>
                                      </p:tavLst>
                                    </p:anim>
                                    <p:anim calcmode="lin" valueType="num">
                                      <p:cBhvr additive="base">
                                        <p:cTn id="8" dur="3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0" fill="hold"/>
                                        <p:tgtEl>
                                          <p:spTgt spid="4"/>
                                        </p:tgtEl>
                                        <p:attrNameLst>
                                          <p:attrName>ppt_x</p:attrName>
                                        </p:attrNameLst>
                                      </p:cBhvr>
                                      <p:tavLst>
                                        <p:tav tm="0">
                                          <p:val>
                                            <p:strVal val="#ppt_x"/>
                                          </p:val>
                                        </p:tav>
                                        <p:tav tm="100000">
                                          <p:val>
                                            <p:strVal val="#ppt_x"/>
                                          </p:val>
                                        </p:tav>
                                      </p:tavLst>
                                    </p:anim>
                                    <p:anim calcmode="lin" valueType="num">
                                      <p:cBhvr additive="base">
                                        <p:cTn id="12" dur="30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3000" fill="hold"/>
                                        <p:tgtEl>
                                          <p:spTgt spid="5"/>
                                        </p:tgtEl>
                                        <p:attrNameLst>
                                          <p:attrName>ppt_x</p:attrName>
                                        </p:attrNameLst>
                                      </p:cBhvr>
                                      <p:tavLst>
                                        <p:tav tm="0">
                                          <p:val>
                                            <p:strVal val="#ppt_x"/>
                                          </p:val>
                                        </p:tav>
                                        <p:tav tm="100000">
                                          <p:val>
                                            <p:strVal val="#ppt_x"/>
                                          </p:val>
                                        </p:tav>
                                      </p:tavLst>
                                    </p:anim>
                                    <p:anim calcmode="lin" valueType="num">
                                      <p:cBhvr additive="base">
                                        <p:cTn id="16" dur="3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3000" fill="hold"/>
                                        <p:tgtEl>
                                          <p:spTgt spid="7"/>
                                        </p:tgtEl>
                                        <p:attrNameLst>
                                          <p:attrName>ppt_x</p:attrName>
                                        </p:attrNameLst>
                                      </p:cBhvr>
                                      <p:tavLst>
                                        <p:tav tm="0">
                                          <p:val>
                                            <p:strVal val="#ppt_x"/>
                                          </p:val>
                                        </p:tav>
                                        <p:tav tm="100000">
                                          <p:val>
                                            <p:strVal val="#ppt_x"/>
                                          </p:val>
                                        </p:tav>
                                      </p:tavLst>
                                    </p:anim>
                                    <p:anim calcmode="lin" valueType="num">
                                      <p:cBhvr additive="base">
                                        <p:cTn id="20" dur="30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3000" fill="hold"/>
                                        <p:tgtEl>
                                          <p:spTgt spid="6"/>
                                        </p:tgtEl>
                                        <p:attrNameLst>
                                          <p:attrName>ppt_x</p:attrName>
                                        </p:attrNameLst>
                                      </p:cBhvr>
                                      <p:tavLst>
                                        <p:tav tm="0">
                                          <p:val>
                                            <p:strVal val="#ppt_x"/>
                                          </p:val>
                                        </p:tav>
                                        <p:tav tm="100000">
                                          <p:val>
                                            <p:strVal val="#ppt_x"/>
                                          </p:val>
                                        </p:tav>
                                      </p:tavLst>
                                    </p:anim>
                                    <p:anim calcmode="lin" valueType="num">
                                      <p:cBhvr additive="base">
                                        <p:cTn id="24" dur="3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2000" fill="hold"/>
                                        <p:tgtEl>
                                          <p:spTgt spid="24"/>
                                        </p:tgtEl>
                                        <p:attrNameLst>
                                          <p:attrName>ppt_x</p:attrName>
                                        </p:attrNameLst>
                                      </p:cBhvr>
                                      <p:tavLst>
                                        <p:tav tm="0">
                                          <p:val>
                                            <p:strVal val="#ppt_x"/>
                                          </p:val>
                                        </p:tav>
                                        <p:tav tm="100000">
                                          <p:val>
                                            <p:strVal val="#ppt_x"/>
                                          </p:val>
                                        </p:tav>
                                      </p:tavLst>
                                    </p:anim>
                                    <p:anim calcmode="lin" valueType="num">
                                      <p:cBhvr additive="base">
                                        <p:cTn id="30" dur="2000" fill="hold"/>
                                        <p:tgtEl>
                                          <p:spTgt spid="2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applause.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2000" fill="hold"/>
                                        <p:tgtEl>
                                          <p:spTgt spid="8"/>
                                        </p:tgtEl>
                                        <p:attrNameLst>
                                          <p:attrName>ppt_x</p:attrName>
                                        </p:attrNameLst>
                                      </p:cBhvr>
                                      <p:tavLst>
                                        <p:tav tm="0">
                                          <p:val>
                                            <p:strVal val="#ppt_x"/>
                                          </p:val>
                                        </p:tav>
                                        <p:tav tm="100000">
                                          <p:val>
                                            <p:strVal val="#ppt_x"/>
                                          </p:val>
                                        </p:tav>
                                      </p:tavLst>
                                    </p:anim>
                                    <p:anim calcmode="lin" valueType="num">
                                      <p:cBhvr additive="base">
                                        <p:cTn id="36" dur="2000" fill="hold"/>
                                        <p:tgtEl>
                                          <p:spTgt spid="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2000" fill="hold"/>
                                        <p:tgtEl>
                                          <p:spTgt spid="11"/>
                                        </p:tgtEl>
                                        <p:attrNameLst>
                                          <p:attrName>ppt_x</p:attrName>
                                        </p:attrNameLst>
                                      </p:cBhvr>
                                      <p:tavLst>
                                        <p:tav tm="0">
                                          <p:val>
                                            <p:strVal val="#ppt_x"/>
                                          </p:val>
                                        </p:tav>
                                        <p:tav tm="100000">
                                          <p:val>
                                            <p:strVal val="#ppt_x"/>
                                          </p:val>
                                        </p:tav>
                                      </p:tavLst>
                                    </p:anim>
                                    <p:anim calcmode="lin" valueType="num">
                                      <p:cBhvr additive="base">
                                        <p:cTn id="40" dur="20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2000" fill="hold"/>
                                        <p:tgtEl>
                                          <p:spTgt spid="9"/>
                                        </p:tgtEl>
                                        <p:attrNameLst>
                                          <p:attrName>ppt_x</p:attrName>
                                        </p:attrNameLst>
                                      </p:cBhvr>
                                      <p:tavLst>
                                        <p:tav tm="0">
                                          <p:val>
                                            <p:strVal val="#ppt_x"/>
                                          </p:val>
                                        </p:tav>
                                        <p:tav tm="100000">
                                          <p:val>
                                            <p:strVal val="#ppt_x"/>
                                          </p:val>
                                        </p:tav>
                                      </p:tavLst>
                                    </p:anim>
                                    <p:anim calcmode="lin" valueType="num">
                                      <p:cBhvr additive="base">
                                        <p:cTn id="44" dur="2000" fill="hold"/>
                                        <p:tgtEl>
                                          <p:spTgt spid="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2000" fill="hold"/>
                                        <p:tgtEl>
                                          <p:spTgt spid="12"/>
                                        </p:tgtEl>
                                        <p:attrNameLst>
                                          <p:attrName>ppt_x</p:attrName>
                                        </p:attrNameLst>
                                      </p:cBhvr>
                                      <p:tavLst>
                                        <p:tav tm="0">
                                          <p:val>
                                            <p:strVal val="#ppt_x"/>
                                          </p:val>
                                        </p:tav>
                                        <p:tav tm="100000">
                                          <p:val>
                                            <p:strVal val="#ppt_x"/>
                                          </p:val>
                                        </p:tav>
                                      </p:tavLst>
                                    </p:anim>
                                    <p:anim calcmode="lin" valueType="num">
                                      <p:cBhvr additive="base">
                                        <p:cTn id="48" dur="2000" fill="hold"/>
                                        <p:tgtEl>
                                          <p:spTgt spid="1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2000" fill="hold"/>
                                        <p:tgtEl>
                                          <p:spTgt spid="10"/>
                                        </p:tgtEl>
                                        <p:attrNameLst>
                                          <p:attrName>ppt_x</p:attrName>
                                        </p:attrNameLst>
                                      </p:cBhvr>
                                      <p:tavLst>
                                        <p:tav tm="0">
                                          <p:val>
                                            <p:strVal val="#ppt_x"/>
                                          </p:val>
                                        </p:tav>
                                        <p:tav tm="100000">
                                          <p:val>
                                            <p:strVal val="#ppt_x"/>
                                          </p:val>
                                        </p:tav>
                                      </p:tavLst>
                                    </p:anim>
                                    <p:anim calcmode="lin" valueType="num">
                                      <p:cBhvr additive="base">
                                        <p:cTn id="52"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additive="base">
                                        <p:cTn id="57" dur="2000" fill="hold"/>
                                        <p:tgtEl>
                                          <p:spTgt spid="23"/>
                                        </p:tgtEl>
                                        <p:attrNameLst>
                                          <p:attrName>ppt_x</p:attrName>
                                        </p:attrNameLst>
                                      </p:cBhvr>
                                      <p:tavLst>
                                        <p:tav tm="0">
                                          <p:val>
                                            <p:strVal val="#ppt_x"/>
                                          </p:val>
                                        </p:tav>
                                        <p:tav tm="100000">
                                          <p:val>
                                            <p:strVal val="#ppt_x"/>
                                          </p:val>
                                        </p:tav>
                                      </p:tavLst>
                                    </p:anim>
                                    <p:anim calcmode="lin" valueType="num">
                                      <p:cBhvr additive="base">
                                        <p:cTn id="58" dur="2000" fill="hold"/>
                                        <p:tgtEl>
                                          <p:spTgt spid="2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2" name="applause.wav"/>
                                        </p:tgtEl>
                                      </p:cMediaNode>
                                    </p:audio>
                                  </p:sub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000" fill="hold"/>
                                        <p:tgtEl>
                                          <p:spTgt spid="15"/>
                                        </p:tgtEl>
                                        <p:attrNameLst>
                                          <p:attrName>ppt_x</p:attrName>
                                        </p:attrNameLst>
                                      </p:cBhvr>
                                      <p:tavLst>
                                        <p:tav tm="0">
                                          <p:val>
                                            <p:strVal val="#ppt_x"/>
                                          </p:val>
                                        </p:tav>
                                        <p:tav tm="100000">
                                          <p:val>
                                            <p:strVal val="#ppt_x"/>
                                          </p:val>
                                        </p:tav>
                                      </p:tavLst>
                                    </p:anim>
                                    <p:anim calcmode="lin" valueType="num">
                                      <p:cBhvr additive="base">
                                        <p:cTn id="64" dur="200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2000" fill="hold"/>
                                        <p:tgtEl>
                                          <p:spTgt spid="19"/>
                                        </p:tgtEl>
                                        <p:attrNameLst>
                                          <p:attrName>ppt_x</p:attrName>
                                        </p:attrNameLst>
                                      </p:cBhvr>
                                      <p:tavLst>
                                        <p:tav tm="0">
                                          <p:val>
                                            <p:strVal val="#ppt_x"/>
                                          </p:val>
                                        </p:tav>
                                        <p:tav tm="100000">
                                          <p:val>
                                            <p:strVal val="#ppt_x"/>
                                          </p:val>
                                        </p:tav>
                                      </p:tavLst>
                                    </p:anim>
                                    <p:anim calcmode="lin" valueType="num">
                                      <p:cBhvr additive="base">
                                        <p:cTn id="68" dur="2000" fill="hold"/>
                                        <p:tgtEl>
                                          <p:spTgt spid="19"/>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2000" fill="hold"/>
                                        <p:tgtEl>
                                          <p:spTgt spid="20"/>
                                        </p:tgtEl>
                                        <p:attrNameLst>
                                          <p:attrName>ppt_x</p:attrName>
                                        </p:attrNameLst>
                                      </p:cBhvr>
                                      <p:tavLst>
                                        <p:tav tm="0">
                                          <p:val>
                                            <p:strVal val="#ppt_x"/>
                                          </p:val>
                                        </p:tav>
                                        <p:tav tm="100000">
                                          <p:val>
                                            <p:strVal val="#ppt_x"/>
                                          </p:val>
                                        </p:tav>
                                      </p:tavLst>
                                    </p:anim>
                                    <p:anim calcmode="lin" valueType="num">
                                      <p:cBhvr additive="base">
                                        <p:cTn id="72" dur="2000" fill="hold"/>
                                        <p:tgtEl>
                                          <p:spTgt spid="20"/>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1"/>
                                        </p:tgtEl>
                                        <p:attrNameLst>
                                          <p:attrName>style.visibility</p:attrName>
                                        </p:attrNameLst>
                                      </p:cBhvr>
                                      <p:to>
                                        <p:strVal val="visible"/>
                                      </p:to>
                                    </p:set>
                                    <p:anim calcmode="lin" valueType="num">
                                      <p:cBhvr additive="base">
                                        <p:cTn id="75" dur="2000" fill="hold"/>
                                        <p:tgtEl>
                                          <p:spTgt spid="21"/>
                                        </p:tgtEl>
                                        <p:attrNameLst>
                                          <p:attrName>ppt_x</p:attrName>
                                        </p:attrNameLst>
                                      </p:cBhvr>
                                      <p:tavLst>
                                        <p:tav tm="0">
                                          <p:val>
                                            <p:strVal val="#ppt_x"/>
                                          </p:val>
                                        </p:tav>
                                        <p:tav tm="100000">
                                          <p:val>
                                            <p:strVal val="#ppt_x"/>
                                          </p:val>
                                        </p:tav>
                                      </p:tavLst>
                                    </p:anim>
                                    <p:anim calcmode="lin" valueType="num">
                                      <p:cBhvr additive="base">
                                        <p:cTn id="76" dur="2000" fill="hold"/>
                                        <p:tgtEl>
                                          <p:spTgt spid="21"/>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additive="base">
                                        <p:cTn id="79" dur="2000" fill="hold"/>
                                        <p:tgtEl>
                                          <p:spTgt spid="18"/>
                                        </p:tgtEl>
                                        <p:attrNameLst>
                                          <p:attrName>ppt_x</p:attrName>
                                        </p:attrNameLst>
                                      </p:cBhvr>
                                      <p:tavLst>
                                        <p:tav tm="0">
                                          <p:val>
                                            <p:strVal val="#ppt_x"/>
                                          </p:val>
                                        </p:tav>
                                        <p:tav tm="100000">
                                          <p:val>
                                            <p:strVal val="#ppt_x"/>
                                          </p:val>
                                        </p:tav>
                                      </p:tavLst>
                                    </p:anim>
                                    <p:anim calcmode="lin" valueType="num">
                                      <p:cBhvr additive="base">
                                        <p:cTn id="80" dur="2000" fill="hold"/>
                                        <p:tgtEl>
                                          <p:spTgt spid="1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
                                        </p:tgtEl>
                                        <p:attrNameLst>
                                          <p:attrName>style.visibility</p:attrName>
                                        </p:attrNameLst>
                                      </p:cBhvr>
                                      <p:to>
                                        <p:strVal val="visible"/>
                                      </p:to>
                                    </p:set>
                                    <p:anim calcmode="lin" valueType="num">
                                      <p:cBhvr additive="base">
                                        <p:cTn id="83" dur="2000" fill="hold"/>
                                        <p:tgtEl>
                                          <p:spTgt spid="14"/>
                                        </p:tgtEl>
                                        <p:attrNameLst>
                                          <p:attrName>ppt_x</p:attrName>
                                        </p:attrNameLst>
                                      </p:cBhvr>
                                      <p:tavLst>
                                        <p:tav tm="0">
                                          <p:val>
                                            <p:strVal val="#ppt_x"/>
                                          </p:val>
                                        </p:tav>
                                        <p:tav tm="100000">
                                          <p:val>
                                            <p:strVal val="#ppt_x"/>
                                          </p:val>
                                        </p:tav>
                                      </p:tavLst>
                                    </p:anim>
                                    <p:anim calcmode="lin" valueType="num">
                                      <p:cBhvr additive="base">
                                        <p:cTn id="84" dur="2000" fill="hold"/>
                                        <p:tgtEl>
                                          <p:spTgt spid="1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
                                        </p:tgtEl>
                                        <p:attrNameLst>
                                          <p:attrName>style.visibility</p:attrName>
                                        </p:attrNameLst>
                                      </p:cBhvr>
                                      <p:to>
                                        <p:strVal val="visible"/>
                                      </p:to>
                                    </p:set>
                                    <p:anim calcmode="lin" valueType="num">
                                      <p:cBhvr additive="base">
                                        <p:cTn id="87" dur="2000" fill="hold"/>
                                        <p:tgtEl>
                                          <p:spTgt spid="13"/>
                                        </p:tgtEl>
                                        <p:attrNameLst>
                                          <p:attrName>ppt_x</p:attrName>
                                        </p:attrNameLst>
                                      </p:cBhvr>
                                      <p:tavLst>
                                        <p:tav tm="0">
                                          <p:val>
                                            <p:strVal val="#ppt_x"/>
                                          </p:val>
                                        </p:tav>
                                        <p:tav tm="100000">
                                          <p:val>
                                            <p:strVal val="#ppt_x"/>
                                          </p:val>
                                        </p:tav>
                                      </p:tavLst>
                                    </p:anim>
                                    <p:anim calcmode="lin" valueType="num">
                                      <p:cBhvr additive="base">
                                        <p:cTn id="88" dur="2000" fill="hold"/>
                                        <p:tgtEl>
                                          <p:spTgt spid="13"/>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2000" fill="hold"/>
                                        <p:tgtEl>
                                          <p:spTgt spid="16"/>
                                        </p:tgtEl>
                                        <p:attrNameLst>
                                          <p:attrName>ppt_x</p:attrName>
                                        </p:attrNameLst>
                                      </p:cBhvr>
                                      <p:tavLst>
                                        <p:tav tm="0">
                                          <p:val>
                                            <p:strVal val="#ppt_x"/>
                                          </p:val>
                                        </p:tav>
                                        <p:tav tm="100000">
                                          <p:val>
                                            <p:strVal val="#ppt_x"/>
                                          </p:val>
                                        </p:tav>
                                      </p:tavLst>
                                    </p:anim>
                                    <p:anim calcmode="lin" valueType="num">
                                      <p:cBhvr additive="base">
                                        <p:cTn id="92" dur="2000" fill="hold"/>
                                        <p:tgtEl>
                                          <p:spTgt spid="1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7"/>
                                        </p:tgtEl>
                                        <p:attrNameLst>
                                          <p:attrName>style.visibility</p:attrName>
                                        </p:attrNameLst>
                                      </p:cBhvr>
                                      <p:to>
                                        <p:strVal val="visible"/>
                                      </p:to>
                                    </p:set>
                                    <p:anim calcmode="lin" valueType="num">
                                      <p:cBhvr additive="base">
                                        <p:cTn id="95" dur="2000" fill="hold"/>
                                        <p:tgtEl>
                                          <p:spTgt spid="17"/>
                                        </p:tgtEl>
                                        <p:attrNameLst>
                                          <p:attrName>ppt_x</p:attrName>
                                        </p:attrNameLst>
                                      </p:cBhvr>
                                      <p:tavLst>
                                        <p:tav tm="0">
                                          <p:val>
                                            <p:strVal val="#ppt_x"/>
                                          </p:val>
                                        </p:tav>
                                        <p:tav tm="100000">
                                          <p:val>
                                            <p:strVal val="#ppt_x"/>
                                          </p:val>
                                        </p:tav>
                                      </p:tavLst>
                                    </p:anim>
                                    <p:anim calcmode="lin" valueType="num">
                                      <p:cBhvr additive="base">
                                        <p:cTn id="96" dur="20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22"/>
                                        </p:tgtEl>
                                        <p:attrNameLst>
                                          <p:attrName>style.visibility</p:attrName>
                                        </p:attrNameLst>
                                      </p:cBhvr>
                                      <p:to>
                                        <p:strVal val="visible"/>
                                      </p:to>
                                    </p:set>
                                    <p:anim calcmode="lin" valueType="num">
                                      <p:cBhvr additive="base">
                                        <p:cTn id="101" dur="2000" fill="hold"/>
                                        <p:tgtEl>
                                          <p:spTgt spid="22"/>
                                        </p:tgtEl>
                                        <p:attrNameLst>
                                          <p:attrName>ppt_x</p:attrName>
                                        </p:attrNameLst>
                                      </p:cBhvr>
                                      <p:tavLst>
                                        <p:tav tm="0">
                                          <p:val>
                                            <p:strVal val="#ppt_x"/>
                                          </p:val>
                                        </p:tav>
                                        <p:tav tm="100000">
                                          <p:val>
                                            <p:strVal val="#ppt_x"/>
                                          </p:val>
                                        </p:tav>
                                      </p:tavLst>
                                    </p:anim>
                                    <p:anim calcmode="lin" valueType="num">
                                      <p:cBhvr additive="base">
                                        <p:cTn id="102" dur="2000" fill="hold"/>
                                        <p:tgtEl>
                                          <p:spTgt spid="2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9"/>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D63DD31-8EAC-4D1F-82A8-F97FA4B1BA2E}"/>
              </a:ext>
            </a:extLst>
          </p:cNvPr>
          <p:cNvSpPr txBox="1"/>
          <p:nvPr/>
        </p:nvSpPr>
        <p:spPr>
          <a:xfrm>
            <a:off x="2801298" y="681460"/>
            <a:ext cx="3352800" cy="646986"/>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BD" sz="3200" dirty="0">
                <a:latin typeface="NikoshBAN" pitchFamily="2" charset="0"/>
                <a:cs typeface="NikoshBAN" pitchFamily="2" charset="0"/>
              </a:rPr>
              <a:t>বাড়ির কাজ </a:t>
            </a:r>
            <a:endParaRPr lang="en-US" sz="3200" dirty="0">
              <a:latin typeface="NikoshBAN" pitchFamily="2" charset="0"/>
              <a:cs typeface="NikoshBAN" pitchFamily="2" charset="0"/>
            </a:endParaRPr>
          </a:p>
        </p:txBody>
      </p:sp>
      <p:sp>
        <p:nvSpPr>
          <p:cNvPr id="3" name="TextBox 2">
            <a:extLst>
              <a:ext uri="{FF2B5EF4-FFF2-40B4-BE49-F238E27FC236}">
                <a16:creationId xmlns:a16="http://schemas.microsoft.com/office/drawing/2014/main" xmlns="" id="{27EA8B79-84AE-4CF5-A5A2-2986BA788FAB}"/>
              </a:ext>
            </a:extLst>
          </p:cNvPr>
          <p:cNvSpPr txBox="1"/>
          <p:nvPr/>
        </p:nvSpPr>
        <p:spPr>
          <a:xfrm>
            <a:off x="564311" y="5129224"/>
            <a:ext cx="8010346" cy="1191816"/>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buFont typeface="Wingdings" pitchFamily="2" charset="2"/>
              <a:buChar char="Ø"/>
            </a:pPr>
            <a:r>
              <a:rPr lang="bn-BD" sz="3200" dirty="0">
                <a:latin typeface="NikoshBAN" pitchFamily="2" charset="0"/>
                <a:cs typeface="NikoshBAN" pitchFamily="2" charset="0"/>
              </a:rPr>
              <a:t> তোমার বাড়ীর পাশের জমিতে তুমি কীভাবে পেয়ারার চাষ করবে তা বর্ণনা কর।</a:t>
            </a:r>
            <a:endParaRPr lang="en-US" sz="3200" dirty="0">
              <a:latin typeface="NikoshBAN" pitchFamily="2" charset="0"/>
              <a:cs typeface="NikoshBAN" pitchFamily="2" charset="0"/>
            </a:endParaRPr>
          </a:p>
        </p:txBody>
      </p:sp>
      <p:pic>
        <p:nvPicPr>
          <p:cNvPr id="5" name="Picture 4">
            <a:extLst>
              <a:ext uri="{FF2B5EF4-FFF2-40B4-BE49-F238E27FC236}">
                <a16:creationId xmlns:a16="http://schemas.microsoft.com/office/drawing/2014/main" xmlns="" id="{3BCAAD86-2684-49EA-85D4-5B951B89CA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4732" y="1488495"/>
            <a:ext cx="6547449" cy="34889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730228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4DB2477-5DC7-4127-ACC1-D8E140DB94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765" y="680240"/>
            <a:ext cx="7434470" cy="5497519"/>
          </a:xfrm>
          <a:prstGeom prst="rect">
            <a:avLst/>
          </a:prstGeom>
          <a:ln>
            <a:noFill/>
          </a:ln>
          <a:effectLst>
            <a:outerShdw blurRad="190500" algn="tl" rotWithShape="0">
              <a:srgbClr val="000000">
                <a:alpha val="70000"/>
              </a:srgbClr>
            </a:outerShdw>
          </a:effectLst>
        </p:spPr>
      </p:pic>
      <p:sp>
        <p:nvSpPr>
          <p:cNvPr id="4" name="Title 1">
            <a:extLst>
              <a:ext uri="{FF2B5EF4-FFF2-40B4-BE49-F238E27FC236}">
                <a16:creationId xmlns:a16="http://schemas.microsoft.com/office/drawing/2014/main" xmlns="" id="{FE0FD48D-072B-4B7E-A8D4-0F97925A4623}"/>
              </a:ext>
            </a:extLst>
          </p:cNvPr>
          <p:cNvSpPr txBox="1">
            <a:spLocks/>
          </p:cNvSpPr>
          <p:nvPr/>
        </p:nvSpPr>
        <p:spPr>
          <a:xfrm>
            <a:off x="1000664" y="3428999"/>
            <a:ext cx="7125419" cy="2117188"/>
          </a:xfrm>
          <a:prstGeom prst="rect">
            <a:avLst/>
          </a:prstGeom>
        </p:spPr>
        <p:txBody>
          <a:bodyPr vert="horz" lIns="91440" tIns="45720" rIns="91440" bIns="45720" rtlCol="0" anchor="ctr">
            <a:prstTxWarp prst="textWave1">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bn-BD" sz="13800" b="1" dirty="0">
                <a:blipFill dpi="0" rotWithShape="1">
                  <a:blip r:embed="rId3">
                    <a:extLst>
                      <a:ext uri="{28A0092B-C50C-407E-A947-70E740481C1C}">
                        <a14:useLocalDpi xmlns:a14="http://schemas.microsoft.com/office/drawing/2010/main" val="0"/>
                      </a:ext>
                    </a:extLst>
                  </a:blip>
                  <a:srcRect/>
                  <a:stretch>
                    <a:fillRect/>
                  </a:stretch>
                </a:blipFill>
                <a:latin typeface="NikoshBAN" pitchFamily="2" charset="0"/>
                <a:cs typeface="NikoshBAN" pitchFamily="2" charset="0"/>
              </a:rPr>
              <a:t>ধন্যবাদ</a:t>
            </a:r>
            <a:endParaRPr lang="en-US" sz="13800" b="1" dirty="0">
              <a:blipFill dpi="0" rotWithShape="1">
                <a:blip r:embed="rId3">
                  <a:extLst>
                    <a:ext uri="{28A0092B-C50C-407E-A947-70E740481C1C}">
                      <a14:useLocalDpi xmlns:a14="http://schemas.microsoft.com/office/drawing/2010/main" val="0"/>
                    </a:ext>
                  </a:extLst>
                </a:blip>
                <a:srcRect/>
                <a:stretch>
                  <a:fillRect/>
                </a:stretch>
              </a:blipFill>
              <a:latin typeface="NikoshBAN" pitchFamily="2" charset="0"/>
              <a:cs typeface="NikoshBAN" pitchFamily="2" charset="0"/>
            </a:endParaRPr>
          </a:p>
        </p:txBody>
      </p:sp>
    </p:spTree>
    <p:extLst>
      <p:ext uri="{BB962C8B-B14F-4D97-AF65-F5344CB8AC3E}">
        <p14:creationId xmlns:p14="http://schemas.microsoft.com/office/powerpoint/2010/main" val="37816694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3"/>
                                        </p:tgtEl>
                                        <p:attrNameLst>
                                          <p:attrName>ppt_w</p:attrName>
                                        </p:attrNameLst>
                                      </p:cBhvr>
                                      <p:tavLst>
                                        <p:tav tm="0">
                                          <p:val>
                                            <p:strVal val="ppt_w"/>
                                          </p:val>
                                        </p:tav>
                                        <p:tav tm="100000">
                                          <p:val>
                                            <p:fltVal val="0"/>
                                          </p:val>
                                        </p:tav>
                                      </p:tavLst>
                                    </p:anim>
                                    <p:anim calcmode="lin" valueType="num">
                                      <p:cBhvr>
                                        <p:cTn id="7" dur="1000"/>
                                        <p:tgtEl>
                                          <p:spTgt spid="3"/>
                                        </p:tgtEl>
                                        <p:attrNameLst>
                                          <p:attrName>ppt_h</p:attrName>
                                        </p:attrNameLst>
                                      </p:cBhvr>
                                      <p:tavLst>
                                        <p:tav tm="0">
                                          <p:val>
                                            <p:strVal val="ppt_h"/>
                                          </p:val>
                                        </p:tav>
                                        <p:tav tm="100000">
                                          <p:val>
                                            <p:fltVal val="0"/>
                                          </p:val>
                                        </p:tav>
                                      </p:tavLst>
                                    </p:anim>
                                    <p:anim calcmode="lin" valueType="num">
                                      <p:cBhvr>
                                        <p:cTn id="8" dur="1000"/>
                                        <p:tgtEl>
                                          <p:spTgt spid="3"/>
                                        </p:tgtEl>
                                        <p:attrNameLst>
                                          <p:attrName>style.rotation</p:attrName>
                                        </p:attrNameLst>
                                      </p:cBhvr>
                                      <p:tavLst>
                                        <p:tav tm="0">
                                          <p:val>
                                            <p:fltVal val="0"/>
                                          </p:val>
                                        </p:tav>
                                        <p:tav tm="100000">
                                          <p:val>
                                            <p:fltVal val="90"/>
                                          </p:val>
                                        </p:tav>
                                      </p:tavLst>
                                    </p:anim>
                                    <p:animEffect transition="out" filter="fade">
                                      <p:cBhvr>
                                        <p:cTn id="9" dur="1000"/>
                                        <p:tgtEl>
                                          <p:spTgt spid="3"/>
                                        </p:tgtEl>
                                      </p:cBhvr>
                                    </p:animEffect>
                                    <p:set>
                                      <p:cBhvr>
                                        <p:cTn id="10" dur="1" fill="hold">
                                          <p:stCondLst>
                                            <p:cond delay="999"/>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56" presetClass="exit" presetSubtype="0" fill="hold" grpId="0" nodeType="clickEffect">
                                  <p:stCondLst>
                                    <p:cond delay="0"/>
                                  </p:stCondLst>
                                  <p:iterate type="lt">
                                    <p:tmPct val="10000"/>
                                  </p:iterate>
                                  <p:childTnLst>
                                    <p:anim from="(ppt_w)" to="(-ppt_w*2)" calcmode="lin" valueType="num">
                                      <p:cBhvr rctx="PPT">
                                        <p:cTn id="14" dur="500" autoRev="1">
                                          <p:stCondLst>
                                            <p:cond delay="0"/>
                                          </p:stCondLst>
                                        </p:cTn>
                                        <p:tgtEl>
                                          <p:spTgt spid="4"/>
                                        </p:tgtEl>
                                        <p:attrNameLst>
                                          <p:attrName>ppt_w</p:attrName>
                                        </p:attrNameLst>
                                      </p:cBhvr>
                                    </p:anim>
                                    <p:anim by="(ppt_w*0.50)" calcmode="lin" valueType="num">
                                      <p:cBhvr>
                                        <p:cTn id="15" dur="500" decel="50000" autoRev="1">
                                          <p:stCondLst>
                                            <p:cond delay="0"/>
                                          </p:stCondLst>
                                        </p:cTn>
                                        <p:tgtEl>
                                          <p:spTgt spid="4"/>
                                        </p:tgtEl>
                                        <p:attrNameLst>
                                          <p:attrName>ppt_x</p:attrName>
                                        </p:attrNameLst>
                                      </p:cBhvr>
                                    </p:anim>
                                    <p:anim from="(ppt_y)" to="(1+ppt_h/2)" calcmode="lin" valueType="num">
                                      <p:cBhvr>
                                        <p:cTn id="16" dur="1000">
                                          <p:stCondLst>
                                            <p:cond delay="0"/>
                                          </p:stCondLst>
                                        </p:cTn>
                                        <p:tgtEl>
                                          <p:spTgt spid="4"/>
                                        </p:tgtEl>
                                        <p:attrNameLst>
                                          <p:attrName>ppt_y</p:attrName>
                                        </p:attrNameLst>
                                      </p:cBhvr>
                                    </p:anim>
                                    <p:animRot by="21600000">
                                      <p:cBhvr>
                                        <p:cTn id="17" dur="1000">
                                          <p:stCondLst>
                                            <p:cond delay="0"/>
                                          </p:stCondLst>
                                        </p:cTn>
                                        <p:tgtEl>
                                          <p:spTgt spid="4"/>
                                        </p:tgtEl>
                                        <p:attrNameLst>
                                          <p:attrName>r</p:attrName>
                                        </p:attrNameLst>
                                      </p:cBhvr>
                                    </p:animRot>
                                    <p:set>
                                      <p:cBhvr>
                                        <p:cTn id="18"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BB38416-51E0-4E7A-A2A5-DA6A52DAC781}"/>
              </a:ext>
            </a:extLst>
          </p:cNvPr>
          <p:cNvPicPr>
            <a:picLocks noChangeAspect="1"/>
          </p:cNvPicPr>
          <p:nvPr/>
        </p:nvPicPr>
        <p:blipFill>
          <a:blip r:embed="rId2" cstate="print"/>
          <a:stretch>
            <a:fillRect/>
          </a:stretch>
        </p:blipFill>
        <p:spPr>
          <a:xfrm>
            <a:off x="3345388" y="4231725"/>
            <a:ext cx="2453223" cy="1491175"/>
          </a:xfrm>
          <a:prstGeom prst="rect">
            <a:avLst/>
          </a:prstGeom>
          <a:ln w="88900" cap="sq" cmpd="thickThin">
            <a:solidFill>
              <a:srgbClr val="000000"/>
            </a:solidFill>
            <a:prstDash val="solid"/>
            <a:miter lim="800000"/>
          </a:ln>
          <a:effectLst>
            <a:innerShdw blurRad="76200">
              <a:srgbClr val="000000"/>
            </a:innerShdw>
          </a:effectLst>
        </p:spPr>
      </p:pic>
      <p:pic>
        <p:nvPicPr>
          <p:cNvPr id="3" name="Picture 2">
            <a:extLst>
              <a:ext uri="{FF2B5EF4-FFF2-40B4-BE49-F238E27FC236}">
                <a16:creationId xmlns:a16="http://schemas.microsoft.com/office/drawing/2014/main" xmlns="" id="{AD63E010-6517-432F-A244-AC1058B61A52}"/>
              </a:ext>
            </a:extLst>
          </p:cNvPr>
          <p:cNvPicPr>
            <a:picLocks noChangeAspect="1"/>
          </p:cNvPicPr>
          <p:nvPr/>
        </p:nvPicPr>
        <p:blipFill>
          <a:blip r:embed="rId3" cstate="print"/>
          <a:srcRect b="25806"/>
          <a:stretch>
            <a:fillRect/>
          </a:stretch>
        </p:blipFill>
        <p:spPr>
          <a:xfrm>
            <a:off x="616914" y="4231725"/>
            <a:ext cx="2453223" cy="1498933"/>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a:extLst>
              <a:ext uri="{FF2B5EF4-FFF2-40B4-BE49-F238E27FC236}">
                <a16:creationId xmlns:a16="http://schemas.microsoft.com/office/drawing/2014/main" xmlns="" id="{9D32B444-E4D5-45CF-9776-B18684F7E9D7}"/>
              </a:ext>
            </a:extLst>
          </p:cNvPr>
          <p:cNvPicPr>
            <a:picLocks noChangeAspect="1"/>
          </p:cNvPicPr>
          <p:nvPr/>
        </p:nvPicPr>
        <p:blipFill>
          <a:blip r:embed="rId4" cstate="print"/>
          <a:stretch>
            <a:fillRect/>
          </a:stretch>
        </p:blipFill>
        <p:spPr>
          <a:xfrm>
            <a:off x="3345388" y="1937825"/>
            <a:ext cx="2453224" cy="1491174"/>
          </a:xfrm>
          <a:prstGeom prst="rect">
            <a:avLst/>
          </a:prstGeom>
          <a:ln w="88900" cap="sq" cmpd="thickThin">
            <a:solidFill>
              <a:srgbClr val="000000"/>
            </a:solidFill>
            <a:prstDash val="solid"/>
            <a:miter lim="800000"/>
          </a:ln>
          <a:effectLst>
            <a:innerShdw blurRad="76200">
              <a:srgbClr val="000000"/>
            </a:innerShdw>
          </a:effectLst>
        </p:spPr>
      </p:pic>
      <p:sp>
        <p:nvSpPr>
          <p:cNvPr id="6" name="TextBox 5">
            <a:extLst>
              <a:ext uri="{FF2B5EF4-FFF2-40B4-BE49-F238E27FC236}">
                <a16:creationId xmlns:a16="http://schemas.microsoft.com/office/drawing/2014/main" xmlns="" id="{B4EBDB72-5B49-4B2C-ABA1-069D872D6093}"/>
              </a:ext>
            </a:extLst>
          </p:cNvPr>
          <p:cNvSpPr txBox="1"/>
          <p:nvPr/>
        </p:nvSpPr>
        <p:spPr>
          <a:xfrm>
            <a:off x="1371599" y="761934"/>
            <a:ext cx="6400800" cy="715089"/>
          </a:xfrm>
          <a:prstGeom prst="roundRect">
            <a:avLst/>
          </a:prstGeom>
          <a:ln>
            <a:noFill/>
          </a:ln>
          <a:effectLst/>
          <a:scene3d>
            <a:camera prst="orthographicFront">
              <a:rot lat="0" lon="0" rev="0"/>
            </a:camera>
            <a:lightRig rig="glow" dir="t">
              <a:rot lat="0" lon="0" rev="14100000"/>
            </a:lightRig>
          </a:scene3d>
          <a:sp3d prstMaterial="softEdge">
            <a:bevelT w="127000" prst="artDeco"/>
          </a:sp3d>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bn-BD" sz="3600" dirty="0">
                <a:solidFill>
                  <a:schemeClr val="tx1"/>
                </a:solidFill>
                <a:latin typeface="NikoshBAN" pitchFamily="2" charset="0"/>
                <a:cs typeface="NikoshBAN" pitchFamily="2" charset="0"/>
              </a:rPr>
              <a:t>ছবিগুলো দেখে একটু চিন্তা কর। </a:t>
            </a:r>
            <a:endParaRPr lang="en-US" sz="3600" dirty="0">
              <a:solidFill>
                <a:schemeClr val="tx1"/>
              </a:solidFill>
              <a:latin typeface="NikoshBAN" pitchFamily="2" charset="0"/>
              <a:cs typeface="NikoshBAN" pitchFamily="2" charset="0"/>
            </a:endParaRPr>
          </a:p>
        </p:txBody>
      </p:sp>
      <p:pic>
        <p:nvPicPr>
          <p:cNvPr id="14" name="Picture 13">
            <a:extLst>
              <a:ext uri="{FF2B5EF4-FFF2-40B4-BE49-F238E27FC236}">
                <a16:creationId xmlns:a16="http://schemas.microsoft.com/office/drawing/2014/main" xmlns="" id="{D8B1B369-9944-4E0B-BDD7-6AA4DAD027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05585" y="1922206"/>
            <a:ext cx="2589775" cy="1506794"/>
          </a:xfrm>
          <a:prstGeom prst="rect">
            <a:avLst/>
          </a:prstGeom>
          <a:ln w="88900" cap="sq" cmpd="thickThin">
            <a:solidFill>
              <a:srgbClr val="000000"/>
            </a:solidFill>
            <a:prstDash val="solid"/>
            <a:miter lim="800000"/>
          </a:ln>
          <a:effectLst>
            <a:innerShdw blurRad="76200">
              <a:srgbClr val="000000"/>
            </a:innerShdw>
          </a:effectLst>
        </p:spPr>
      </p:pic>
      <p:pic>
        <p:nvPicPr>
          <p:cNvPr id="16" name="Picture 15">
            <a:extLst>
              <a:ext uri="{FF2B5EF4-FFF2-40B4-BE49-F238E27FC236}">
                <a16:creationId xmlns:a16="http://schemas.microsoft.com/office/drawing/2014/main" xmlns="" id="{2705EC19-9742-4E0D-A771-1C4306858D5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05585" y="4231724"/>
            <a:ext cx="2589775" cy="1491175"/>
          </a:xfrm>
          <a:prstGeom prst="rect">
            <a:avLst/>
          </a:prstGeom>
          <a:ln w="88900" cap="sq" cmpd="thickThin">
            <a:solidFill>
              <a:srgbClr val="000000"/>
            </a:solidFill>
            <a:prstDash val="solid"/>
            <a:miter lim="800000"/>
          </a:ln>
          <a:effectLst>
            <a:innerShdw blurRad="76200">
              <a:srgbClr val="000000"/>
            </a:innerShdw>
          </a:effectLst>
        </p:spPr>
      </p:pic>
      <p:pic>
        <p:nvPicPr>
          <p:cNvPr id="18" name="Picture 17">
            <a:extLst>
              <a:ext uri="{FF2B5EF4-FFF2-40B4-BE49-F238E27FC236}">
                <a16:creationId xmlns:a16="http://schemas.microsoft.com/office/drawing/2014/main" xmlns="" id="{85C9CE42-0583-4815-9D2E-7B8AF0E578B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8639" y="1922205"/>
            <a:ext cx="2589775" cy="1506794"/>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3146996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450" decel="100000" fill="hold"/>
                                        <p:tgtEl>
                                          <p:spTgt spid="6"/>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6"/>
                                        </p:tgtEl>
                                        <p:attrNameLst>
                                          <p:attrName>ppt_y</p:attrName>
                                        </p:attrNameLst>
                                      </p:cBhvr>
                                      <p:tavLst>
                                        <p:tav tm="0">
                                          <p:val>
                                            <p:strVal val="#ppt_y-.03"/>
                                          </p:val>
                                        </p:tav>
                                        <p:tav tm="100000">
                                          <p:val>
                                            <p:strVal val="#ppt_y"/>
                                          </p:val>
                                        </p:tav>
                                      </p:tavLst>
                                    </p:anim>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1000" fill="hold"/>
                                        <p:tgtEl>
                                          <p:spTgt spid="18"/>
                                        </p:tgtEl>
                                        <p:attrNameLst>
                                          <p:attrName>ppt_x</p:attrName>
                                        </p:attrNameLst>
                                      </p:cBhvr>
                                      <p:tavLst>
                                        <p:tav tm="0">
                                          <p:val>
                                            <p:strVal val="#ppt_x"/>
                                          </p:val>
                                        </p:tav>
                                        <p:tav tm="100000">
                                          <p:val>
                                            <p:strVal val="#ppt_x"/>
                                          </p:val>
                                        </p:tav>
                                      </p:tavLst>
                                    </p:anim>
                                    <p:anim calcmode="lin" valueType="num">
                                      <p:cBhvr additive="base">
                                        <p:cTn id="15" dur="1000" fill="hold"/>
                                        <p:tgtEl>
                                          <p:spTgt spid="18"/>
                                        </p:tgtEl>
                                        <p:attrNameLst>
                                          <p:attrName>ppt_y</p:attrName>
                                        </p:attrNameLst>
                                      </p:cBhvr>
                                      <p:tavLst>
                                        <p:tav tm="0">
                                          <p:val>
                                            <p:strVal val="1+#ppt_h/2"/>
                                          </p:val>
                                        </p:tav>
                                        <p:tav tm="100000">
                                          <p:val>
                                            <p:strVal val="#ppt_y"/>
                                          </p:val>
                                        </p:tav>
                                      </p:tavLst>
                                    </p:anim>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ppt_x"/>
                                          </p:val>
                                        </p:tav>
                                        <p:tav tm="100000">
                                          <p:val>
                                            <p:strVal val="#ppt_x"/>
                                          </p:val>
                                        </p:tav>
                                      </p:tavLst>
                                    </p:anim>
                                    <p:anim calcmode="lin" valueType="num">
                                      <p:cBhvr additive="base">
                                        <p:cTn id="20" dur="1000" fill="hold"/>
                                        <p:tgtEl>
                                          <p:spTgt spid="5"/>
                                        </p:tgtEl>
                                        <p:attrNameLst>
                                          <p:attrName>ppt_y</p:attrName>
                                        </p:attrNameLst>
                                      </p:cBhvr>
                                      <p:tavLst>
                                        <p:tav tm="0">
                                          <p:val>
                                            <p:strVal val="1+#ppt_h/2"/>
                                          </p:val>
                                        </p:tav>
                                        <p:tav tm="100000">
                                          <p:val>
                                            <p:strVal val="#ppt_y"/>
                                          </p:val>
                                        </p:tav>
                                      </p:tavLst>
                                    </p:anim>
                                  </p:childTnLst>
                                </p:cTn>
                              </p:par>
                            </p:childTnLst>
                          </p:cTn>
                        </p:par>
                        <p:par>
                          <p:cTn id="21" fill="hold">
                            <p:stCondLst>
                              <p:cond delay="2500"/>
                            </p:stCondLst>
                            <p:childTnLst>
                              <p:par>
                                <p:cTn id="22" presetID="2" presetClass="entr" presetSubtype="4"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1000" fill="hold"/>
                                        <p:tgtEl>
                                          <p:spTgt spid="14"/>
                                        </p:tgtEl>
                                        <p:attrNameLst>
                                          <p:attrName>ppt_x</p:attrName>
                                        </p:attrNameLst>
                                      </p:cBhvr>
                                      <p:tavLst>
                                        <p:tav tm="0">
                                          <p:val>
                                            <p:strVal val="#ppt_x"/>
                                          </p:val>
                                        </p:tav>
                                        <p:tav tm="100000">
                                          <p:val>
                                            <p:strVal val="#ppt_x"/>
                                          </p:val>
                                        </p:tav>
                                      </p:tavLst>
                                    </p:anim>
                                    <p:anim calcmode="lin" valueType="num">
                                      <p:cBhvr additive="base">
                                        <p:cTn id="25" dur="1000" fill="hold"/>
                                        <p:tgtEl>
                                          <p:spTgt spid="14"/>
                                        </p:tgtEl>
                                        <p:attrNameLst>
                                          <p:attrName>ppt_y</p:attrName>
                                        </p:attrNameLst>
                                      </p:cBhvr>
                                      <p:tavLst>
                                        <p:tav tm="0">
                                          <p:val>
                                            <p:strVal val="1+#ppt_h/2"/>
                                          </p:val>
                                        </p:tav>
                                        <p:tav tm="100000">
                                          <p:val>
                                            <p:strVal val="#ppt_y"/>
                                          </p:val>
                                        </p:tav>
                                      </p:tavLst>
                                    </p:anim>
                                  </p:childTnLst>
                                </p:cTn>
                              </p:par>
                            </p:childTnLst>
                          </p:cTn>
                        </p:par>
                        <p:par>
                          <p:cTn id="26" fill="hold">
                            <p:stCondLst>
                              <p:cond delay="3500"/>
                            </p:stCondLst>
                            <p:childTnLst>
                              <p:par>
                                <p:cTn id="27" presetID="2" presetClass="entr" presetSubtype="4"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1000" fill="hold"/>
                                        <p:tgtEl>
                                          <p:spTgt spid="3"/>
                                        </p:tgtEl>
                                        <p:attrNameLst>
                                          <p:attrName>ppt_x</p:attrName>
                                        </p:attrNameLst>
                                      </p:cBhvr>
                                      <p:tavLst>
                                        <p:tav tm="0">
                                          <p:val>
                                            <p:strVal val="#ppt_x"/>
                                          </p:val>
                                        </p:tav>
                                        <p:tav tm="100000">
                                          <p:val>
                                            <p:strVal val="#ppt_x"/>
                                          </p:val>
                                        </p:tav>
                                      </p:tavLst>
                                    </p:anim>
                                    <p:anim calcmode="lin" valueType="num">
                                      <p:cBhvr additive="base">
                                        <p:cTn id="30" dur="1000" fill="hold"/>
                                        <p:tgtEl>
                                          <p:spTgt spid="3"/>
                                        </p:tgtEl>
                                        <p:attrNameLst>
                                          <p:attrName>ppt_y</p:attrName>
                                        </p:attrNameLst>
                                      </p:cBhvr>
                                      <p:tavLst>
                                        <p:tav tm="0">
                                          <p:val>
                                            <p:strVal val="1+#ppt_h/2"/>
                                          </p:val>
                                        </p:tav>
                                        <p:tav tm="100000">
                                          <p:val>
                                            <p:strVal val="#ppt_y"/>
                                          </p:val>
                                        </p:tav>
                                      </p:tavLst>
                                    </p:anim>
                                  </p:childTnLst>
                                </p:cTn>
                              </p:par>
                            </p:childTnLst>
                          </p:cTn>
                        </p:par>
                        <p:par>
                          <p:cTn id="31" fill="hold">
                            <p:stCondLst>
                              <p:cond delay="4500"/>
                            </p:stCondLst>
                            <p:childTnLst>
                              <p:par>
                                <p:cTn id="32" presetID="2" presetClass="entr" presetSubtype="4"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additive="base">
                                        <p:cTn id="34" dur="1000" fill="hold"/>
                                        <p:tgtEl>
                                          <p:spTgt spid="2"/>
                                        </p:tgtEl>
                                        <p:attrNameLst>
                                          <p:attrName>ppt_x</p:attrName>
                                        </p:attrNameLst>
                                      </p:cBhvr>
                                      <p:tavLst>
                                        <p:tav tm="0">
                                          <p:val>
                                            <p:strVal val="#ppt_x"/>
                                          </p:val>
                                        </p:tav>
                                        <p:tav tm="100000">
                                          <p:val>
                                            <p:strVal val="#ppt_x"/>
                                          </p:val>
                                        </p:tav>
                                      </p:tavLst>
                                    </p:anim>
                                    <p:anim calcmode="lin" valueType="num">
                                      <p:cBhvr additive="base">
                                        <p:cTn id="35" dur="1000" fill="hold"/>
                                        <p:tgtEl>
                                          <p:spTgt spid="2"/>
                                        </p:tgtEl>
                                        <p:attrNameLst>
                                          <p:attrName>ppt_y</p:attrName>
                                        </p:attrNameLst>
                                      </p:cBhvr>
                                      <p:tavLst>
                                        <p:tav tm="0">
                                          <p:val>
                                            <p:strVal val="1+#ppt_h/2"/>
                                          </p:val>
                                        </p:tav>
                                        <p:tav tm="100000">
                                          <p:val>
                                            <p:strVal val="#ppt_y"/>
                                          </p:val>
                                        </p:tav>
                                      </p:tavLst>
                                    </p:anim>
                                  </p:childTnLst>
                                </p:cTn>
                              </p:par>
                            </p:childTnLst>
                          </p:cTn>
                        </p:par>
                        <p:par>
                          <p:cTn id="36" fill="hold">
                            <p:stCondLst>
                              <p:cond delay="5500"/>
                            </p:stCondLst>
                            <p:childTnLst>
                              <p:par>
                                <p:cTn id="37" presetID="2" presetClass="entr" presetSubtype="4"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1000" fill="hold"/>
                                        <p:tgtEl>
                                          <p:spTgt spid="16"/>
                                        </p:tgtEl>
                                        <p:attrNameLst>
                                          <p:attrName>ppt_x</p:attrName>
                                        </p:attrNameLst>
                                      </p:cBhvr>
                                      <p:tavLst>
                                        <p:tav tm="0">
                                          <p:val>
                                            <p:strVal val="#ppt_x"/>
                                          </p:val>
                                        </p:tav>
                                        <p:tav tm="100000">
                                          <p:val>
                                            <p:strVal val="#ppt_x"/>
                                          </p:val>
                                        </p:tav>
                                      </p:tavLst>
                                    </p:anim>
                                    <p:anim calcmode="lin" valueType="num">
                                      <p:cBhvr additive="base">
                                        <p:cTn id="40"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88.jpg">
            <a:extLst>
              <a:ext uri="{FF2B5EF4-FFF2-40B4-BE49-F238E27FC236}">
                <a16:creationId xmlns:a16="http://schemas.microsoft.com/office/drawing/2014/main" xmlns="" id="{DEF02B47-0E64-4FE6-827F-CFA27C8FCF0B}"/>
              </a:ext>
            </a:extLst>
          </p:cNvPr>
          <p:cNvPicPr>
            <a:picLocks noChangeAspect="1"/>
          </p:cNvPicPr>
          <p:nvPr/>
        </p:nvPicPr>
        <p:blipFill>
          <a:blip r:embed="rId2" cstate="print"/>
          <a:stretch>
            <a:fillRect/>
          </a:stretch>
        </p:blipFill>
        <p:spPr>
          <a:xfrm>
            <a:off x="4723156" y="1940943"/>
            <a:ext cx="3796852" cy="2598937"/>
          </a:xfrm>
          <a:prstGeom prst="rect">
            <a:avLst/>
          </a:prstGeom>
          <a:ln w="88900" cap="sq" cmpd="thickThin">
            <a:solidFill>
              <a:srgbClr val="000000"/>
            </a:solidFill>
            <a:prstDash val="solid"/>
            <a:miter lim="800000"/>
          </a:ln>
          <a:effectLst>
            <a:innerShdw blurRad="76200">
              <a:srgbClr val="000000"/>
            </a:innerShdw>
          </a:effectLst>
        </p:spPr>
      </p:pic>
      <p:sp>
        <p:nvSpPr>
          <p:cNvPr id="3" name="TextBox 2">
            <a:extLst>
              <a:ext uri="{FF2B5EF4-FFF2-40B4-BE49-F238E27FC236}">
                <a16:creationId xmlns:a16="http://schemas.microsoft.com/office/drawing/2014/main" xmlns="" id="{496D3C90-1BB0-4D34-97A3-B260F2B7C59D}"/>
              </a:ext>
            </a:extLst>
          </p:cNvPr>
          <p:cNvSpPr txBox="1"/>
          <p:nvPr/>
        </p:nvSpPr>
        <p:spPr>
          <a:xfrm>
            <a:off x="931653" y="734241"/>
            <a:ext cx="7306573" cy="715089"/>
          </a:xfrm>
          <a:prstGeom prst="round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BD" sz="3600" dirty="0">
                <a:latin typeface="NikoshBAN" pitchFamily="2" charset="0"/>
                <a:cs typeface="NikoshBAN" pitchFamily="2" charset="0"/>
              </a:rPr>
              <a:t> </a:t>
            </a:r>
            <a:r>
              <a:rPr lang="bn-BD" sz="3200" dirty="0">
                <a:latin typeface="NikoshBAN" pitchFamily="2" charset="0"/>
                <a:cs typeface="NikoshBAN" pitchFamily="2" charset="0"/>
              </a:rPr>
              <a:t>ছবিগুলো দেখে আমরা কী বুঝতে পারছি? </a:t>
            </a:r>
            <a:endParaRPr lang="en-US" sz="3200" dirty="0">
              <a:latin typeface="NikoshBAN" pitchFamily="2" charset="0"/>
              <a:cs typeface="NikoshBAN" pitchFamily="2" charset="0"/>
            </a:endParaRPr>
          </a:p>
        </p:txBody>
      </p:sp>
      <p:sp>
        <p:nvSpPr>
          <p:cNvPr id="4" name="TextBox 3">
            <a:extLst>
              <a:ext uri="{FF2B5EF4-FFF2-40B4-BE49-F238E27FC236}">
                <a16:creationId xmlns:a16="http://schemas.microsoft.com/office/drawing/2014/main" xmlns="" id="{EE7ACB1C-13CC-47FE-9120-5E267654685A}"/>
              </a:ext>
            </a:extLst>
          </p:cNvPr>
          <p:cNvSpPr txBox="1"/>
          <p:nvPr/>
        </p:nvSpPr>
        <p:spPr>
          <a:xfrm>
            <a:off x="2830115" y="4725321"/>
            <a:ext cx="3483770" cy="1168539"/>
          </a:xfrm>
          <a:prstGeom prst="flowChartTerminator">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4800" dirty="0">
                <a:latin typeface="NikoshBAN" pitchFamily="2" charset="0"/>
                <a:cs typeface="NikoshBAN" pitchFamily="2" charset="0"/>
              </a:rPr>
              <a:t>পেয়ারা চাষ</a:t>
            </a:r>
            <a:endParaRPr lang="en-US" sz="4800" dirty="0">
              <a:latin typeface="NikoshBAN" pitchFamily="2" charset="0"/>
              <a:cs typeface="NikoshBAN" pitchFamily="2" charset="0"/>
            </a:endParaRPr>
          </a:p>
        </p:txBody>
      </p:sp>
      <p:pic>
        <p:nvPicPr>
          <p:cNvPr id="6" name="Picture 5">
            <a:extLst>
              <a:ext uri="{FF2B5EF4-FFF2-40B4-BE49-F238E27FC236}">
                <a16:creationId xmlns:a16="http://schemas.microsoft.com/office/drawing/2014/main" xmlns="" id="{CE3BFE79-1591-4976-9539-CF116E559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996" y="1862797"/>
            <a:ext cx="3904872" cy="26770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465197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par>
                                <p:cTn id="16" presetID="6" presetClass="entr" presetSubtype="16"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ircle(in)">
                                      <p:cBhvr>
                                        <p:cTn id="18" dur="2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to="" calcmode="lin" valueType="num">
                                      <p:cBhvr>
                                        <p:cTn id="23"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B5B0E91D-B1DD-4EB5-8C9D-A2C390CCD2FF}"/>
              </a:ext>
            </a:extLst>
          </p:cNvPr>
          <p:cNvSpPr txBox="1"/>
          <p:nvPr/>
        </p:nvSpPr>
        <p:spPr>
          <a:xfrm>
            <a:off x="664234" y="5329396"/>
            <a:ext cx="7824158" cy="769441"/>
          </a:xfrm>
          <a:prstGeom prst="flowChartPreparation">
            <a:avLst/>
          </a:prstGeom>
          <a:solidFill>
            <a:schemeClr val="accent2">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44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পেয়ারা চাষ</a:t>
            </a:r>
            <a:r>
              <a:rPr lang="en-US" sz="44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bn-BD" sz="44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পদ্ধতি</a:t>
            </a:r>
            <a:endParaRPr lang="en-US" sz="44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8" name="TextBox 7">
            <a:extLst>
              <a:ext uri="{FF2B5EF4-FFF2-40B4-BE49-F238E27FC236}">
                <a16:creationId xmlns:a16="http://schemas.microsoft.com/office/drawing/2014/main" xmlns="" id="{079531D7-EE2A-481D-8C4B-634913D3C136}"/>
              </a:ext>
            </a:extLst>
          </p:cNvPr>
          <p:cNvSpPr txBox="1"/>
          <p:nvPr/>
        </p:nvSpPr>
        <p:spPr>
          <a:xfrm>
            <a:off x="2202766" y="594728"/>
            <a:ext cx="4957689" cy="995422"/>
          </a:xfrm>
          <a:prstGeom prst="wedgeEllipseCallout">
            <a:avLst>
              <a:gd name="adj1" fmla="val 358"/>
              <a:gd name="adj2" fmla="val 80848"/>
            </a:avLst>
          </a:prstGeo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bn-BD" sz="40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আজকের পাঠ </a:t>
            </a:r>
            <a:endParaRPr lang="en-US" sz="40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10" name="Picture 9">
            <a:extLst>
              <a:ext uri="{FF2B5EF4-FFF2-40B4-BE49-F238E27FC236}">
                <a16:creationId xmlns:a16="http://schemas.microsoft.com/office/drawing/2014/main" xmlns="" id="{3DBB85F8-CBA3-4366-8136-0DE60BFE01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2766" y="2027209"/>
            <a:ext cx="4957688" cy="3198454"/>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634590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B51B69E-9E16-416D-B61A-25EA2CDC7EB7}"/>
              </a:ext>
            </a:extLst>
          </p:cNvPr>
          <p:cNvSpPr/>
          <p:nvPr/>
        </p:nvSpPr>
        <p:spPr>
          <a:xfrm>
            <a:off x="771017" y="1668752"/>
            <a:ext cx="7267307" cy="523220"/>
          </a:xfrm>
          <a:prstGeom prst="rect">
            <a:avLst/>
          </a:prstGeom>
          <a:solidFill>
            <a:schemeClr val="accent2">
              <a:lumMod val="60000"/>
              <a:lumOff val="40000"/>
            </a:schemeClr>
          </a:solidFill>
        </p:spPr>
        <p:txBody>
          <a:bodyPr wrap="square">
            <a:spAutoFit/>
          </a:bodyPr>
          <a:lstStyle/>
          <a:p>
            <a:r>
              <a:rPr lang="en-US" sz="2800" dirty="0">
                <a:ln w="0"/>
                <a:effectLst>
                  <a:outerShdw blurRad="38100" dist="19050" dir="2700000" algn="tl" rotWithShape="0">
                    <a:schemeClr val="dk1">
                      <a:alpha val="40000"/>
                    </a:schemeClr>
                  </a:outerShdw>
                </a:effectLst>
                <a:latin typeface="NikoshBAN" pitchFamily="2" charset="0"/>
                <a:cs typeface="NikoshBAN" pitchFamily="2" charset="0"/>
              </a:rPr>
              <a:t>এই </a:t>
            </a:r>
            <a:r>
              <a:rPr lang="en-US" sz="2800" dirty="0" err="1">
                <a:ln w="0"/>
                <a:effectLst>
                  <a:outerShdw blurRad="38100" dist="19050" dir="2700000" algn="tl" rotWithShape="0">
                    <a:schemeClr val="dk1">
                      <a:alpha val="40000"/>
                    </a:schemeClr>
                  </a:outerShdw>
                </a:effectLst>
                <a:latin typeface="NikoshBAN" pitchFamily="2" charset="0"/>
                <a:cs typeface="NikoshBAN" pitchFamily="2" charset="0"/>
              </a:rPr>
              <a:t>পাঠ</a:t>
            </a:r>
            <a:r>
              <a:rPr lang="en-US" sz="28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a:ln w="0"/>
                <a:effectLst>
                  <a:outerShdw blurRad="38100" dist="19050" dir="2700000" algn="tl" rotWithShape="0">
                    <a:schemeClr val="dk1">
                      <a:alpha val="40000"/>
                    </a:schemeClr>
                  </a:outerShdw>
                </a:effectLst>
                <a:latin typeface="NikoshBAN" pitchFamily="2" charset="0"/>
                <a:cs typeface="NikoshBAN" pitchFamily="2" charset="0"/>
              </a:rPr>
              <a:t>শেষে</a:t>
            </a:r>
            <a:r>
              <a:rPr lang="en-US" sz="28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a:ln w="0"/>
                <a:effectLst>
                  <a:outerShdw blurRad="38100" dist="19050" dir="2700000" algn="tl" rotWithShape="0">
                    <a:schemeClr val="dk1">
                      <a:alpha val="40000"/>
                    </a:schemeClr>
                  </a:outerShdw>
                </a:effectLst>
                <a:latin typeface="NikoshBAN" pitchFamily="2" charset="0"/>
                <a:cs typeface="NikoshBAN" pitchFamily="2" charset="0"/>
              </a:rPr>
              <a:t>শিক্ষার্থীরা</a:t>
            </a:r>
            <a:r>
              <a:rPr lang="bn-BD" sz="28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a:ln w="0"/>
                <a:effectLst>
                  <a:outerShdw blurRad="38100" dist="19050" dir="2700000" algn="tl" rotWithShape="0">
                    <a:schemeClr val="dk1">
                      <a:alpha val="40000"/>
                    </a:schemeClr>
                  </a:outerShdw>
                </a:effectLst>
                <a:latin typeface="NikoshBAN" pitchFamily="2" charset="0"/>
                <a:cs typeface="NikoshBAN" pitchFamily="2" charset="0"/>
              </a:rPr>
              <a:t>-</a:t>
            </a:r>
          </a:p>
        </p:txBody>
      </p:sp>
      <p:sp>
        <p:nvSpPr>
          <p:cNvPr id="3" name="Rectangle 2">
            <a:extLst>
              <a:ext uri="{FF2B5EF4-FFF2-40B4-BE49-F238E27FC236}">
                <a16:creationId xmlns:a16="http://schemas.microsoft.com/office/drawing/2014/main" xmlns="" id="{69DC0A65-3602-47FD-AD83-D2B9F335A67B}"/>
              </a:ext>
            </a:extLst>
          </p:cNvPr>
          <p:cNvSpPr/>
          <p:nvPr/>
        </p:nvSpPr>
        <p:spPr>
          <a:xfrm>
            <a:off x="771017" y="2742494"/>
            <a:ext cx="7267307" cy="400110"/>
          </a:xfrm>
          <a:prstGeom prst="rect">
            <a:avLst/>
          </a:prstGeom>
          <a:solidFill>
            <a:schemeClr val="accent4">
              <a:lumMod val="60000"/>
              <a:lumOff val="40000"/>
            </a:schemeClr>
          </a:solidFill>
        </p:spPr>
        <p:txBody>
          <a:bodyPr wrap="square">
            <a:spAutoFit/>
          </a:bodyPr>
          <a:lstStyle/>
          <a:p>
            <a:pPr marL="342900" indent="-342900">
              <a:buFont typeface="Wingdings" panose="05000000000000000000" pitchFamily="2" charset="2"/>
              <a:buChar char="Ø"/>
            </a:pPr>
            <a:r>
              <a:rPr lang="bn-BD" sz="2000" b="1" dirty="0">
                <a:ln w="0"/>
                <a:latin typeface="NikoshBAN" pitchFamily="2" charset="0"/>
                <a:cs typeface="NikoshBAN" pitchFamily="2" charset="0"/>
              </a:rPr>
              <a:t>পেয়ারা ও ইহার জাত সম্পর্কে বলতে পারবে।</a:t>
            </a:r>
          </a:p>
        </p:txBody>
      </p:sp>
      <p:sp>
        <p:nvSpPr>
          <p:cNvPr id="4" name="Rectangle 3">
            <a:extLst>
              <a:ext uri="{FF2B5EF4-FFF2-40B4-BE49-F238E27FC236}">
                <a16:creationId xmlns:a16="http://schemas.microsoft.com/office/drawing/2014/main" xmlns="" id="{AC66DCED-E283-4689-9D4B-26F672760DBA}"/>
              </a:ext>
            </a:extLst>
          </p:cNvPr>
          <p:cNvSpPr/>
          <p:nvPr/>
        </p:nvSpPr>
        <p:spPr>
          <a:xfrm>
            <a:off x="771017" y="3228945"/>
            <a:ext cx="7267307" cy="707886"/>
          </a:xfrm>
          <a:prstGeom prst="rect">
            <a:avLst/>
          </a:prstGeom>
          <a:solidFill>
            <a:schemeClr val="accent5">
              <a:lumMod val="60000"/>
              <a:lumOff val="40000"/>
            </a:schemeClr>
          </a:solidFill>
        </p:spPr>
        <p:txBody>
          <a:bodyPr wrap="square">
            <a:spAutoFit/>
          </a:bodyPr>
          <a:lstStyle/>
          <a:p>
            <a:pPr marL="342900" indent="-342900">
              <a:buFont typeface="Wingdings" panose="05000000000000000000" pitchFamily="2" charset="2"/>
              <a:buChar char="Ø"/>
            </a:pPr>
            <a:r>
              <a:rPr lang="bn-BD" sz="2000" b="1" dirty="0">
                <a:ln w="0"/>
                <a:latin typeface="NikoshBAN" pitchFamily="2" charset="0"/>
                <a:cs typeface="NikoshBAN" pitchFamily="2" charset="0"/>
              </a:rPr>
              <a:t>পেয়ারা চাষের মাটি ও গর্ত তৈরি সম্পর্কে বর্ণনা করতে পারবে।</a:t>
            </a:r>
          </a:p>
        </p:txBody>
      </p:sp>
      <p:sp>
        <p:nvSpPr>
          <p:cNvPr id="5" name="Rectangle 4">
            <a:extLst>
              <a:ext uri="{FF2B5EF4-FFF2-40B4-BE49-F238E27FC236}">
                <a16:creationId xmlns:a16="http://schemas.microsoft.com/office/drawing/2014/main" xmlns="" id="{EB4D4D54-A966-4A5C-817D-D1A19CC6BCEE}"/>
              </a:ext>
            </a:extLst>
          </p:cNvPr>
          <p:cNvSpPr/>
          <p:nvPr/>
        </p:nvSpPr>
        <p:spPr>
          <a:xfrm>
            <a:off x="771017" y="4032279"/>
            <a:ext cx="7267307" cy="707886"/>
          </a:xfrm>
          <a:prstGeom prst="rect">
            <a:avLst/>
          </a:prstGeom>
          <a:solidFill>
            <a:schemeClr val="accent3">
              <a:lumMod val="60000"/>
              <a:lumOff val="40000"/>
            </a:schemeClr>
          </a:solidFill>
        </p:spPr>
        <p:txBody>
          <a:bodyPr wrap="square">
            <a:spAutoFit/>
          </a:bodyPr>
          <a:lstStyle/>
          <a:p>
            <a:pPr marL="342900" indent="-342900">
              <a:buFont typeface="Wingdings" panose="05000000000000000000" pitchFamily="2" charset="2"/>
              <a:buChar char="Ø"/>
            </a:pPr>
            <a:r>
              <a:rPr lang="bn-BD" sz="2000" b="1" dirty="0">
                <a:ln w="0"/>
                <a:latin typeface="NikoshBAN" pitchFamily="2" charset="0"/>
                <a:cs typeface="NikoshBAN" pitchFamily="2" charset="0"/>
              </a:rPr>
              <a:t>পেয়ারার চারা রোপন ও পেয়ারাতে সার প্রয়োগ </a:t>
            </a:r>
            <a:r>
              <a:rPr lang="bn-BD" sz="2000" b="1" dirty="0" smtClean="0">
                <a:ln w="0"/>
                <a:latin typeface="NikoshBAN" pitchFamily="2" charset="0"/>
                <a:cs typeface="NikoshBAN" pitchFamily="2" charset="0"/>
              </a:rPr>
              <a:t>সম্পর্কে</a:t>
            </a:r>
            <a:endParaRPr lang="en-US" sz="2000" b="1" dirty="0" smtClean="0">
              <a:ln w="0"/>
              <a:latin typeface="NikoshBAN" pitchFamily="2" charset="0"/>
              <a:cs typeface="NikoshBAN" pitchFamily="2" charset="0"/>
            </a:endParaRPr>
          </a:p>
          <a:p>
            <a:r>
              <a:rPr lang="en-US" sz="2000" b="1" dirty="0">
                <a:ln w="0"/>
                <a:latin typeface="NikoshBAN" pitchFamily="2" charset="0"/>
                <a:cs typeface="NikoshBAN" pitchFamily="2" charset="0"/>
              </a:rPr>
              <a:t>	</a:t>
            </a:r>
            <a:r>
              <a:rPr lang="bn-BD" sz="2000" b="1" dirty="0" smtClean="0">
                <a:ln w="0"/>
                <a:latin typeface="NikoshBAN" pitchFamily="2" charset="0"/>
                <a:cs typeface="NikoshBAN" pitchFamily="2" charset="0"/>
              </a:rPr>
              <a:t> </a:t>
            </a:r>
            <a:r>
              <a:rPr lang="bn-BD" sz="2000" b="1" dirty="0">
                <a:ln w="0"/>
                <a:latin typeface="NikoshBAN" pitchFamily="2" charset="0"/>
                <a:cs typeface="NikoshBAN" pitchFamily="2" charset="0"/>
              </a:rPr>
              <a:t>ব্যাখ্যা করতে পারবে।</a:t>
            </a:r>
          </a:p>
        </p:txBody>
      </p:sp>
      <p:sp>
        <p:nvSpPr>
          <p:cNvPr id="6" name="Rectangle 5">
            <a:extLst>
              <a:ext uri="{FF2B5EF4-FFF2-40B4-BE49-F238E27FC236}">
                <a16:creationId xmlns:a16="http://schemas.microsoft.com/office/drawing/2014/main" xmlns="" id="{CEFF6C97-247A-4688-8FC6-F409A5B761E7}"/>
              </a:ext>
            </a:extLst>
          </p:cNvPr>
          <p:cNvSpPr/>
          <p:nvPr/>
        </p:nvSpPr>
        <p:spPr>
          <a:xfrm>
            <a:off x="771017" y="4827017"/>
            <a:ext cx="7267307" cy="707886"/>
          </a:xfrm>
          <a:prstGeom prst="rect">
            <a:avLst/>
          </a:prstGeom>
          <a:solidFill>
            <a:schemeClr val="accent1">
              <a:lumMod val="60000"/>
              <a:lumOff val="40000"/>
            </a:schemeClr>
          </a:solidFill>
        </p:spPr>
        <p:txBody>
          <a:bodyPr wrap="square">
            <a:spAutoFit/>
          </a:bodyPr>
          <a:lstStyle/>
          <a:p>
            <a:pPr marL="342900" indent="-342900">
              <a:buFont typeface="Wingdings" panose="05000000000000000000" pitchFamily="2" charset="2"/>
              <a:buChar char="Ø"/>
            </a:pPr>
            <a:r>
              <a:rPr lang="bn-BD" sz="2000" b="1" dirty="0">
                <a:ln w="0"/>
                <a:latin typeface="NikoshBAN" pitchFamily="2" charset="0"/>
                <a:cs typeface="NikoshBAN" pitchFamily="2" charset="0"/>
              </a:rPr>
              <a:t>পেয়ারা গাছের পরিচর্যা, রোগ-পোকা ব্যবস্থাপনা ও ফসল সংগ্রহ সম্পর্কে বর্ণনা করতে পারবে।</a:t>
            </a:r>
            <a:endParaRPr lang="en-US" sz="2000" b="1" dirty="0">
              <a:ln w="0"/>
            </a:endParaRPr>
          </a:p>
        </p:txBody>
      </p:sp>
      <p:sp>
        <p:nvSpPr>
          <p:cNvPr id="7" name="Title 1">
            <a:extLst>
              <a:ext uri="{FF2B5EF4-FFF2-40B4-BE49-F238E27FC236}">
                <a16:creationId xmlns:a16="http://schemas.microsoft.com/office/drawing/2014/main" xmlns="" id="{07626A9E-3574-4F73-AB81-B07D502C3D7D}"/>
              </a:ext>
            </a:extLst>
          </p:cNvPr>
          <p:cNvSpPr txBox="1">
            <a:spLocks/>
          </p:cNvSpPr>
          <p:nvPr/>
        </p:nvSpPr>
        <p:spPr>
          <a:xfrm>
            <a:off x="3538024" y="615674"/>
            <a:ext cx="2067951" cy="838199"/>
          </a:xfrm>
          <a:prstGeom prst="flowChartTerminator">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bn-BD" sz="4800" b="1" dirty="0">
                <a:latin typeface="NikoshBAN" pitchFamily="2" charset="0"/>
                <a:cs typeface="NikoshBAN" pitchFamily="2" charset="0"/>
              </a:rPr>
              <a:t>শিখনফল </a:t>
            </a:r>
            <a:endParaRPr lang="en-US" sz="4800" b="1" dirty="0">
              <a:latin typeface="NikoshBAN" pitchFamily="2" charset="0"/>
              <a:cs typeface="NikoshBAN" pitchFamily="2" charset="0"/>
            </a:endParaRPr>
          </a:p>
        </p:txBody>
      </p:sp>
    </p:spTree>
    <p:extLst>
      <p:ext uri="{BB962C8B-B14F-4D97-AF65-F5344CB8AC3E}">
        <p14:creationId xmlns:p14="http://schemas.microsoft.com/office/powerpoint/2010/main" val="30263782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fltVal val="0"/>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animEffect transition="in" filter="fade">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ppt_w</p:attrName>
                                        </p:attrNameLst>
                                      </p:cBhvr>
                                      <p:tavLst>
                                        <p:tav tm="0">
                                          <p:val>
                                            <p:fltVal val="0"/>
                                          </p:val>
                                        </p:tav>
                                        <p:tav tm="100000">
                                          <p:val>
                                            <p:strVal val="#ppt_w"/>
                                          </p:val>
                                        </p:tav>
                                      </p:tavLst>
                                    </p:anim>
                                    <p:anim calcmode="lin" valueType="num">
                                      <p:cBhvr>
                                        <p:cTn id="37" dur="500" fill="hold"/>
                                        <p:tgtEl>
                                          <p:spTgt spid="5"/>
                                        </p:tgtEl>
                                        <p:attrNameLst>
                                          <p:attrName>ppt_h</p:attrName>
                                        </p:attrNameLst>
                                      </p:cBhvr>
                                      <p:tavLst>
                                        <p:tav tm="0">
                                          <p:val>
                                            <p:fltVal val="0"/>
                                          </p:val>
                                        </p:tav>
                                        <p:tav tm="100000">
                                          <p:val>
                                            <p:strVal val="#ppt_h"/>
                                          </p:val>
                                        </p:tav>
                                      </p:tavLst>
                                    </p:anim>
                                    <p:animEffect transition="in" filter="fade">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500" fill="hold"/>
                                        <p:tgtEl>
                                          <p:spTgt spid="6"/>
                                        </p:tgtEl>
                                        <p:attrNameLst>
                                          <p:attrName>ppt_w</p:attrName>
                                        </p:attrNameLst>
                                      </p:cBhvr>
                                      <p:tavLst>
                                        <p:tav tm="0">
                                          <p:val>
                                            <p:fltVal val="0"/>
                                          </p:val>
                                        </p:tav>
                                        <p:tav tm="100000">
                                          <p:val>
                                            <p:strVal val="#ppt_w"/>
                                          </p:val>
                                        </p:tav>
                                      </p:tavLst>
                                    </p:anim>
                                    <p:anim calcmode="lin" valueType="num">
                                      <p:cBhvr>
                                        <p:cTn id="44" dur="500" fill="hold"/>
                                        <p:tgtEl>
                                          <p:spTgt spid="6"/>
                                        </p:tgtEl>
                                        <p:attrNameLst>
                                          <p:attrName>ppt_h</p:attrName>
                                        </p:attrNameLst>
                                      </p:cBhvr>
                                      <p:tavLst>
                                        <p:tav tm="0">
                                          <p:val>
                                            <p:fltVal val="0"/>
                                          </p:val>
                                        </p:tav>
                                        <p:tav tm="100000">
                                          <p:val>
                                            <p:strVal val="#ppt_h"/>
                                          </p:val>
                                        </p:tav>
                                      </p:tavLst>
                                    </p:anim>
                                    <p:animEffect transition="in" filter="fade">
                                      <p:cBhvr>
                                        <p:cTn id="4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C2796A6E-0667-41B2-AAB4-44A76C93F8AC}"/>
              </a:ext>
            </a:extLst>
          </p:cNvPr>
          <p:cNvSpPr/>
          <p:nvPr/>
        </p:nvSpPr>
        <p:spPr>
          <a:xfrm>
            <a:off x="3162300" y="586154"/>
            <a:ext cx="2895600" cy="838200"/>
          </a:xfrm>
          <a:prstGeom prst="snip2Same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5"/>
          </a:fillRef>
          <a:effectRef idx="1">
            <a:schemeClr val="accent5"/>
          </a:effectRef>
          <a:fontRef idx="minor">
            <a:schemeClr val="lt1"/>
          </a:fontRef>
        </p:style>
        <p:txBody>
          <a:bodyPr rtlCol="0" anchor="ctr"/>
          <a:lstStyle/>
          <a:p>
            <a:pPr algn="ctr"/>
            <a:r>
              <a:rPr lang="bn-BD" sz="5400" b="1" dirty="0">
                <a:ln>
                  <a:solidFill>
                    <a:srgbClr val="FFC000"/>
                  </a:solidFill>
                </a:ln>
                <a:solidFill>
                  <a:schemeClr val="tx1"/>
                </a:solidFill>
                <a:effectLst>
                  <a:outerShdw blurRad="38100" dist="38100" dir="2700000" algn="tl">
                    <a:srgbClr val="000000">
                      <a:alpha val="43137"/>
                    </a:srgbClr>
                  </a:outerShdw>
                </a:effectLst>
                <a:latin typeface="NikoshBAN" pitchFamily="2" charset="0"/>
                <a:cs typeface="NikoshBAN" pitchFamily="2" charset="0"/>
              </a:rPr>
              <a:t>পেয়ারা</a:t>
            </a:r>
            <a:endParaRPr lang="en-US" sz="5400" b="1" dirty="0">
              <a:ln>
                <a:solidFill>
                  <a:srgbClr val="FFC000"/>
                </a:solidFill>
              </a:ln>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3" name="Rounded Rectangle 11">
            <a:extLst>
              <a:ext uri="{FF2B5EF4-FFF2-40B4-BE49-F238E27FC236}">
                <a16:creationId xmlns:a16="http://schemas.microsoft.com/office/drawing/2014/main" xmlns="" id="{1C2CA9C4-6F96-4B52-BB97-7E8872A70945}"/>
              </a:ext>
            </a:extLst>
          </p:cNvPr>
          <p:cNvSpPr/>
          <p:nvPr/>
        </p:nvSpPr>
        <p:spPr>
          <a:xfrm>
            <a:off x="776377" y="4944548"/>
            <a:ext cx="7522234" cy="1295400"/>
          </a:xfrm>
          <a:prstGeom prst="roundRect">
            <a:avLst>
              <a:gd name="adj" fmla="val 41282"/>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2"/>
          </a:lnRef>
          <a:fillRef idx="3">
            <a:schemeClr val="accent2"/>
          </a:fillRef>
          <a:effectRef idx="2">
            <a:schemeClr val="accent2"/>
          </a:effectRef>
          <a:fontRef idx="minor">
            <a:schemeClr val="lt1"/>
          </a:fontRef>
        </p:style>
        <p:txBody>
          <a:bodyPr rtlCol="0" anchor="ctr"/>
          <a:lstStyle/>
          <a:p>
            <a:r>
              <a:rPr lang="bn-BD" sz="3200" dirty="0">
                <a:ln>
                  <a:solidFill>
                    <a:srgbClr val="C00000"/>
                  </a:solidFill>
                </a:ln>
                <a:solidFill>
                  <a:schemeClr val="tx1"/>
                </a:solidFill>
                <a:latin typeface="NikoshBAN" pitchFamily="2" charset="0"/>
                <a:cs typeface="NikoshBAN" pitchFamily="2" charset="0"/>
              </a:rPr>
              <a:t>পেয়ারা বাংলাদেশের একটি জনপ্রিয় ফল। এটি ভিটামিন ‘সি’ এর প্রধান উৎস।</a:t>
            </a:r>
            <a:endParaRPr lang="en-US" sz="3200" dirty="0">
              <a:ln>
                <a:solidFill>
                  <a:srgbClr val="C00000"/>
                </a:solidFill>
              </a:ln>
              <a:solidFill>
                <a:schemeClr val="tx1"/>
              </a:solidFill>
              <a:latin typeface="NikoshBAN" pitchFamily="2" charset="0"/>
              <a:cs typeface="NikoshBAN" pitchFamily="2" charset="0"/>
            </a:endParaRPr>
          </a:p>
        </p:txBody>
      </p:sp>
      <p:pic>
        <p:nvPicPr>
          <p:cNvPr id="5" name="Picture 4">
            <a:extLst>
              <a:ext uri="{FF2B5EF4-FFF2-40B4-BE49-F238E27FC236}">
                <a16:creationId xmlns:a16="http://schemas.microsoft.com/office/drawing/2014/main" xmlns="" id="{2EE57FF1-BF81-41A7-8ABC-31ECB6FF98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3909" y="1618820"/>
            <a:ext cx="5615797" cy="31642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373810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6_20120802121915.jpg">
            <a:extLst>
              <a:ext uri="{FF2B5EF4-FFF2-40B4-BE49-F238E27FC236}">
                <a16:creationId xmlns:a16="http://schemas.microsoft.com/office/drawing/2014/main" xmlns="" id="{9A769EE4-BF7E-41EA-AF91-BD1D059838F1}"/>
              </a:ext>
            </a:extLst>
          </p:cNvPr>
          <p:cNvPicPr>
            <a:picLocks noChangeAspect="1"/>
          </p:cNvPicPr>
          <p:nvPr/>
        </p:nvPicPr>
        <p:blipFill>
          <a:blip r:embed="rId2" cstate="print"/>
          <a:stretch>
            <a:fillRect/>
          </a:stretch>
        </p:blipFill>
        <p:spPr>
          <a:xfrm>
            <a:off x="598015" y="1467180"/>
            <a:ext cx="2504533" cy="1450420"/>
          </a:xfrm>
          <a:prstGeom prst="rect">
            <a:avLst/>
          </a:prstGeom>
          <a:ln w="38100">
            <a:solidFill>
              <a:srgbClr val="00B0F0"/>
            </a:solidFill>
          </a:ln>
        </p:spPr>
      </p:pic>
      <p:pic>
        <p:nvPicPr>
          <p:cNvPr id="3" name="Picture 2" descr="1381239169.jpg">
            <a:extLst>
              <a:ext uri="{FF2B5EF4-FFF2-40B4-BE49-F238E27FC236}">
                <a16:creationId xmlns:a16="http://schemas.microsoft.com/office/drawing/2014/main" xmlns="" id="{119C3196-C6DE-47AF-9F21-599C3B621D43}"/>
              </a:ext>
            </a:extLst>
          </p:cNvPr>
          <p:cNvPicPr>
            <a:picLocks noChangeAspect="1"/>
          </p:cNvPicPr>
          <p:nvPr/>
        </p:nvPicPr>
        <p:blipFill>
          <a:blip r:embed="rId3" cstate="print"/>
          <a:stretch>
            <a:fillRect/>
          </a:stretch>
        </p:blipFill>
        <p:spPr>
          <a:xfrm>
            <a:off x="3335291" y="1457490"/>
            <a:ext cx="2525309" cy="1450421"/>
          </a:xfrm>
          <a:prstGeom prst="rect">
            <a:avLst/>
          </a:prstGeom>
          <a:ln w="38100">
            <a:solidFill>
              <a:srgbClr val="00B0F0"/>
            </a:solidFill>
          </a:ln>
        </p:spPr>
      </p:pic>
      <p:pic>
        <p:nvPicPr>
          <p:cNvPr id="4" name="Picture 3" descr="guava.jpg">
            <a:extLst>
              <a:ext uri="{FF2B5EF4-FFF2-40B4-BE49-F238E27FC236}">
                <a16:creationId xmlns:a16="http://schemas.microsoft.com/office/drawing/2014/main" xmlns="" id="{C3BED52B-FEA7-46DA-B185-67CBBEB71709}"/>
              </a:ext>
            </a:extLst>
          </p:cNvPr>
          <p:cNvPicPr>
            <a:picLocks noChangeAspect="1"/>
          </p:cNvPicPr>
          <p:nvPr/>
        </p:nvPicPr>
        <p:blipFill>
          <a:blip r:embed="rId4" cstate="print"/>
          <a:stretch>
            <a:fillRect/>
          </a:stretch>
        </p:blipFill>
        <p:spPr>
          <a:xfrm>
            <a:off x="598016" y="3429000"/>
            <a:ext cx="2504533" cy="1450420"/>
          </a:xfrm>
          <a:prstGeom prst="rect">
            <a:avLst/>
          </a:prstGeom>
          <a:ln w="38100">
            <a:solidFill>
              <a:srgbClr val="00B0F0"/>
            </a:solidFill>
          </a:ln>
        </p:spPr>
      </p:pic>
      <p:pic>
        <p:nvPicPr>
          <p:cNvPr id="5" name="Picture 4" descr="Guava-06.jpg">
            <a:extLst>
              <a:ext uri="{FF2B5EF4-FFF2-40B4-BE49-F238E27FC236}">
                <a16:creationId xmlns:a16="http://schemas.microsoft.com/office/drawing/2014/main" xmlns="" id="{A79C1309-486C-4AD3-ABA2-5D4E435D311A}"/>
              </a:ext>
            </a:extLst>
          </p:cNvPr>
          <p:cNvPicPr>
            <a:picLocks noChangeAspect="1"/>
          </p:cNvPicPr>
          <p:nvPr/>
        </p:nvPicPr>
        <p:blipFill>
          <a:blip r:embed="rId5" cstate="print"/>
          <a:stretch>
            <a:fillRect/>
          </a:stretch>
        </p:blipFill>
        <p:spPr>
          <a:xfrm>
            <a:off x="6027870" y="1443096"/>
            <a:ext cx="2531426" cy="1458033"/>
          </a:xfrm>
          <a:prstGeom prst="rect">
            <a:avLst/>
          </a:prstGeom>
          <a:ln w="38100">
            <a:solidFill>
              <a:srgbClr val="00B0F0"/>
            </a:solidFill>
          </a:ln>
        </p:spPr>
      </p:pic>
      <p:sp>
        <p:nvSpPr>
          <p:cNvPr id="6" name="Rounded Rectangle 7">
            <a:extLst>
              <a:ext uri="{FF2B5EF4-FFF2-40B4-BE49-F238E27FC236}">
                <a16:creationId xmlns:a16="http://schemas.microsoft.com/office/drawing/2014/main" xmlns="" id="{412C7152-7A1C-492D-8FBC-3D0A4AB3F780}"/>
              </a:ext>
            </a:extLst>
          </p:cNvPr>
          <p:cNvSpPr/>
          <p:nvPr/>
        </p:nvSpPr>
        <p:spPr>
          <a:xfrm>
            <a:off x="2087592" y="598492"/>
            <a:ext cx="4511615" cy="685800"/>
          </a:xfrm>
          <a:prstGeom prst="roundRect">
            <a:avLst/>
          </a:prstGeom>
          <a:solidFill>
            <a:schemeClr val="accent2">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3600" dirty="0">
                <a:latin typeface="NikoshBAN" pitchFamily="2" charset="0"/>
                <a:cs typeface="NikoshBAN" pitchFamily="2" charset="0"/>
              </a:rPr>
              <a:t>বিভিন্ন জাতের পেয়ারা </a:t>
            </a:r>
            <a:endParaRPr lang="en-US" sz="3600" dirty="0">
              <a:latin typeface="NikoshBAN" pitchFamily="2" charset="0"/>
              <a:cs typeface="NikoshBAN" pitchFamily="2" charset="0"/>
            </a:endParaRPr>
          </a:p>
        </p:txBody>
      </p:sp>
      <p:sp>
        <p:nvSpPr>
          <p:cNvPr id="8" name="Rectangle 7">
            <a:extLst>
              <a:ext uri="{FF2B5EF4-FFF2-40B4-BE49-F238E27FC236}">
                <a16:creationId xmlns:a16="http://schemas.microsoft.com/office/drawing/2014/main" xmlns="" id="{5ED832AC-3831-455C-AD2E-86A2C8FC3305}"/>
              </a:ext>
            </a:extLst>
          </p:cNvPr>
          <p:cNvSpPr/>
          <p:nvPr/>
        </p:nvSpPr>
        <p:spPr>
          <a:xfrm>
            <a:off x="893478" y="2857355"/>
            <a:ext cx="2142916" cy="461665"/>
          </a:xfrm>
          <a:prstGeom prst="rect">
            <a:avLst/>
          </a:prstGeom>
          <a:ln w="38100">
            <a:solidFill>
              <a:schemeClr val="tx1"/>
            </a:solidFill>
          </a:ln>
        </p:spPr>
        <p:txBody>
          <a:bodyPr wrap="square">
            <a:spAutoFit/>
          </a:bodyPr>
          <a:lstStyle/>
          <a:p>
            <a:r>
              <a:rPr lang="bn-BD" sz="2400" b="1"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কাঞ্চন নগর</a:t>
            </a:r>
            <a:endParaRPr lang="en-US" sz="2400" b="1"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9" name="Rectangle 8">
            <a:extLst>
              <a:ext uri="{FF2B5EF4-FFF2-40B4-BE49-F238E27FC236}">
                <a16:creationId xmlns:a16="http://schemas.microsoft.com/office/drawing/2014/main" xmlns="" id="{E2A3E6A5-EF34-4338-82F6-387C0AF684E1}"/>
              </a:ext>
            </a:extLst>
          </p:cNvPr>
          <p:cNvSpPr/>
          <p:nvPr/>
        </p:nvSpPr>
        <p:spPr>
          <a:xfrm>
            <a:off x="3502561" y="2874441"/>
            <a:ext cx="2083911" cy="461665"/>
          </a:xfrm>
          <a:prstGeom prst="rect">
            <a:avLst/>
          </a:prstGeom>
          <a:ln w="38100">
            <a:solidFill>
              <a:schemeClr val="tx1"/>
            </a:solidFill>
          </a:ln>
        </p:spPr>
        <p:txBody>
          <a:bodyPr wrap="square">
            <a:spAutoFit/>
          </a:bodyPr>
          <a:lstStyle/>
          <a:p>
            <a:r>
              <a:rPr lang="bn-BD" sz="2400" b="1"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স্বরুপকাঠি</a:t>
            </a:r>
            <a:endParaRPr lang="en-US" sz="2400" b="1"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0" name="Rectangle 9">
            <a:extLst>
              <a:ext uri="{FF2B5EF4-FFF2-40B4-BE49-F238E27FC236}">
                <a16:creationId xmlns:a16="http://schemas.microsoft.com/office/drawing/2014/main" xmlns="" id="{37F4CAAD-C921-446A-AA2C-A9356C30F2F7}"/>
              </a:ext>
            </a:extLst>
          </p:cNvPr>
          <p:cNvSpPr/>
          <p:nvPr/>
        </p:nvSpPr>
        <p:spPr>
          <a:xfrm>
            <a:off x="6284833" y="2874441"/>
            <a:ext cx="1961119" cy="461665"/>
          </a:xfrm>
          <a:prstGeom prst="rect">
            <a:avLst/>
          </a:prstGeom>
          <a:ln w="38100">
            <a:solidFill>
              <a:schemeClr val="tx1"/>
            </a:solidFill>
          </a:ln>
        </p:spPr>
        <p:txBody>
          <a:bodyPr wrap="square">
            <a:spAutoFit/>
          </a:bodyPr>
          <a:lstStyle/>
          <a:p>
            <a:r>
              <a:rPr lang="bn-BD" sz="2400" b="1" dirty="0"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মুকুন্দপুরী</a:t>
            </a:r>
            <a:endParaRPr lang="en-US" sz="2400" b="1"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1" name="Rectangle 10">
            <a:extLst>
              <a:ext uri="{FF2B5EF4-FFF2-40B4-BE49-F238E27FC236}">
                <a16:creationId xmlns:a16="http://schemas.microsoft.com/office/drawing/2014/main" xmlns="" id="{EF16FEFF-4D4B-46F4-8B0B-21FAC63F7F28}"/>
              </a:ext>
            </a:extLst>
          </p:cNvPr>
          <p:cNvSpPr/>
          <p:nvPr/>
        </p:nvSpPr>
        <p:spPr>
          <a:xfrm>
            <a:off x="716799" y="4824989"/>
            <a:ext cx="2445520" cy="461665"/>
          </a:xfrm>
          <a:prstGeom prst="rect">
            <a:avLst/>
          </a:prstGeom>
          <a:ln w="38100">
            <a:solidFill>
              <a:schemeClr val="tx1"/>
            </a:solidFill>
          </a:ln>
        </p:spPr>
        <p:txBody>
          <a:bodyPr wrap="square">
            <a:spAutoFit/>
          </a:bodyPr>
          <a:lstStyle/>
          <a:p>
            <a:r>
              <a:rPr lang="bn-BD" sz="2400" b="1"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কাজী পেয়ারা</a:t>
            </a:r>
            <a:endParaRPr lang="en-US" sz="2400" b="1"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4" name="Rectangle 13">
            <a:extLst>
              <a:ext uri="{FF2B5EF4-FFF2-40B4-BE49-F238E27FC236}">
                <a16:creationId xmlns:a16="http://schemas.microsoft.com/office/drawing/2014/main" xmlns="" id="{B41D62A2-4A75-491A-9ECE-402935B8C8AE}"/>
              </a:ext>
            </a:extLst>
          </p:cNvPr>
          <p:cNvSpPr/>
          <p:nvPr/>
        </p:nvSpPr>
        <p:spPr>
          <a:xfrm>
            <a:off x="716798" y="5537981"/>
            <a:ext cx="7771593" cy="646331"/>
          </a:xfrm>
          <a:prstGeom prst="rect">
            <a:avLst/>
          </a:prstGeom>
          <a:solidFill>
            <a:schemeClr val="accent3">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a:r>
              <a:rPr lang="bn-BD" dirty="0">
                <a:latin typeface="NikoshBAN" panose="02000000000000000000" pitchFamily="2" charset="0"/>
                <a:cs typeface="NikoshBAN" panose="02000000000000000000" pitchFamily="2" charset="0"/>
              </a:rPr>
              <a:t>বাংলাদেশে বিভিন্ন জাতের পেয়ারা দেখা যায়। তার মধ্যে কাঞ্চন নগর, স্বরুপকাঠি, মুকুন্দপুরী, কাজী পেয়ারা, বারি পেয়ারা ২, বারি পেয়ারা ৩ জাতগুলো উন্নত।</a:t>
            </a:r>
            <a:endParaRPr lang="en-US" dirty="0">
              <a:latin typeface="NikoshBAN" panose="02000000000000000000" pitchFamily="2" charset="0"/>
              <a:cs typeface="NikoshBAN" panose="02000000000000000000" pitchFamily="2" charset="0"/>
            </a:endParaRPr>
          </a:p>
        </p:txBody>
      </p:sp>
      <p:pic>
        <p:nvPicPr>
          <p:cNvPr id="16" name="Picture 15">
            <a:extLst>
              <a:ext uri="{FF2B5EF4-FFF2-40B4-BE49-F238E27FC236}">
                <a16:creationId xmlns:a16="http://schemas.microsoft.com/office/drawing/2014/main" xmlns="" id="{3DC28904-6268-431D-B554-4578E1E7A6E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8244" y="3376700"/>
            <a:ext cx="2567512" cy="1502720"/>
          </a:xfrm>
          <a:prstGeom prst="rect">
            <a:avLst/>
          </a:prstGeom>
          <a:ln>
            <a:solidFill>
              <a:srgbClr val="00B0F0"/>
            </a:solidFill>
          </a:ln>
        </p:spPr>
      </p:pic>
      <p:pic>
        <p:nvPicPr>
          <p:cNvPr id="18" name="Picture 17">
            <a:extLst>
              <a:ext uri="{FF2B5EF4-FFF2-40B4-BE49-F238E27FC236}">
                <a16:creationId xmlns:a16="http://schemas.microsoft.com/office/drawing/2014/main" xmlns="" id="{2F0E2EBB-815B-4A0F-A505-6533BEADDA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74435" y="3376700"/>
            <a:ext cx="2504533" cy="1502720"/>
          </a:xfrm>
          <a:prstGeom prst="rect">
            <a:avLst/>
          </a:prstGeom>
          <a:ln>
            <a:solidFill>
              <a:srgbClr val="00B0F0"/>
            </a:solidFill>
          </a:ln>
        </p:spPr>
      </p:pic>
      <p:sp>
        <p:nvSpPr>
          <p:cNvPr id="24" name="Rectangle 23">
            <a:extLst>
              <a:ext uri="{FF2B5EF4-FFF2-40B4-BE49-F238E27FC236}">
                <a16:creationId xmlns:a16="http://schemas.microsoft.com/office/drawing/2014/main" xmlns="" id="{7BEE8790-D6DB-47EA-A729-2C97BB987333}"/>
              </a:ext>
            </a:extLst>
          </p:cNvPr>
          <p:cNvSpPr/>
          <p:nvPr/>
        </p:nvSpPr>
        <p:spPr>
          <a:xfrm>
            <a:off x="6027870" y="4831771"/>
            <a:ext cx="2531426" cy="461665"/>
          </a:xfrm>
          <a:prstGeom prst="rect">
            <a:avLst/>
          </a:prstGeom>
          <a:ln w="38100">
            <a:solidFill>
              <a:schemeClr val="tx1"/>
            </a:solidFill>
          </a:ln>
        </p:spPr>
        <p:txBody>
          <a:bodyPr wrap="square">
            <a:spAutoFit/>
          </a:bodyPr>
          <a:lstStyle/>
          <a:p>
            <a:r>
              <a:rPr lang="bn-BD" sz="2400" b="1"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বারি পেয়ারা ২</a:t>
            </a:r>
            <a:endParaRPr lang="en-US" sz="2400" b="1"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25" name="Rectangle 24">
            <a:extLst>
              <a:ext uri="{FF2B5EF4-FFF2-40B4-BE49-F238E27FC236}">
                <a16:creationId xmlns:a16="http://schemas.microsoft.com/office/drawing/2014/main" xmlns="" id="{D96C9046-1FC6-42B6-A507-832288C9B5E5}"/>
              </a:ext>
            </a:extLst>
          </p:cNvPr>
          <p:cNvSpPr/>
          <p:nvPr/>
        </p:nvSpPr>
        <p:spPr>
          <a:xfrm>
            <a:off x="3335291" y="4843439"/>
            <a:ext cx="2520465" cy="461665"/>
          </a:xfrm>
          <a:prstGeom prst="rect">
            <a:avLst/>
          </a:prstGeom>
          <a:ln w="38100">
            <a:solidFill>
              <a:schemeClr val="tx1"/>
            </a:solidFill>
          </a:ln>
        </p:spPr>
        <p:txBody>
          <a:bodyPr wrap="square">
            <a:spAutoFit/>
          </a:bodyPr>
          <a:lstStyle/>
          <a:p>
            <a:r>
              <a:rPr lang="bn-BD" sz="2400" b="1"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বারি পেয়ারা ৩ </a:t>
            </a:r>
            <a:endParaRPr lang="en-US" sz="2400" b="1"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777949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additive="base">
                                        <p:cTn id="42" dur="500" fill="hold"/>
                                        <p:tgtEl>
                                          <p:spTgt spid="4"/>
                                        </p:tgtEl>
                                        <p:attrNameLst>
                                          <p:attrName>ppt_x</p:attrName>
                                        </p:attrNameLst>
                                      </p:cBhvr>
                                      <p:tavLst>
                                        <p:tav tm="0">
                                          <p:val>
                                            <p:strVal val="#ppt_x"/>
                                          </p:val>
                                        </p:tav>
                                        <p:tav tm="100000">
                                          <p:val>
                                            <p:strVal val="#ppt_x"/>
                                          </p:val>
                                        </p:tav>
                                      </p:tavLst>
                                    </p:anim>
                                    <p:anim calcmode="lin" valueType="num">
                                      <p:cBhvr additive="base">
                                        <p:cTn id="43" dur="500" fill="hold"/>
                                        <p:tgtEl>
                                          <p:spTgt spid="4"/>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nodeType="after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500" fill="hold"/>
                                        <p:tgtEl>
                                          <p:spTgt spid="16"/>
                                        </p:tgtEl>
                                        <p:attrNameLst>
                                          <p:attrName>ppt_x</p:attrName>
                                        </p:attrNameLst>
                                      </p:cBhvr>
                                      <p:tavLst>
                                        <p:tav tm="0">
                                          <p:val>
                                            <p:strVal val="#ppt_x"/>
                                          </p:val>
                                        </p:tav>
                                        <p:tav tm="100000">
                                          <p:val>
                                            <p:strVal val="#ppt_x"/>
                                          </p:val>
                                        </p:tav>
                                      </p:tavLst>
                                    </p:anim>
                                    <p:anim calcmode="lin" valueType="num">
                                      <p:cBhvr additive="base">
                                        <p:cTn id="53" dur="500" fill="hold"/>
                                        <p:tgtEl>
                                          <p:spTgt spid="16"/>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500" fill="hold"/>
                                        <p:tgtEl>
                                          <p:spTgt spid="25"/>
                                        </p:tgtEl>
                                        <p:attrNameLst>
                                          <p:attrName>ppt_x</p:attrName>
                                        </p:attrNameLst>
                                      </p:cBhvr>
                                      <p:tavLst>
                                        <p:tav tm="0">
                                          <p:val>
                                            <p:strVal val="#ppt_x"/>
                                          </p:val>
                                        </p:tav>
                                        <p:tav tm="100000">
                                          <p:val>
                                            <p:strVal val="#ppt_x"/>
                                          </p:val>
                                        </p:tav>
                                      </p:tavLst>
                                    </p:anim>
                                    <p:anim calcmode="lin" valueType="num">
                                      <p:cBhvr additive="base">
                                        <p:cTn id="58" dur="500" fill="hold"/>
                                        <p:tgtEl>
                                          <p:spTgt spid="25"/>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additive="base">
                                        <p:cTn id="62" dur="500" fill="hold"/>
                                        <p:tgtEl>
                                          <p:spTgt spid="18"/>
                                        </p:tgtEl>
                                        <p:attrNameLst>
                                          <p:attrName>ppt_x</p:attrName>
                                        </p:attrNameLst>
                                      </p:cBhvr>
                                      <p:tavLst>
                                        <p:tav tm="0">
                                          <p:val>
                                            <p:strVal val="#ppt_x"/>
                                          </p:val>
                                        </p:tav>
                                        <p:tav tm="100000">
                                          <p:val>
                                            <p:strVal val="#ppt_x"/>
                                          </p:val>
                                        </p:tav>
                                      </p:tavLst>
                                    </p:anim>
                                    <p:anim calcmode="lin" valueType="num">
                                      <p:cBhvr additive="base">
                                        <p:cTn id="63" dur="500" fill="hold"/>
                                        <p:tgtEl>
                                          <p:spTgt spid="18"/>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additive="base">
                                        <p:cTn id="67" dur="500" fill="hold"/>
                                        <p:tgtEl>
                                          <p:spTgt spid="24"/>
                                        </p:tgtEl>
                                        <p:attrNameLst>
                                          <p:attrName>ppt_x</p:attrName>
                                        </p:attrNameLst>
                                      </p:cBhvr>
                                      <p:tavLst>
                                        <p:tav tm="0">
                                          <p:val>
                                            <p:strVal val="#ppt_x"/>
                                          </p:val>
                                        </p:tav>
                                        <p:tav tm="100000">
                                          <p:val>
                                            <p:strVal val="#ppt_x"/>
                                          </p:val>
                                        </p:tav>
                                      </p:tavLst>
                                    </p:anim>
                                    <p:anim calcmode="lin" valueType="num">
                                      <p:cBhvr additive="base">
                                        <p:cTn id="6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6" presetClass="entr" presetSubtype="16"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circle(in)">
                                      <p:cBhvr>
                                        <p:cTn id="7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4" grpId="0" animBg="1"/>
      <p:bldP spid="24"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ry-cracked-earth.jpg">
            <a:extLst>
              <a:ext uri="{FF2B5EF4-FFF2-40B4-BE49-F238E27FC236}">
                <a16:creationId xmlns:a16="http://schemas.microsoft.com/office/drawing/2014/main" xmlns="" id="{8720E606-5BE3-4101-BDD0-1D94F6708E87}"/>
              </a:ext>
            </a:extLst>
          </p:cNvPr>
          <p:cNvPicPr>
            <a:picLocks noChangeAspect="1"/>
          </p:cNvPicPr>
          <p:nvPr/>
        </p:nvPicPr>
        <p:blipFill>
          <a:blip r:embed="rId2" cstate="print"/>
          <a:stretch>
            <a:fillRect/>
          </a:stretch>
        </p:blipFill>
        <p:spPr>
          <a:xfrm>
            <a:off x="778296" y="1765962"/>
            <a:ext cx="2440921" cy="2525151"/>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descr="ss-16.jpg">
            <a:extLst>
              <a:ext uri="{FF2B5EF4-FFF2-40B4-BE49-F238E27FC236}">
                <a16:creationId xmlns:a16="http://schemas.microsoft.com/office/drawing/2014/main" xmlns="" id="{C85F787A-45AB-4DD2-BAD3-3A1AEFB16C58}"/>
              </a:ext>
            </a:extLst>
          </p:cNvPr>
          <p:cNvPicPr>
            <a:picLocks noChangeAspect="1"/>
          </p:cNvPicPr>
          <p:nvPr/>
        </p:nvPicPr>
        <p:blipFill>
          <a:blip r:embed="rId3" cstate="print"/>
          <a:stretch>
            <a:fillRect/>
          </a:stretch>
        </p:blipFill>
        <p:spPr>
          <a:xfrm>
            <a:off x="6247797" y="1744856"/>
            <a:ext cx="2134560" cy="2525151"/>
          </a:xfrm>
          <a:prstGeom prst="rect">
            <a:avLst/>
          </a:prstGeom>
          <a:ln w="88900" cap="sq" cmpd="thickThin">
            <a:solidFill>
              <a:srgbClr val="000000"/>
            </a:solidFill>
            <a:prstDash val="solid"/>
            <a:miter lim="800000"/>
          </a:ln>
          <a:effectLst>
            <a:innerShdw blurRad="76200">
              <a:srgbClr val="000000"/>
            </a:innerShdw>
          </a:effectLst>
        </p:spPr>
      </p:pic>
      <p:sp>
        <p:nvSpPr>
          <p:cNvPr id="7" name="Rounded Rectangle 7">
            <a:extLst>
              <a:ext uri="{FF2B5EF4-FFF2-40B4-BE49-F238E27FC236}">
                <a16:creationId xmlns:a16="http://schemas.microsoft.com/office/drawing/2014/main" xmlns="" id="{8D62729E-F9B2-40DF-AA33-66CB7FC3F1FF}"/>
              </a:ext>
            </a:extLst>
          </p:cNvPr>
          <p:cNvSpPr/>
          <p:nvPr/>
        </p:nvSpPr>
        <p:spPr>
          <a:xfrm>
            <a:off x="2047335" y="700715"/>
            <a:ext cx="4413849" cy="838200"/>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4000" dirty="0">
                <a:latin typeface="NikoshBAN" pitchFamily="2" charset="0"/>
                <a:cs typeface="NikoshBAN" pitchFamily="2" charset="0"/>
              </a:rPr>
              <a:t>পেয়ারা চাষের মাটি </a:t>
            </a:r>
            <a:endParaRPr lang="en-US" sz="4000" dirty="0">
              <a:latin typeface="NikoshBAN" pitchFamily="2" charset="0"/>
              <a:cs typeface="NikoshBAN" pitchFamily="2" charset="0"/>
            </a:endParaRPr>
          </a:p>
        </p:txBody>
      </p:sp>
      <p:sp>
        <p:nvSpPr>
          <p:cNvPr id="8" name="TextBox 7">
            <a:extLst>
              <a:ext uri="{FF2B5EF4-FFF2-40B4-BE49-F238E27FC236}">
                <a16:creationId xmlns:a16="http://schemas.microsoft.com/office/drawing/2014/main" xmlns="" id="{4659E6D3-A838-49B3-B6CE-73DC55092D82}"/>
              </a:ext>
            </a:extLst>
          </p:cNvPr>
          <p:cNvSpPr txBox="1"/>
          <p:nvPr/>
        </p:nvSpPr>
        <p:spPr>
          <a:xfrm>
            <a:off x="931652" y="4475948"/>
            <a:ext cx="7379423" cy="442674"/>
          </a:xfrm>
          <a:prstGeom prst="roundRect">
            <a:avLst/>
          </a:prstGeom>
          <a:solidFill>
            <a:schemeClr val="accent1">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2000" dirty="0">
                <a:latin typeface="NikoshBAN" pitchFamily="2" charset="0"/>
                <a:cs typeface="NikoshBAN" pitchFamily="2" charset="0"/>
              </a:rPr>
              <a:t>পেয়ারা খরা সহিষ্ণু উদ্ভিদ। এটা লবনাক্ততা সহ্য করতে পারে না। </a:t>
            </a:r>
            <a:endParaRPr lang="en-US" sz="2000" dirty="0">
              <a:latin typeface="NikoshBAN" pitchFamily="2" charset="0"/>
              <a:cs typeface="NikoshBAN" pitchFamily="2" charset="0"/>
            </a:endParaRPr>
          </a:p>
        </p:txBody>
      </p:sp>
      <p:sp>
        <p:nvSpPr>
          <p:cNvPr id="9" name="Multiplication Sign 8">
            <a:extLst>
              <a:ext uri="{FF2B5EF4-FFF2-40B4-BE49-F238E27FC236}">
                <a16:creationId xmlns:a16="http://schemas.microsoft.com/office/drawing/2014/main" xmlns="" id="{17078636-7091-41B4-BDE6-227419EC5435}"/>
              </a:ext>
            </a:extLst>
          </p:cNvPr>
          <p:cNvSpPr/>
          <p:nvPr/>
        </p:nvSpPr>
        <p:spPr>
          <a:xfrm>
            <a:off x="6160394" y="1765962"/>
            <a:ext cx="2221963" cy="2257865"/>
          </a:xfrm>
          <a:prstGeom prst="mathMultiply">
            <a:avLst>
              <a:gd name="adj1" fmla="val 443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loam-soil__69419.1405347675.1280.1280.jpg">
            <a:extLst>
              <a:ext uri="{FF2B5EF4-FFF2-40B4-BE49-F238E27FC236}">
                <a16:creationId xmlns:a16="http://schemas.microsoft.com/office/drawing/2014/main" xmlns="" id="{961DCF10-F7C2-4623-9BCA-31A0F2914A61}"/>
              </a:ext>
            </a:extLst>
          </p:cNvPr>
          <p:cNvPicPr>
            <a:picLocks noChangeAspect="1"/>
          </p:cNvPicPr>
          <p:nvPr/>
        </p:nvPicPr>
        <p:blipFill>
          <a:blip r:embed="rId4" cstate="print"/>
          <a:stretch>
            <a:fillRect/>
          </a:stretch>
        </p:blipFill>
        <p:spPr>
          <a:xfrm>
            <a:off x="3517182" y="1716645"/>
            <a:ext cx="2432649" cy="26442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a:extLst>
              <a:ext uri="{FF2B5EF4-FFF2-40B4-BE49-F238E27FC236}">
                <a16:creationId xmlns:a16="http://schemas.microsoft.com/office/drawing/2014/main" xmlns="" id="{F288C434-86A5-451B-BB0F-189239265617}"/>
              </a:ext>
            </a:extLst>
          </p:cNvPr>
          <p:cNvSpPr txBox="1"/>
          <p:nvPr/>
        </p:nvSpPr>
        <p:spPr>
          <a:xfrm>
            <a:off x="778296" y="4944329"/>
            <a:ext cx="7686136" cy="1328023"/>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600" dirty="0">
                <a:latin typeface="NikoshBAN" pitchFamily="2" charset="0"/>
                <a:cs typeface="NikoshBAN" pitchFamily="2" charset="0"/>
              </a:rPr>
              <a:t>বানিজ্যিকভাবে উৎপাদনের জন্য </a:t>
            </a:r>
            <a:endParaRPr lang="en-US" sz="3600" dirty="0" smtClean="0">
              <a:latin typeface="NikoshBAN" pitchFamily="2" charset="0"/>
              <a:cs typeface="NikoshBAN" pitchFamily="2" charset="0"/>
            </a:endParaRPr>
          </a:p>
          <a:p>
            <a:pPr algn="ctr"/>
            <a:r>
              <a:rPr lang="bn-BD" sz="3600" dirty="0" smtClean="0">
                <a:latin typeface="NikoshBAN" pitchFamily="2" charset="0"/>
                <a:cs typeface="NikoshBAN" pitchFamily="2" charset="0"/>
              </a:rPr>
              <a:t>উর্বর ও</a:t>
            </a:r>
            <a:r>
              <a:rPr lang="en-US" sz="3600" dirty="0" smtClean="0">
                <a:latin typeface="NikoshBAN" pitchFamily="2" charset="0"/>
                <a:cs typeface="NikoshBAN" pitchFamily="2" charset="0"/>
              </a:rPr>
              <a:t> </a:t>
            </a:r>
            <a:r>
              <a:rPr lang="bn-BD" sz="3600" dirty="0" smtClean="0">
                <a:latin typeface="NikoshBAN" pitchFamily="2" charset="0"/>
                <a:cs typeface="NikoshBAN" pitchFamily="2" charset="0"/>
              </a:rPr>
              <a:t>গভীর</a:t>
            </a:r>
            <a:r>
              <a:rPr lang="en-US" sz="3600" dirty="0">
                <a:latin typeface="NikoshBAN" pitchFamily="2" charset="0"/>
                <a:cs typeface="NikoshBAN" pitchFamily="2" charset="0"/>
              </a:rPr>
              <a:t> </a:t>
            </a:r>
            <a:r>
              <a:rPr lang="bn-BD" sz="3600" dirty="0" smtClean="0">
                <a:latin typeface="NikoshBAN" pitchFamily="2" charset="0"/>
                <a:cs typeface="NikoshBAN" pitchFamily="2" charset="0"/>
              </a:rPr>
              <a:t>দোআঁশ </a:t>
            </a:r>
            <a:r>
              <a:rPr lang="bn-BD" sz="3600" dirty="0">
                <a:latin typeface="NikoshBAN" pitchFamily="2" charset="0"/>
                <a:cs typeface="NikoshBAN" pitchFamily="2" charset="0"/>
              </a:rPr>
              <a:t>মাটি উত্তম। </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27250860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80">
                                          <p:stCondLst>
                                            <p:cond delay="0"/>
                                          </p:stCondLst>
                                        </p:cTn>
                                        <p:tgtEl>
                                          <p:spTgt spid="9"/>
                                        </p:tgtEl>
                                      </p:cBhvr>
                                    </p:animEffect>
                                    <p:anim calcmode="lin" valueType="num">
                                      <p:cBhvr>
                                        <p:cTn id="2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3" dur="26">
                                          <p:stCondLst>
                                            <p:cond delay="650"/>
                                          </p:stCondLst>
                                        </p:cTn>
                                        <p:tgtEl>
                                          <p:spTgt spid="9"/>
                                        </p:tgtEl>
                                      </p:cBhvr>
                                      <p:to x="100000" y="60000"/>
                                    </p:animScale>
                                    <p:animScale>
                                      <p:cBhvr>
                                        <p:cTn id="34" dur="166" decel="50000">
                                          <p:stCondLst>
                                            <p:cond delay="676"/>
                                          </p:stCondLst>
                                        </p:cTn>
                                        <p:tgtEl>
                                          <p:spTgt spid="9"/>
                                        </p:tgtEl>
                                      </p:cBhvr>
                                      <p:to x="100000" y="100000"/>
                                    </p:animScale>
                                    <p:animScale>
                                      <p:cBhvr>
                                        <p:cTn id="35" dur="26">
                                          <p:stCondLst>
                                            <p:cond delay="1312"/>
                                          </p:stCondLst>
                                        </p:cTn>
                                        <p:tgtEl>
                                          <p:spTgt spid="9"/>
                                        </p:tgtEl>
                                      </p:cBhvr>
                                      <p:to x="100000" y="80000"/>
                                    </p:animScale>
                                    <p:animScale>
                                      <p:cBhvr>
                                        <p:cTn id="36" dur="166" decel="50000">
                                          <p:stCondLst>
                                            <p:cond delay="1338"/>
                                          </p:stCondLst>
                                        </p:cTn>
                                        <p:tgtEl>
                                          <p:spTgt spid="9"/>
                                        </p:tgtEl>
                                      </p:cBhvr>
                                      <p:to x="100000" y="100000"/>
                                    </p:animScale>
                                    <p:animScale>
                                      <p:cBhvr>
                                        <p:cTn id="37" dur="26">
                                          <p:stCondLst>
                                            <p:cond delay="1642"/>
                                          </p:stCondLst>
                                        </p:cTn>
                                        <p:tgtEl>
                                          <p:spTgt spid="9"/>
                                        </p:tgtEl>
                                      </p:cBhvr>
                                      <p:to x="100000" y="90000"/>
                                    </p:animScale>
                                    <p:animScale>
                                      <p:cBhvr>
                                        <p:cTn id="38" dur="166" decel="50000">
                                          <p:stCondLst>
                                            <p:cond delay="1668"/>
                                          </p:stCondLst>
                                        </p:cTn>
                                        <p:tgtEl>
                                          <p:spTgt spid="9"/>
                                        </p:tgtEl>
                                      </p:cBhvr>
                                      <p:to x="100000" y="100000"/>
                                    </p:animScale>
                                    <p:animScale>
                                      <p:cBhvr>
                                        <p:cTn id="39" dur="26">
                                          <p:stCondLst>
                                            <p:cond delay="1808"/>
                                          </p:stCondLst>
                                        </p:cTn>
                                        <p:tgtEl>
                                          <p:spTgt spid="9"/>
                                        </p:tgtEl>
                                      </p:cBhvr>
                                      <p:to x="100000" y="95000"/>
                                    </p:animScale>
                                    <p:animScale>
                                      <p:cBhvr>
                                        <p:cTn id="40" dur="166" decel="50000">
                                          <p:stCondLst>
                                            <p:cond delay="1834"/>
                                          </p:stCondLst>
                                        </p:cTn>
                                        <p:tgtEl>
                                          <p:spTgt spid="9"/>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down)">
                                      <p:cBhvr>
                                        <p:cTn id="45" dur="580">
                                          <p:stCondLst>
                                            <p:cond delay="0"/>
                                          </p:stCondLst>
                                        </p:cTn>
                                        <p:tgtEl>
                                          <p:spTgt spid="8"/>
                                        </p:tgtEl>
                                      </p:cBhvr>
                                    </p:animEffect>
                                    <p:anim calcmode="lin" valueType="num">
                                      <p:cBhvr>
                                        <p:cTn id="4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1" dur="26">
                                          <p:stCondLst>
                                            <p:cond delay="650"/>
                                          </p:stCondLst>
                                        </p:cTn>
                                        <p:tgtEl>
                                          <p:spTgt spid="8"/>
                                        </p:tgtEl>
                                      </p:cBhvr>
                                      <p:to x="100000" y="60000"/>
                                    </p:animScale>
                                    <p:animScale>
                                      <p:cBhvr>
                                        <p:cTn id="52" dur="166" decel="50000">
                                          <p:stCondLst>
                                            <p:cond delay="676"/>
                                          </p:stCondLst>
                                        </p:cTn>
                                        <p:tgtEl>
                                          <p:spTgt spid="8"/>
                                        </p:tgtEl>
                                      </p:cBhvr>
                                      <p:to x="100000" y="100000"/>
                                    </p:animScale>
                                    <p:animScale>
                                      <p:cBhvr>
                                        <p:cTn id="53" dur="26">
                                          <p:stCondLst>
                                            <p:cond delay="1312"/>
                                          </p:stCondLst>
                                        </p:cTn>
                                        <p:tgtEl>
                                          <p:spTgt spid="8"/>
                                        </p:tgtEl>
                                      </p:cBhvr>
                                      <p:to x="100000" y="80000"/>
                                    </p:animScale>
                                    <p:animScale>
                                      <p:cBhvr>
                                        <p:cTn id="54" dur="166" decel="50000">
                                          <p:stCondLst>
                                            <p:cond delay="1338"/>
                                          </p:stCondLst>
                                        </p:cTn>
                                        <p:tgtEl>
                                          <p:spTgt spid="8"/>
                                        </p:tgtEl>
                                      </p:cBhvr>
                                      <p:to x="100000" y="100000"/>
                                    </p:animScale>
                                    <p:animScale>
                                      <p:cBhvr>
                                        <p:cTn id="55" dur="26">
                                          <p:stCondLst>
                                            <p:cond delay="1642"/>
                                          </p:stCondLst>
                                        </p:cTn>
                                        <p:tgtEl>
                                          <p:spTgt spid="8"/>
                                        </p:tgtEl>
                                      </p:cBhvr>
                                      <p:to x="100000" y="90000"/>
                                    </p:animScale>
                                    <p:animScale>
                                      <p:cBhvr>
                                        <p:cTn id="56" dur="166" decel="50000">
                                          <p:stCondLst>
                                            <p:cond delay="1668"/>
                                          </p:stCondLst>
                                        </p:cTn>
                                        <p:tgtEl>
                                          <p:spTgt spid="8"/>
                                        </p:tgtEl>
                                      </p:cBhvr>
                                      <p:to x="100000" y="100000"/>
                                    </p:animScale>
                                    <p:animScale>
                                      <p:cBhvr>
                                        <p:cTn id="57" dur="26">
                                          <p:stCondLst>
                                            <p:cond delay="1808"/>
                                          </p:stCondLst>
                                        </p:cTn>
                                        <p:tgtEl>
                                          <p:spTgt spid="8"/>
                                        </p:tgtEl>
                                      </p:cBhvr>
                                      <p:to x="100000" y="95000"/>
                                    </p:animScale>
                                    <p:animScale>
                                      <p:cBhvr>
                                        <p:cTn id="58" dur="166" decel="50000">
                                          <p:stCondLst>
                                            <p:cond delay="1834"/>
                                          </p:stCondLst>
                                        </p:cTn>
                                        <p:tgtEl>
                                          <p:spTgt spid="8"/>
                                        </p:tgtEl>
                                      </p:cBhvr>
                                      <p:to x="100000" y="100000"/>
                                    </p:animScale>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p:cTn id="63" dur="1000" fill="hold"/>
                                        <p:tgtEl>
                                          <p:spTgt spid="11"/>
                                        </p:tgtEl>
                                        <p:attrNameLst>
                                          <p:attrName>ppt_w</p:attrName>
                                        </p:attrNameLst>
                                      </p:cBhvr>
                                      <p:tavLst>
                                        <p:tav tm="0">
                                          <p:val>
                                            <p:fltVal val="0"/>
                                          </p:val>
                                        </p:tav>
                                        <p:tav tm="100000">
                                          <p:val>
                                            <p:strVal val="#ppt_w"/>
                                          </p:val>
                                        </p:tav>
                                      </p:tavLst>
                                    </p:anim>
                                    <p:anim calcmode="lin" valueType="num">
                                      <p:cBhvr>
                                        <p:cTn id="64" dur="1000" fill="hold"/>
                                        <p:tgtEl>
                                          <p:spTgt spid="11"/>
                                        </p:tgtEl>
                                        <p:attrNameLst>
                                          <p:attrName>ppt_h</p:attrName>
                                        </p:attrNameLst>
                                      </p:cBhvr>
                                      <p:tavLst>
                                        <p:tav tm="0">
                                          <p:val>
                                            <p:fltVal val="0"/>
                                          </p:val>
                                        </p:tav>
                                        <p:tav tm="100000">
                                          <p:val>
                                            <p:strVal val="#ppt_h"/>
                                          </p:val>
                                        </p:tav>
                                      </p:tavLst>
                                    </p:anim>
                                    <p:anim calcmode="lin" valueType="num">
                                      <p:cBhvr>
                                        <p:cTn id="65" dur="1000" fill="hold"/>
                                        <p:tgtEl>
                                          <p:spTgt spid="11"/>
                                        </p:tgtEl>
                                        <p:attrNameLst>
                                          <p:attrName>style.rotation</p:attrName>
                                        </p:attrNameLst>
                                      </p:cBhvr>
                                      <p:tavLst>
                                        <p:tav tm="0">
                                          <p:val>
                                            <p:fltVal val="90"/>
                                          </p:val>
                                        </p:tav>
                                        <p:tav tm="100000">
                                          <p:val>
                                            <p:fltVal val="0"/>
                                          </p:val>
                                        </p:tav>
                                      </p:tavLst>
                                    </p:anim>
                                    <p:animEffect transition="in" filter="fade">
                                      <p:cBhvr>
                                        <p:cTn id="6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276</TotalTime>
  <Words>736</Words>
  <Application>Microsoft Office PowerPoint</Application>
  <PresentationFormat>On-screen Show (4:3)</PresentationFormat>
  <Paragraphs>103</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Garamond</vt:lpstr>
      <vt:lpstr>NikoshBAN</vt:lpstr>
      <vt:lpstr>SutonnyMJ</vt:lpstr>
      <vt:lpstr>Times New Roman</vt:lpstr>
      <vt:lpstr>Wingdings</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PC</cp:lastModifiedBy>
  <cp:revision>89</cp:revision>
  <dcterms:created xsi:type="dcterms:W3CDTF">2019-11-11T05:05:17Z</dcterms:created>
  <dcterms:modified xsi:type="dcterms:W3CDTF">2020-05-28T05:11:31Z</dcterms:modified>
</cp:coreProperties>
</file>