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A4EEB2A-7D4F-4EC3-A8DE-B7C7F9D35287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3D3DCB4-563C-4762-8865-DC86ABFCD3B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610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EB2A-7D4F-4EC3-A8DE-B7C7F9D35287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DCB4-563C-4762-8865-DC86ABFCD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98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EB2A-7D4F-4EC3-A8DE-B7C7F9D35287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DCB4-563C-4762-8865-DC86ABFCD3B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844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EB2A-7D4F-4EC3-A8DE-B7C7F9D35287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DCB4-563C-4762-8865-DC86ABFCD3B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300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EB2A-7D4F-4EC3-A8DE-B7C7F9D35287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DCB4-563C-4762-8865-DC86ABFCD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124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EB2A-7D4F-4EC3-A8DE-B7C7F9D35287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DCB4-563C-4762-8865-DC86ABFCD3B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5928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EB2A-7D4F-4EC3-A8DE-B7C7F9D35287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DCB4-563C-4762-8865-DC86ABFCD3B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143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EB2A-7D4F-4EC3-A8DE-B7C7F9D35287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DCB4-563C-4762-8865-DC86ABFCD3B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143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EB2A-7D4F-4EC3-A8DE-B7C7F9D35287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DCB4-563C-4762-8865-DC86ABFCD3B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8850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EB2A-7D4F-4EC3-A8DE-B7C7F9D35287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DCB4-563C-4762-8865-DC86ABFCD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603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EB2A-7D4F-4EC3-A8DE-B7C7F9D35287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DCB4-563C-4762-8865-DC86ABFCD3B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2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EB2A-7D4F-4EC3-A8DE-B7C7F9D35287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DCB4-563C-4762-8865-DC86ABFCD3B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4496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EB2A-7D4F-4EC3-A8DE-B7C7F9D35287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DCB4-563C-4762-8865-DC86ABFCD3B1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6937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EB2A-7D4F-4EC3-A8DE-B7C7F9D35287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DCB4-563C-4762-8865-DC86ABFCD3B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82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EB2A-7D4F-4EC3-A8DE-B7C7F9D35287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DCB4-563C-4762-8865-DC86ABFCD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628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EB2A-7D4F-4EC3-A8DE-B7C7F9D35287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DCB4-563C-4762-8865-DC86ABFCD3B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95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EB2A-7D4F-4EC3-A8DE-B7C7F9D35287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DCB4-563C-4762-8865-DC86ABFCD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19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A4EEB2A-7D4F-4EC3-A8DE-B7C7F9D35287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3D3DCB4-563C-4762-8865-DC86ABFCD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0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  <p:sldLayoutId id="2147483922" r:id="rId12"/>
    <p:sldLayoutId id="2147483923" r:id="rId13"/>
    <p:sldLayoutId id="2147483924" r:id="rId14"/>
    <p:sldLayoutId id="2147483925" r:id="rId15"/>
    <p:sldLayoutId id="2147483926" r:id="rId16"/>
    <p:sldLayoutId id="214748392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mailto:mdshehab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03358" y="1973180"/>
            <a:ext cx="1660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726" y="1973180"/>
            <a:ext cx="2795725" cy="162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61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4737" y="1588168"/>
            <a:ext cx="39944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সমীকরণটির মূল নির্ণয় করঃ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cs typeface="NikoshBAN" panose="02000000000000000000" pitchFamily="2" charset="0"/>
              </a:rPr>
              <a:t>2x + 5 = 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cs typeface="NikoshBAN" panose="02000000000000000000" pitchFamily="2" charset="0"/>
              </a:rPr>
              <a:t>7 </a:t>
            </a:r>
            <a:r>
              <a:rPr lang="en-US" sz="2000" dirty="0" err="1" smtClean="0">
                <a:cs typeface="NikoshBAN" panose="02000000000000000000" pitchFamily="2" charset="0"/>
              </a:rPr>
              <a:t>গুণ</a:t>
            </a:r>
            <a:r>
              <a:rPr lang="en-US" sz="2000" dirty="0" smtClean="0"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cs typeface="NikoshBAN" panose="02000000000000000000" pitchFamily="2" charset="0"/>
              </a:rPr>
              <a:t>সমান</a:t>
            </a:r>
            <a:r>
              <a:rPr lang="en-US" sz="2000" dirty="0" smtClean="0">
                <a:cs typeface="NikoshBAN" panose="02000000000000000000" pitchFamily="2" charset="0"/>
              </a:rPr>
              <a:t>  21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000" dirty="0"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cs typeface="NikoshBAN" panose="02000000000000000000" pitchFamily="2" charset="0"/>
              </a:rPr>
              <a:t>মনে</a:t>
            </a:r>
            <a:r>
              <a:rPr lang="en-US" sz="2000" dirty="0" smtClean="0"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cs typeface="NikoshBAN" panose="02000000000000000000" pitchFamily="2" charset="0"/>
              </a:rPr>
              <a:t>করি</a:t>
            </a:r>
            <a:r>
              <a:rPr lang="en-US" sz="2000" dirty="0" smtClean="0"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cs typeface="NikoshBAN" panose="02000000000000000000" pitchFamily="2" charset="0"/>
              </a:rPr>
              <a:t>সংখ্যাটি</a:t>
            </a:r>
            <a:r>
              <a:rPr lang="en-US" sz="2000" dirty="0" smtClean="0">
                <a:cs typeface="NikoshBAN" panose="02000000000000000000" pitchFamily="2" charset="0"/>
              </a:rPr>
              <a:t> = x</a:t>
            </a:r>
          </a:p>
          <a:p>
            <a:r>
              <a:rPr lang="en-US" sz="2000" dirty="0">
                <a:cs typeface="NikoshBAN" panose="02000000000000000000" pitchFamily="2" charset="0"/>
              </a:rPr>
              <a:t> </a:t>
            </a:r>
            <a:r>
              <a:rPr lang="en-US" sz="2000" dirty="0" smtClean="0">
                <a:cs typeface="NikoshBAN" panose="02000000000000000000" pitchFamily="2" charset="0"/>
              </a:rPr>
              <a:t>      7x  =  21</a:t>
            </a:r>
          </a:p>
          <a:p>
            <a:r>
              <a:rPr lang="en-US" sz="2000" dirty="0">
                <a:cs typeface="NikoshBAN" panose="02000000000000000000" pitchFamily="2" charset="0"/>
              </a:rPr>
              <a:t> </a:t>
            </a:r>
            <a:r>
              <a:rPr lang="en-US" sz="2000" dirty="0" smtClean="0">
                <a:cs typeface="NikoshBAN" panose="02000000000000000000" pitchFamily="2" charset="0"/>
              </a:rPr>
              <a:t>     or,  x  =  3 </a:t>
            </a:r>
          </a:p>
          <a:p>
            <a:r>
              <a:rPr lang="en-US" sz="2000" dirty="0">
                <a:cs typeface="NikoshBAN" panose="02000000000000000000" pitchFamily="2" charset="0"/>
              </a:rPr>
              <a:t> </a:t>
            </a:r>
            <a:r>
              <a:rPr lang="en-US" sz="2000" dirty="0" smtClean="0">
                <a:cs typeface="NikoshBAN" panose="02000000000000000000" pitchFamily="2" charset="0"/>
              </a:rPr>
              <a:t>    Ans.  3  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98632" y="1588168"/>
            <a:ext cx="31041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2x + 5  =  9</a:t>
            </a:r>
          </a:p>
          <a:p>
            <a:r>
              <a:rPr lang="en-US" sz="2400" dirty="0" smtClean="0"/>
              <a:t>Or, 2x + 5 – 5 = 9 – 5 </a:t>
            </a:r>
          </a:p>
          <a:p>
            <a:r>
              <a:rPr lang="en-US" sz="2400" dirty="0" smtClean="0"/>
              <a:t>Or, 2x  =  4 </a:t>
            </a:r>
          </a:p>
          <a:p>
            <a:r>
              <a:rPr lang="en-US" sz="2400" dirty="0" smtClean="0"/>
              <a:t>Or, x  =  2 </a:t>
            </a:r>
          </a:p>
          <a:p>
            <a:r>
              <a:rPr lang="en-US" sz="2400" dirty="0" smtClean="0"/>
              <a:t>Ans.  2 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8358" y="1804562"/>
            <a:ext cx="890338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4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93696" y="1323473"/>
            <a:ext cx="1997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6633" y="2355105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cs typeface="NikoshBAN" panose="02000000000000000000" pitchFamily="2" charset="0"/>
              </a:rPr>
              <a:t> Group – A ,    x + 3 = 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90537" y="3325182"/>
            <a:ext cx="3693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Group – B ,   y –  4 =  3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508585" y="4295259"/>
            <a:ext cx="3675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Group – C ,  z + 3  =  5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4369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9948" y="1299410"/>
            <a:ext cx="1696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10853" y="2225842"/>
            <a:ext cx="3645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** সমীকরণ বলতে কী বুঝ 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10853" y="3090719"/>
            <a:ext cx="5245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 </a:t>
            </a:r>
            <a:r>
              <a:rPr lang="en-US" sz="2800" dirty="0" smtClean="0"/>
              <a:t> </a:t>
            </a:r>
            <a:r>
              <a:rPr lang="bn-IN" sz="2800" dirty="0" smtClean="0"/>
              <a:t>5</a:t>
            </a:r>
            <a:r>
              <a:rPr lang="en-US" sz="2800" dirty="0" smtClean="0"/>
              <a:t>x =10  </a:t>
            </a:r>
            <a:r>
              <a:rPr lang="en-US" sz="2000" dirty="0" err="1" smtClean="0"/>
              <a:t>সমীকরণটিতে</a:t>
            </a:r>
            <a:r>
              <a:rPr lang="en-US" sz="2000" dirty="0" smtClean="0"/>
              <a:t> </a:t>
            </a:r>
            <a:r>
              <a:rPr lang="en-US" sz="2000" dirty="0" err="1" smtClean="0"/>
              <a:t>চলকের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মান</a:t>
            </a:r>
            <a:r>
              <a:rPr lang="en-US" sz="2000" dirty="0" smtClean="0"/>
              <a:t> </a:t>
            </a:r>
            <a:r>
              <a:rPr lang="en-US" sz="2000" dirty="0" err="1" smtClean="0"/>
              <a:t>কত</a:t>
            </a:r>
            <a:r>
              <a:rPr lang="en-US" sz="2000" dirty="0" smtClean="0"/>
              <a:t> ? 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610853" y="4150895"/>
            <a:ext cx="3007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সরল সমীকরণ কী 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81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2903" y="1503947"/>
            <a:ext cx="2141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বাড়ির কাজঃ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66472" y="2449670"/>
            <a:ext cx="39944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 ক্রমিক স্বাভাবিক সংখ্যার যোগফল  </a:t>
            </a:r>
            <a:r>
              <a:rPr lang="en-US" sz="2800" dirty="0" smtClean="0">
                <a:cs typeface="NikoshBAN" panose="02000000000000000000" pitchFamily="2" charset="0"/>
              </a:rPr>
              <a:t>30  </a:t>
            </a:r>
            <a:r>
              <a:rPr lang="en-US" sz="2800" dirty="0" err="1" smtClean="0">
                <a:cs typeface="NikoshBAN" panose="02000000000000000000" pitchFamily="2" charset="0"/>
              </a:rPr>
              <a:t>হলে</a:t>
            </a:r>
            <a:r>
              <a:rPr lang="en-US" sz="2800" dirty="0" smtClean="0"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cs typeface="NikoshBAN" panose="02000000000000000000" pitchFamily="2" charset="0"/>
              </a:rPr>
              <a:t>সংখ্যা</a:t>
            </a:r>
            <a:r>
              <a:rPr lang="en-US" sz="2800" dirty="0" smtClean="0"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cs typeface="NikoshBAN" panose="02000000000000000000" pitchFamily="2" charset="0"/>
              </a:rPr>
              <a:t>তিনটির</a:t>
            </a:r>
            <a:r>
              <a:rPr lang="en-US" sz="2800" dirty="0" smtClean="0">
                <a:cs typeface="NikoshBAN" panose="02000000000000000000" pitchFamily="2" charset="0"/>
              </a:rPr>
              <a:t> 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63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8507" y="2586789"/>
            <a:ext cx="2683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547" y="1856181"/>
            <a:ext cx="1812997" cy="204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7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3653" y="1636295"/>
            <a:ext cx="49088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শিহাব উদ্দীন 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 শিক্ষক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আশেকানে আউলিয়া আবদুল মোনায়েম উবি। 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হাজীপাড়া, পাঁচলাইশ (বায়েজিদ), চট্টগ্রাম।</a:t>
            </a:r>
          </a:p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E-mail: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mdshehab@gmail.com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Mobile: </a:t>
            </a:r>
            <a:r>
              <a:rPr lang="en-US" sz="2000" dirty="0" smtClean="0">
                <a:cs typeface="NikoshBAN" panose="02000000000000000000" pitchFamily="2" charset="0"/>
              </a:rPr>
              <a:t>01991953907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121" y="1636295"/>
            <a:ext cx="1338072" cy="172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49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5706" y="1612231"/>
            <a:ext cx="202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800" y="2346158"/>
            <a:ext cx="1985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শ্রেণিঃ ৬ষ্ঠ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3080085"/>
            <a:ext cx="1985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সময়ঃ ৫০ মি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1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3537" y="1648327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মানসিক প্রস্তুতিঃ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774" y="2597475"/>
            <a:ext cx="1801479" cy="15105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48" y="2810126"/>
            <a:ext cx="1491916" cy="14919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9839" y="4764505"/>
            <a:ext cx="1275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পাল্লা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81274" y="4764505"/>
            <a:ext cx="1130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কেজি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48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5865" y="1503947"/>
            <a:ext cx="2334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95865" y="2322947"/>
            <a:ext cx="2045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সরল সমীকরণ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95865" y="3080392"/>
            <a:ext cx="2105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অধ্যায়ঃ পঞ্চম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16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1958" y="1636295"/>
            <a:ext cx="1804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শিখনফলঃ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9275" y="2586790"/>
            <a:ext cx="613610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সমীকরণ কী তা বিশ্লেষণ করতে পারবে।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সরল সমীকরণ ব্যাখ্যা করে, সমাধান করতে পারবে।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সমীকরণ গঠন করতে পারবে এবং সমাধান করতে পারবে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7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576137"/>
            <a:ext cx="597969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cs typeface="NikoshBAN" panose="02000000000000000000" pitchFamily="2" charset="0"/>
              </a:rPr>
              <a:t>x + 3 = 5  </a:t>
            </a:r>
          </a:p>
          <a:p>
            <a:r>
              <a:rPr lang="en-US" sz="2400" dirty="0" err="1" smtClean="0"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cs typeface="NikoshBAN" panose="02000000000000000000" pitchFamily="2" charset="0"/>
              </a:rPr>
              <a:t>গাণিতিক</a:t>
            </a:r>
            <a:r>
              <a:rPr lang="en-US" sz="2400" dirty="0" smtClean="0"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cs typeface="NikoshBAN" panose="02000000000000000000" pitchFamily="2" charset="0"/>
              </a:rPr>
              <a:t>খোলা</a:t>
            </a:r>
            <a:r>
              <a:rPr lang="en-US" sz="2400" dirty="0" smtClean="0"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cs typeface="NikoshBAN" panose="02000000000000000000" pitchFamily="2" charset="0"/>
              </a:rPr>
              <a:t>বাক্য</a:t>
            </a:r>
            <a:r>
              <a:rPr lang="en-US" sz="2400" dirty="0"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cs typeface="NikoshBAN" panose="02000000000000000000" pitchFamily="2" charset="0"/>
              </a:rPr>
              <a:t>সমতা</a:t>
            </a:r>
            <a:r>
              <a:rPr lang="en-US" sz="2400" dirty="0" smtClean="0">
                <a:cs typeface="NikoshBAN" panose="02000000000000000000" pitchFamily="2" charset="0"/>
              </a:rPr>
              <a:t> । </a:t>
            </a:r>
          </a:p>
          <a:p>
            <a:r>
              <a:rPr lang="en-US" sz="2000" dirty="0" err="1" smtClean="0">
                <a:cs typeface="NikoshBAN" panose="02000000000000000000" pitchFamily="2" charset="0"/>
              </a:rPr>
              <a:t>সমান</a:t>
            </a:r>
            <a:r>
              <a:rPr lang="en-US" sz="2000" dirty="0" smtClean="0"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cs typeface="NikoshBAN" panose="02000000000000000000" pitchFamily="2" charset="0"/>
              </a:rPr>
              <a:t>চিহ্ন</a:t>
            </a:r>
            <a:r>
              <a:rPr lang="en-US" sz="2000" dirty="0" smtClean="0"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cs typeface="NikoshBAN" panose="02000000000000000000" pitchFamily="2" charset="0"/>
              </a:rPr>
              <a:t>সংবলিত</a:t>
            </a:r>
            <a:r>
              <a:rPr lang="en-US" sz="2000" dirty="0" smtClean="0"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cs typeface="NikoshBAN" panose="02000000000000000000" pitchFamily="2" charset="0"/>
              </a:rPr>
              <a:t>গাণিতিক</a:t>
            </a:r>
            <a:r>
              <a:rPr lang="en-US" sz="2000" dirty="0" smtClean="0"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cs typeface="NikoshBAN" panose="02000000000000000000" pitchFamily="2" charset="0"/>
              </a:rPr>
              <a:t>খোলা</a:t>
            </a:r>
            <a:r>
              <a:rPr lang="en-US" sz="2000" dirty="0" smtClean="0"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cs typeface="NikoshBAN" panose="02000000000000000000" pitchFamily="2" charset="0"/>
              </a:rPr>
              <a:t>বাক্যকে</a:t>
            </a:r>
            <a:r>
              <a:rPr lang="en-US" sz="2000" dirty="0" smtClean="0"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cs typeface="NikoshBAN" panose="02000000000000000000" pitchFamily="2" charset="0"/>
              </a:rPr>
              <a:t>সমীকরণ</a:t>
            </a:r>
            <a:r>
              <a:rPr lang="en-US" sz="2000" dirty="0" smtClean="0"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cs typeface="NikoshBAN" panose="02000000000000000000" pitchFamily="2" charset="0"/>
              </a:rPr>
              <a:t>বলে</a:t>
            </a:r>
            <a:r>
              <a:rPr lang="en-US" sz="2000" dirty="0">
                <a:cs typeface="NikoshBAN" panose="02000000000000000000" pitchFamily="2" charset="0"/>
              </a:rPr>
              <a:t> </a:t>
            </a:r>
            <a:r>
              <a:rPr lang="en-US" sz="2000" dirty="0" smtClean="0">
                <a:cs typeface="NikoshBAN" panose="02000000000000000000" pitchFamily="2" charset="0"/>
              </a:rPr>
              <a:t>। </a:t>
            </a:r>
            <a:endParaRPr lang="en-US" sz="2400" dirty="0" smtClean="0">
              <a:cs typeface="NikoshBAN" panose="02000000000000000000" pitchFamily="2" charset="0"/>
            </a:endParaRPr>
          </a:p>
          <a:p>
            <a:r>
              <a:rPr lang="en-US" sz="2400" dirty="0" err="1" smtClean="0">
                <a:cs typeface="NikoshBAN" panose="02000000000000000000" pitchFamily="2" charset="0"/>
              </a:rPr>
              <a:t>এখানে</a:t>
            </a:r>
            <a:r>
              <a:rPr lang="en-US" sz="2400" dirty="0" smtClean="0"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cs typeface="NikoshBAN" panose="02000000000000000000" pitchFamily="2" charset="0"/>
              </a:rPr>
              <a:t>অজানা</a:t>
            </a:r>
            <a:r>
              <a:rPr lang="en-US" sz="2400" dirty="0" smtClean="0"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cs typeface="NikoshBAN" panose="02000000000000000000" pitchFamily="2" charset="0"/>
              </a:rPr>
              <a:t>অজ্ঞাত</a:t>
            </a:r>
            <a:r>
              <a:rPr lang="en-US" sz="2400" dirty="0" smtClean="0"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cs typeface="NikoshBAN" panose="02000000000000000000" pitchFamily="2" charset="0"/>
              </a:rPr>
              <a:t>রাশি</a:t>
            </a:r>
            <a:r>
              <a:rPr lang="en-US" sz="2400" dirty="0" smtClean="0"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cs typeface="NikoshBAN" panose="02000000000000000000" pitchFamily="2" charset="0"/>
              </a:rPr>
              <a:t>কি</a:t>
            </a:r>
            <a:r>
              <a:rPr lang="en-US" sz="2400" dirty="0">
                <a:cs typeface="NikoshBAN" panose="02000000000000000000" pitchFamily="2" charset="0"/>
              </a:rPr>
              <a:t> </a:t>
            </a:r>
            <a:r>
              <a:rPr lang="en-US" sz="2400" dirty="0" smtClean="0">
                <a:cs typeface="NikoshBAN" panose="02000000000000000000" pitchFamily="2" charset="0"/>
              </a:rPr>
              <a:t>?  </a:t>
            </a:r>
            <a:r>
              <a:rPr lang="en-US" sz="2400" dirty="0" err="1" smtClean="0">
                <a:cs typeface="NikoshBAN" panose="02000000000000000000" pitchFamily="2" charset="0"/>
              </a:rPr>
              <a:t>উত্তরঃ</a:t>
            </a:r>
            <a:r>
              <a:rPr lang="en-US" sz="2400" dirty="0" smtClean="0">
                <a:cs typeface="NikoshBAN" panose="02000000000000000000" pitchFamily="2" charset="0"/>
              </a:rPr>
              <a:t> </a:t>
            </a:r>
            <a:r>
              <a:rPr lang="en-US" sz="2400" dirty="0">
                <a:cs typeface="NikoshBAN" panose="02000000000000000000" pitchFamily="2" charset="0"/>
              </a:rPr>
              <a:t>  </a:t>
            </a:r>
            <a:r>
              <a:rPr lang="en-US" sz="2400" dirty="0" smtClean="0">
                <a:cs typeface="NikoshBAN" panose="02000000000000000000" pitchFamily="2" charset="0"/>
              </a:rPr>
              <a:t> X </a:t>
            </a:r>
          </a:p>
          <a:p>
            <a:r>
              <a:rPr lang="en-US" sz="2400" dirty="0" err="1" smtClean="0"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cs typeface="NikoshBAN" panose="02000000000000000000" pitchFamily="2" charset="0"/>
              </a:rPr>
              <a:t>সমীকরণের</a:t>
            </a:r>
            <a:r>
              <a:rPr lang="en-US" sz="2400" dirty="0" smtClean="0"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cs typeface="NikoshBAN" panose="02000000000000000000" pitchFamily="2" charset="0"/>
              </a:rPr>
              <a:t>কয়টি</a:t>
            </a:r>
            <a:r>
              <a:rPr lang="en-US" sz="2400" dirty="0" smtClean="0"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cs typeface="NikoshBAN" panose="02000000000000000000" pitchFamily="2" charset="0"/>
              </a:rPr>
              <a:t>পক্ষ</a:t>
            </a:r>
            <a:r>
              <a:rPr lang="en-US" sz="2400" dirty="0" smtClean="0"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cs typeface="NikoshBAN" panose="02000000000000000000" pitchFamily="2" charset="0"/>
              </a:rPr>
              <a:t>থাকে</a:t>
            </a:r>
            <a:r>
              <a:rPr lang="en-US" sz="2400" dirty="0" smtClean="0">
                <a:cs typeface="NikoshBAN" panose="02000000000000000000" pitchFamily="2" charset="0"/>
              </a:rPr>
              <a:t> ? </a:t>
            </a:r>
            <a:r>
              <a:rPr lang="en-US" sz="2400" dirty="0" err="1" smtClean="0">
                <a:cs typeface="NikoshBAN" panose="02000000000000000000" pitchFamily="2" charset="0"/>
              </a:rPr>
              <a:t>উত্তরঃ</a:t>
            </a:r>
            <a:r>
              <a:rPr lang="en-US" sz="2400" dirty="0" smtClean="0">
                <a:cs typeface="NikoshBAN" panose="02000000000000000000" pitchFamily="2" charset="0"/>
              </a:rPr>
              <a:t> </a:t>
            </a:r>
            <a:r>
              <a:rPr lang="en-US" sz="2400" dirty="0">
                <a:cs typeface="NikoshBAN" panose="02000000000000000000" pitchFamily="2" charset="0"/>
              </a:rPr>
              <a:t> </a:t>
            </a:r>
            <a:r>
              <a:rPr lang="en-US" sz="2400" dirty="0" smtClean="0">
                <a:cs typeface="NikoshBAN" panose="02000000000000000000" pitchFamily="2" charset="0"/>
              </a:rPr>
              <a:t>  2 </a:t>
            </a:r>
          </a:p>
          <a:p>
            <a:r>
              <a:rPr lang="en-US" sz="2800" dirty="0" smtClean="0">
                <a:cs typeface="NikoshBAN" panose="02000000000000000000" pitchFamily="2" charset="0"/>
              </a:rPr>
              <a:t>(=) </a:t>
            </a:r>
            <a:r>
              <a:rPr lang="en-US" sz="2400" dirty="0" err="1" smtClean="0">
                <a:cs typeface="NikoshBAN" panose="02000000000000000000" pitchFamily="2" charset="0"/>
              </a:rPr>
              <a:t>চিহ্নের</a:t>
            </a:r>
            <a:r>
              <a:rPr lang="en-US" sz="2400" dirty="0" smtClean="0"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cs typeface="NikoshBAN" panose="02000000000000000000" pitchFamily="2" charset="0"/>
              </a:rPr>
              <a:t>বাম</a:t>
            </a:r>
            <a:r>
              <a:rPr lang="en-US" sz="2400" dirty="0" smtClean="0"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cs typeface="NikoshBAN" panose="02000000000000000000" pitchFamily="2" charset="0"/>
              </a:rPr>
              <a:t>পাশের</a:t>
            </a:r>
            <a:r>
              <a:rPr lang="en-US" sz="2400" dirty="0" smtClean="0"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cs typeface="NikoshBAN" panose="02000000000000000000" pitchFamily="2" charset="0"/>
              </a:rPr>
              <a:t>রাশিকে</a:t>
            </a:r>
            <a:r>
              <a:rPr lang="en-US" sz="2400" dirty="0" smtClean="0"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cs typeface="NikoshBAN" panose="02000000000000000000" pitchFamily="2" charset="0"/>
              </a:rPr>
              <a:t>বামপক্ষ</a:t>
            </a:r>
            <a:r>
              <a:rPr lang="en-US" sz="2400" dirty="0" smtClean="0">
                <a:cs typeface="NikoshBAN" panose="02000000000000000000" pitchFamily="2" charset="0"/>
              </a:rPr>
              <a:t>                     </a:t>
            </a:r>
            <a:r>
              <a:rPr lang="en-US" sz="2400" dirty="0" err="1" smtClean="0"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cs typeface="NikoshBAN" panose="02000000000000000000" pitchFamily="2" charset="0"/>
              </a:rPr>
              <a:t>ডান</a:t>
            </a:r>
            <a:r>
              <a:rPr lang="en-US" sz="2400" dirty="0" smtClean="0"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cs typeface="NikoshBAN" panose="02000000000000000000" pitchFamily="2" charset="0"/>
              </a:rPr>
              <a:t>পাশের</a:t>
            </a:r>
            <a:r>
              <a:rPr lang="en-US" sz="2400" dirty="0" smtClean="0"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cs typeface="NikoshBAN" panose="02000000000000000000" pitchFamily="2" charset="0"/>
              </a:rPr>
              <a:t>রাশিকে</a:t>
            </a:r>
            <a:r>
              <a:rPr lang="en-US" sz="2400" dirty="0" smtClean="0"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cs typeface="NikoshBAN" panose="02000000000000000000" pitchFamily="2" charset="0"/>
              </a:rPr>
              <a:t>ডানপক্ষ</a:t>
            </a:r>
            <a:r>
              <a:rPr lang="en-US" sz="2400" dirty="0" smtClean="0"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cs typeface="NikoshBAN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86864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851" y="1634813"/>
            <a:ext cx="1030876" cy="1156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851" y="1732547"/>
            <a:ext cx="1113969" cy="981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53" y="1685980"/>
            <a:ext cx="632463" cy="955062"/>
          </a:xfrm>
          <a:prstGeom prst="rect">
            <a:avLst/>
          </a:prstGeom>
        </p:spPr>
      </p:pic>
      <p:sp>
        <p:nvSpPr>
          <p:cNvPr id="7" name="Plus 6"/>
          <p:cNvSpPr/>
          <p:nvPr/>
        </p:nvSpPr>
        <p:spPr>
          <a:xfrm flipV="1">
            <a:off x="2797272" y="1595631"/>
            <a:ext cx="1074891" cy="119569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8" name="Plus 7"/>
          <p:cNvSpPr/>
          <p:nvPr/>
        </p:nvSpPr>
        <p:spPr>
          <a:xfrm flipV="1">
            <a:off x="4943763" y="1595631"/>
            <a:ext cx="1074891" cy="119569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0" name="Equal 9"/>
          <p:cNvSpPr/>
          <p:nvPr/>
        </p:nvSpPr>
        <p:spPr>
          <a:xfrm>
            <a:off x="7243192" y="1755869"/>
            <a:ext cx="977606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33336" y="3441032"/>
            <a:ext cx="54623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x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সমীকরণটি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</a:p>
          <a:p>
            <a:r>
              <a:rPr lang="en-US" sz="2400" dirty="0" smtClean="0">
                <a:cs typeface="NikoshBAN" panose="02000000000000000000" pitchFamily="2" charset="0"/>
              </a:rPr>
              <a:t>     2x + x + 2x = 10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or, </a:t>
            </a:r>
            <a:r>
              <a:rPr lang="en-US" sz="2400" dirty="0" smtClean="0">
                <a:cs typeface="NikoshBAN" panose="02000000000000000000" pitchFamily="2" charset="0"/>
              </a:rPr>
              <a:t>3x + 2x = 10 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or,  </a:t>
            </a:r>
            <a:r>
              <a:rPr lang="en-US" sz="2400" dirty="0" smtClean="0">
                <a:cs typeface="NikoshBAN" panose="02000000000000000000" pitchFamily="2" charset="0"/>
              </a:rPr>
              <a:t>5x  = 10 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or, x  = </a:t>
            </a:r>
            <a:r>
              <a:rPr lang="en-US" sz="2400" dirty="0" smtClean="0">
                <a:cs typeface="NikoshBAN" panose="02000000000000000000" pitchFamily="2" charset="0"/>
              </a:rPr>
              <a:t>2 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Ans.</a:t>
            </a:r>
            <a:r>
              <a:rPr lang="en-US" sz="2400" dirty="0" smtClean="0">
                <a:cs typeface="NikoshBAN" panose="02000000000000000000" pitchFamily="2" charset="0"/>
              </a:rPr>
              <a:t>  2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22170" y="1503979"/>
            <a:ext cx="12994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10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73294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9904" y="1720516"/>
            <a:ext cx="570296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cs typeface="NikoshBAN" panose="02000000000000000000" pitchFamily="2" charset="0"/>
              </a:rPr>
              <a:t> x + 4 = 6,  x + 1 = 3  </a:t>
            </a:r>
            <a:endParaRPr lang="en-US" sz="2400" dirty="0">
              <a:cs typeface="NikoshBAN" panose="02000000000000000000" pitchFamily="2" charset="0"/>
            </a:endParaRPr>
          </a:p>
          <a:p>
            <a:r>
              <a:rPr lang="en-US" sz="2400" dirty="0" err="1" smtClean="0">
                <a:cs typeface="NikoshBAN" panose="02000000000000000000" pitchFamily="2" charset="0"/>
              </a:rPr>
              <a:t>এগুলো</a:t>
            </a:r>
            <a:r>
              <a:rPr lang="en-US" sz="2400" dirty="0" smtClean="0"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cs typeface="NikoshBAN" panose="02000000000000000000" pitchFamily="2" charset="0"/>
              </a:rPr>
              <a:t>হল</a:t>
            </a:r>
            <a:r>
              <a:rPr lang="en-US" sz="2400" dirty="0" smtClean="0"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cs typeface="NikoshBAN" panose="02000000000000000000" pitchFamily="2" charset="0"/>
              </a:rPr>
              <a:t>সরল</a:t>
            </a:r>
            <a:r>
              <a:rPr lang="en-US" sz="2400" dirty="0" smtClean="0"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cs typeface="NikoshBAN" panose="02000000000000000000" pitchFamily="2" charset="0"/>
              </a:rPr>
              <a:t>সমীকরণ</a:t>
            </a:r>
            <a:r>
              <a:rPr lang="en-US" sz="2400" dirty="0" smtClean="0">
                <a:cs typeface="NikoshBAN" panose="02000000000000000000" pitchFamily="2" charset="0"/>
              </a:rPr>
              <a:t> । </a:t>
            </a:r>
            <a:endParaRPr lang="en-US" sz="2400" dirty="0" smtClean="0">
              <a:cs typeface="NikoshBAN" panose="02000000000000000000" pitchFamily="2" charset="0"/>
            </a:endParaRPr>
          </a:p>
          <a:p>
            <a:r>
              <a:rPr lang="en-US" sz="2400" dirty="0" err="1" smtClean="0">
                <a:cs typeface="NikoshBAN" panose="02000000000000000000" pitchFamily="2" charset="0"/>
              </a:rPr>
              <a:t>সুতরাং</a:t>
            </a:r>
            <a:r>
              <a:rPr lang="en-US" sz="2400" dirty="0" smtClean="0"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cs typeface="NikoshBAN" panose="02000000000000000000" pitchFamily="2" charset="0"/>
              </a:rPr>
              <a:t>চলকের</a:t>
            </a:r>
            <a:r>
              <a:rPr lang="en-US" sz="2400" dirty="0" smtClean="0"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cs typeface="NikoshBAN" panose="02000000000000000000" pitchFamily="2" charset="0"/>
              </a:rPr>
              <a:t>একঘাতবিশিষ্ট</a:t>
            </a:r>
            <a:r>
              <a:rPr lang="en-US" sz="2400" dirty="0" smtClean="0"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cs typeface="NikoshBAN" panose="02000000000000000000" pitchFamily="2" charset="0"/>
              </a:rPr>
              <a:t>সমীকরণকে</a:t>
            </a:r>
            <a:r>
              <a:rPr lang="en-US" sz="2400" dirty="0" smtClean="0"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cs typeface="NikoshBAN" panose="02000000000000000000" pitchFamily="2" charset="0"/>
              </a:rPr>
              <a:t>সরল</a:t>
            </a:r>
            <a:r>
              <a:rPr lang="en-US" sz="2400" dirty="0" smtClean="0"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cs typeface="NikoshBAN" panose="02000000000000000000" pitchFamily="2" charset="0"/>
              </a:rPr>
              <a:t>সমীকরণ</a:t>
            </a:r>
            <a:r>
              <a:rPr lang="en-US" sz="2400" dirty="0" smtClean="0"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 smtClean="0">
                <a:cs typeface="NikoshBAN" panose="02000000000000000000" pitchFamily="2" charset="0"/>
              </a:rPr>
              <a:t>  x + 4 = 6 </a:t>
            </a:r>
            <a:r>
              <a:rPr lang="en-US" sz="2400" dirty="0" err="1" smtClean="0">
                <a:cs typeface="NikoshBAN" panose="02000000000000000000" pitchFamily="2" charset="0"/>
              </a:rPr>
              <a:t>সমীকরণটি</a:t>
            </a:r>
            <a:r>
              <a:rPr lang="en-US" sz="2400" dirty="0" smtClean="0"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cs typeface="NikoshBAN" panose="02000000000000000000" pitchFamily="2" charset="0"/>
              </a:rPr>
              <a:t>সমাধান</a:t>
            </a:r>
            <a:r>
              <a:rPr lang="en-US" sz="2400" dirty="0" smtClean="0"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cs typeface="NikoshBAN" panose="02000000000000000000" pitchFamily="2" charset="0"/>
              </a:rPr>
              <a:t>করি</a:t>
            </a:r>
            <a:r>
              <a:rPr lang="en-US" sz="2400" dirty="0" smtClean="0">
                <a:cs typeface="NikoshBAN" panose="02000000000000000000" pitchFamily="2" charset="0"/>
              </a:rPr>
              <a:t> ----</a:t>
            </a:r>
          </a:p>
          <a:p>
            <a:r>
              <a:rPr lang="en-US" sz="2400" dirty="0">
                <a:cs typeface="NikoshBAN" panose="02000000000000000000" pitchFamily="2" charset="0"/>
              </a:rPr>
              <a:t> </a:t>
            </a:r>
            <a:r>
              <a:rPr lang="en-US" sz="2400" dirty="0" smtClean="0">
                <a:cs typeface="NikoshBAN" panose="02000000000000000000" pitchFamily="2" charset="0"/>
              </a:rPr>
              <a:t>      x + 4 = 6</a:t>
            </a:r>
          </a:p>
          <a:p>
            <a:r>
              <a:rPr lang="en-US" sz="2400" dirty="0">
                <a:cs typeface="NikoshBAN" panose="02000000000000000000" pitchFamily="2" charset="0"/>
              </a:rPr>
              <a:t> </a:t>
            </a:r>
            <a:r>
              <a:rPr lang="en-US" sz="2400" dirty="0" smtClean="0">
                <a:cs typeface="NikoshBAN" panose="02000000000000000000" pitchFamily="2" charset="0"/>
              </a:rPr>
              <a:t>   or, x + 4 – 4 = 6 – 4 </a:t>
            </a:r>
          </a:p>
          <a:p>
            <a:r>
              <a:rPr lang="en-US" sz="2400" dirty="0">
                <a:cs typeface="NikoshBAN" panose="02000000000000000000" pitchFamily="2" charset="0"/>
              </a:rPr>
              <a:t> </a:t>
            </a:r>
            <a:r>
              <a:rPr lang="en-US" sz="2400" dirty="0" smtClean="0">
                <a:cs typeface="NikoshBAN" panose="02000000000000000000" pitchFamily="2" charset="0"/>
              </a:rPr>
              <a:t>   or, x = 2 </a:t>
            </a:r>
          </a:p>
          <a:p>
            <a:r>
              <a:rPr lang="en-US" sz="2400" dirty="0">
                <a:cs typeface="NikoshBAN" panose="02000000000000000000" pitchFamily="2" charset="0"/>
              </a:rPr>
              <a:t> </a:t>
            </a:r>
            <a:r>
              <a:rPr lang="en-US" sz="2400" dirty="0" smtClean="0">
                <a:cs typeface="NikoshBAN" panose="02000000000000000000" pitchFamily="2" charset="0"/>
              </a:rPr>
              <a:t>   </a:t>
            </a:r>
            <a:r>
              <a:rPr lang="en-US" sz="2400" dirty="0" err="1" smtClean="0">
                <a:cs typeface="NikoshBAN" panose="02000000000000000000" pitchFamily="2" charset="0"/>
              </a:rPr>
              <a:t>অতএব</a:t>
            </a:r>
            <a:r>
              <a:rPr lang="en-US" sz="2400" dirty="0" smtClean="0">
                <a:cs typeface="NikoshBAN" panose="02000000000000000000" pitchFamily="2" charset="0"/>
              </a:rPr>
              <a:t> </a:t>
            </a:r>
            <a:r>
              <a:rPr lang="bn-IN" sz="2400" dirty="0" smtClean="0">
                <a:cs typeface="NikoshBAN" panose="02000000000000000000" pitchFamily="2" charset="0"/>
              </a:rPr>
              <a:t> </a:t>
            </a:r>
            <a:r>
              <a:rPr lang="en-US" sz="2400" dirty="0" smtClean="0">
                <a:cs typeface="NikoshBAN" panose="02000000000000000000" pitchFamily="2" charset="0"/>
              </a:rPr>
              <a:t>x = 2  Ans. </a:t>
            </a:r>
            <a:endParaRPr lang="en-US" sz="2400" dirty="0"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06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361</TotalTime>
  <Words>384</Words>
  <Application>Microsoft Office PowerPoint</Application>
  <PresentationFormat>Widescreen</PresentationFormat>
  <Paragraphs>67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Garamond</vt:lpstr>
      <vt:lpstr>NikoshBAN</vt:lpstr>
      <vt:lpstr>Vrinda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MD.SHIHAB</dc:creator>
  <cp:lastModifiedBy>MD.SHIHAB</cp:lastModifiedBy>
  <cp:revision>48</cp:revision>
  <dcterms:created xsi:type="dcterms:W3CDTF">2020-05-23T04:15:55Z</dcterms:created>
  <dcterms:modified xsi:type="dcterms:W3CDTF">2020-05-28T06:02:42Z</dcterms:modified>
</cp:coreProperties>
</file>