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8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ss012vNSah+TbqGKTjv7/A==" hashData="j3HeoPg7ZhNYSJ2wi0SaV9hnPuL0cpVEnuY+EHa/sK3P9Sh0z/T6agm2Oyt7IeFlYNmKEdqAna6GM2g///n/m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1A227C-6A9D-4C1B-B5B0-C85CE0023394}" type="datetimeFigureOut">
              <a:rPr lang="en-US" smtClean="0"/>
              <a:t>5/27/2020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89B907-B423-4DA2-8DFF-849F030473A8}" type="slidenum">
              <a:rPr lang="en-US" smtClean="0"/>
              <a:t>‹#›</a:t>
            </a:fld>
            <a:endParaRPr lang="en-US"/>
          </a:p>
        </p:txBody>
      </p:sp>
    </p:spTree>
    <p:extLst>
      <p:ext uri="{BB962C8B-B14F-4D97-AF65-F5344CB8AC3E}">
        <p14:creationId xmlns:p14="http://schemas.microsoft.com/office/powerpoint/2010/main" val="2263795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89B907-B423-4DA2-8DFF-849F030473A8}" type="slidenum">
              <a:rPr lang="en-US" smtClean="0"/>
              <a:t>1</a:t>
            </a:fld>
            <a:endParaRPr lang="en-US"/>
          </a:p>
        </p:txBody>
      </p:sp>
    </p:spTree>
    <p:extLst>
      <p:ext uri="{BB962C8B-B14F-4D97-AF65-F5344CB8AC3E}">
        <p14:creationId xmlns:p14="http://schemas.microsoft.com/office/powerpoint/2010/main" val="704548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89B907-B423-4DA2-8DFF-849F030473A8}" type="slidenum">
              <a:rPr lang="en-US" smtClean="0"/>
              <a:t>10</a:t>
            </a:fld>
            <a:endParaRPr lang="en-US"/>
          </a:p>
        </p:txBody>
      </p:sp>
    </p:spTree>
    <p:extLst>
      <p:ext uri="{BB962C8B-B14F-4D97-AF65-F5344CB8AC3E}">
        <p14:creationId xmlns:p14="http://schemas.microsoft.com/office/powerpoint/2010/main" val="4053261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CB4591C-12D0-4A57-973B-472AB489CDA6}" type="datetimeFigureOut">
              <a:rPr lang="en-US" smtClean="0"/>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BE5E7-0B58-4E5D-B3DC-4F91D2352E79}" type="slidenum">
              <a:rPr lang="en-US" smtClean="0"/>
              <a:t>‹#›</a:t>
            </a:fld>
            <a:endParaRPr lang="en-US"/>
          </a:p>
        </p:txBody>
      </p:sp>
    </p:spTree>
    <p:extLst>
      <p:ext uri="{BB962C8B-B14F-4D97-AF65-F5344CB8AC3E}">
        <p14:creationId xmlns:p14="http://schemas.microsoft.com/office/powerpoint/2010/main" val="1551732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B4591C-12D0-4A57-973B-472AB489CDA6}" type="datetimeFigureOut">
              <a:rPr lang="en-US" smtClean="0"/>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BE5E7-0B58-4E5D-B3DC-4F91D2352E79}" type="slidenum">
              <a:rPr lang="en-US" smtClean="0"/>
              <a:t>‹#›</a:t>
            </a:fld>
            <a:endParaRPr lang="en-US"/>
          </a:p>
        </p:txBody>
      </p:sp>
    </p:spTree>
    <p:extLst>
      <p:ext uri="{BB962C8B-B14F-4D97-AF65-F5344CB8AC3E}">
        <p14:creationId xmlns:p14="http://schemas.microsoft.com/office/powerpoint/2010/main" val="242221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B4591C-12D0-4A57-973B-472AB489CDA6}" type="datetimeFigureOut">
              <a:rPr lang="en-US" smtClean="0"/>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BE5E7-0B58-4E5D-B3DC-4F91D2352E79}" type="slidenum">
              <a:rPr lang="en-US" smtClean="0"/>
              <a:t>‹#›</a:t>
            </a:fld>
            <a:endParaRPr lang="en-US"/>
          </a:p>
        </p:txBody>
      </p:sp>
    </p:spTree>
    <p:extLst>
      <p:ext uri="{BB962C8B-B14F-4D97-AF65-F5344CB8AC3E}">
        <p14:creationId xmlns:p14="http://schemas.microsoft.com/office/powerpoint/2010/main" val="3987443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B4591C-12D0-4A57-973B-472AB489CDA6}" type="datetimeFigureOut">
              <a:rPr lang="en-US" smtClean="0"/>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BE5E7-0B58-4E5D-B3DC-4F91D2352E79}" type="slidenum">
              <a:rPr lang="en-US" smtClean="0"/>
              <a:t>‹#›</a:t>
            </a:fld>
            <a:endParaRPr lang="en-US"/>
          </a:p>
        </p:txBody>
      </p:sp>
    </p:spTree>
    <p:extLst>
      <p:ext uri="{BB962C8B-B14F-4D97-AF65-F5344CB8AC3E}">
        <p14:creationId xmlns:p14="http://schemas.microsoft.com/office/powerpoint/2010/main" val="1761239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B4591C-12D0-4A57-973B-472AB489CDA6}" type="datetimeFigureOut">
              <a:rPr lang="en-US" smtClean="0"/>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BE5E7-0B58-4E5D-B3DC-4F91D2352E79}" type="slidenum">
              <a:rPr lang="en-US" smtClean="0"/>
              <a:t>‹#›</a:t>
            </a:fld>
            <a:endParaRPr lang="en-US"/>
          </a:p>
        </p:txBody>
      </p:sp>
    </p:spTree>
    <p:extLst>
      <p:ext uri="{BB962C8B-B14F-4D97-AF65-F5344CB8AC3E}">
        <p14:creationId xmlns:p14="http://schemas.microsoft.com/office/powerpoint/2010/main" val="916049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B4591C-12D0-4A57-973B-472AB489CDA6}" type="datetimeFigureOut">
              <a:rPr lang="en-US" smtClean="0"/>
              <a:t>5/27/2020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0BE5E7-0B58-4E5D-B3DC-4F91D2352E79}" type="slidenum">
              <a:rPr lang="en-US" smtClean="0"/>
              <a:t>‹#›</a:t>
            </a:fld>
            <a:endParaRPr lang="en-US"/>
          </a:p>
        </p:txBody>
      </p:sp>
    </p:spTree>
    <p:extLst>
      <p:ext uri="{BB962C8B-B14F-4D97-AF65-F5344CB8AC3E}">
        <p14:creationId xmlns:p14="http://schemas.microsoft.com/office/powerpoint/2010/main" val="1112825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B4591C-12D0-4A57-973B-472AB489CDA6}" type="datetimeFigureOut">
              <a:rPr lang="en-US" smtClean="0"/>
              <a:t>5/27/2020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0BE5E7-0B58-4E5D-B3DC-4F91D2352E79}" type="slidenum">
              <a:rPr lang="en-US" smtClean="0"/>
              <a:t>‹#›</a:t>
            </a:fld>
            <a:endParaRPr lang="en-US"/>
          </a:p>
        </p:txBody>
      </p:sp>
    </p:spTree>
    <p:extLst>
      <p:ext uri="{BB962C8B-B14F-4D97-AF65-F5344CB8AC3E}">
        <p14:creationId xmlns:p14="http://schemas.microsoft.com/office/powerpoint/2010/main" val="1304263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B4591C-12D0-4A57-973B-472AB489CDA6}" type="datetimeFigureOut">
              <a:rPr lang="en-US" smtClean="0"/>
              <a:t>5/27/2020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0BE5E7-0B58-4E5D-B3DC-4F91D2352E79}" type="slidenum">
              <a:rPr lang="en-US" smtClean="0"/>
              <a:t>‹#›</a:t>
            </a:fld>
            <a:endParaRPr lang="en-US"/>
          </a:p>
        </p:txBody>
      </p:sp>
    </p:spTree>
    <p:extLst>
      <p:ext uri="{BB962C8B-B14F-4D97-AF65-F5344CB8AC3E}">
        <p14:creationId xmlns:p14="http://schemas.microsoft.com/office/powerpoint/2010/main" val="20988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B4591C-12D0-4A57-973B-472AB489CDA6}" type="datetimeFigureOut">
              <a:rPr lang="en-US" smtClean="0"/>
              <a:t>5/27/2020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0BE5E7-0B58-4E5D-B3DC-4F91D2352E79}" type="slidenum">
              <a:rPr lang="en-US" smtClean="0"/>
              <a:t>‹#›</a:t>
            </a:fld>
            <a:endParaRPr lang="en-US"/>
          </a:p>
        </p:txBody>
      </p:sp>
    </p:spTree>
    <p:extLst>
      <p:ext uri="{BB962C8B-B14F-4D97-AF65-F5344CB8AC3E}">
        <p14:creationId xmlns:p14="http://schemas.microsoft.com/office/powerpoint/2010/main" val="4121826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B4591C-12D0-4A57-973B-472AB489CDA6}" type="datetimeFigureOut">
              <a:rPr lang="en-US" smtClean="0"/>
              <a:t>5/27/2020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0BE5E7-0B58-4E5D-B3DC-4F91D2352E79}" type="slidenum">
              <a:rPr lang="en-US" smtClean="0"/>
              <a:t>‹#›</a:t>
            </a:fld>
            <a:endParaRPr lang="en-US"/>
          </a:p>
        </p:txBody>
      </p:sp>
    </p:spTree>
    <p:extLst>
      <p:ext uri="{BB962C8B-B14F-4D97-AF65-F5344CB8AC3E}">
        <p14:creationId xmlns:p14="http://schemas.microsoft.com/office/powerpoint/2010/main" val="605036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B4591C-12D0-4A57-973B-472AB489CDA6}" type="datetimeFigureOut">
              <a:rPr lang="en-US" smtClean="0"/>
              <a:t>5/27/2020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0BE5E7-0B58-4E5D-B3DC-4F91D2352E79}" type="slidenum">
              <a:rPr lang="en-US" smtClean="0"/>
              <a:t>‹#›</a:t>
            </a:fld>
            <a:endParaRPr lang="en-US"/>
          </a:p>
        </p:txBody>
      </p:sp>
    </p:spTree>
    <p:extLst>
      <p:ext uri="{BB962C8B-B14F-4D97-AF65-F5344CB8AC3E}">
        <p14:creationId xmlns:p14="http://schemas.microsoft.com/office/powerpoint/2010/main" val="4262751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B4591C-12D0-4A57-973B-472AB489CDA6}" type="datetimeFigureOut">
              <a:rPr lang="en-US" smtClean="0"/>
              <a:t>5/27/2020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0BE5E7-0B58-4E5D-B3DC-4F91D2352E79}" type="slidenum">
              <a:rPr lang="en-US" smtClean="0"/>
              <a:t>‹#›</a:t>
            </a:fld>
            <a:endParaRPr lang="en-US"/>
          </a:p>
        </p:txBody>
      </p:sp>
    </p:spTree>
    <p:extLst>
      <p:ext uri="{BB962C8B-B14F-4D97-AF65-F5344CB8AC3E}">
        <p14:creationId xmlns:p14="http://schemas.microsoft.com/office/powerpoint/2010/main" val="1705483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2.jpg"/><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5.wav"/><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audio" Target="../media/audio6.wav"/><Relationship Id="rId5" Type="http://schemas.openxmlformats.org/officeDocument/2006/relationships/audio" Target="../media/audio3.wav"/><Relationship Id="rId4" Type="http://schemas.openxmlformats.org/officeDocument/2006/relationships/audio" Target="../media/audio11.wav"/><Relationship Id="rId9" Type="http://schemas.openxmlformats.org/officeDocument/2006/relationships/audio" Target="../media/audio5.wav"/></Relationships>
</file>

<file path=ppt/slides/_rels/slide1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audio" Target="../media/audio13.wav"/><Relationship Id="rId7" Type="http://schemas.openxmlformats.org/officeDocument/2006/relationships/image" Target="../media/image9.jpg"/><Relationship Id="rId2" Type="http://schemas.openxmlformats.org/officeDocument/2006/relationships/audio" Target="../media/audio12.wav"/><Relationship Id="rId1" Type="http://schemas.openxmlformats.org/officeDocument/2006/relationships/slideLayout" Target="../slideLayouts/slideLayout7.xml"/><Relationship Id="rId6" Type="http://schemas.openxmlformats.org/officeDocument/2006/relationships/audio" Target="../media/audio9.wav"/><Relationship Id="rId5" Type="http://schemas.openxmlformats.org/officeDocument/2006/relationships/audio" Target="../media/audio7.wav"/><Relationship Id="rId10" Type="http://schemas.openxmlformats.org/officeDocument/2006/relationships/audio" Target="../media/audio12.wav"/><Relationship Id="rId4" Type="http://schemas.openxmlformats.org/officeDocument/2006/relationships/audio" Target="../media/audio8.wav"/><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audio" Target="../media/audio4.wav"/><Relationship Id="rId7" Type="http://schemas.openxmlformats.org/officeDocument/2006/relationships/image" Target="../media/image13.png"/><Relationship Id="rId2" Type="http://schemas.openxmlformats.org/officeDocument/2006/relationships/audio" Target="../media/audio5.wav"/><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audio" Target="../media/audio7.wav"/><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audio" Target="../media/audio4.wav"/><Relationship Id="rId7" Type="http://schemas.openxmlformats.org/officeDocument/2006/relationships/image" Target="../media/image14.jpg"/><Relationship Id="rId2" Type="http://schemas.openxmlformats.org/officeDocument/2006/relationships/audio" Target="../media/audio6.wav"/><Relationship Id="rId1" Type="http://schemas.openxmlformats.org/officeDocument/2006/relationships/slideLayout" Target="../slideLayouts/slideLayout7.xml"/><Relationship Id="rId6" Type="http://schemas.openxmlformats.org/officeDocument/2006/relationships/audio" Target="../media/audio2.wav"/><Relationship Id="rId5" Type="http://schemas.openxmlformats.org/officeDocument/2006/relationships/audio" Target="../media/audio3.wav"/><Relationship Id="rId10" Type="http://schemas.openxmlformats.org/officeDocument/2006/relationships/audio" Target="../media/audio6.wav"/><Relationship Id="rId4" Type="http://schemas.openxmlformats.org/officeDocument/2006/relationships/audio" Target="../media/audio11.wav"/><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audio" Target="../media/audio3.wav"/><Relationship Id="rId7" Type="http://schemas.openxmlformats.org/officeDocument/2006/relationships/audio" Target="../media/audio1.wav"/><Relationship Id="rId12" Type="http://schemas.openxmlformats.org/officeDocument/2006/relationships/audio" Target="../media/audio9.wav"/><Relationship Id="rId2" Type="http://schemas.openxmlformats.org/officeDocument/2006/relationships/audio" Target="../media/audio9.wav"/><Relationship Id="rId1" Type="http://schemas.openxmlformats.org/officeDocument/2006/relationships/slideLayout" Target="../slideLayouts/slideLayout7.xml"/><Relationship Id="rId6" Type="http://schemas.openxmlformats.org/officeDocument/2006/relationships/audio" Target="../media/audio5.wav"/><Relationship Id="rId11" Type="http://schemas.openxmlformats.org/officeDocument/2006/relationships/image" Target="../media/image20.png"/><Relationship Id="rId5" Type="http://schemas.openxmlformats.org/officeDocument/2006/relationships/audio" Target="../media/audio8.wav"/><Relationship Id="rId10" Type="http://schemas.openxmlformats.org/officeDocument/2006/relationships/image" Target="../media/image19.png"/><Relationship Id="rId4" Type="http://schemas.openxmlformats.org/officeDocument/2006/relationships/audio" Target="../media/audio6.wav"/><Relationship Id="rId9" Type="http://schemas.openxmlformats.org/officeDocument/2006/relationships/image" Target="../media/image18.jpg"/></Relationships>
</file>

<file path=ppt/slides/_rels/slide15.xml.rels><?xml version="1.0" encoding="UTF-8" standalone="yes"?>
<Relationships xmlns="http://schemas.openxmlformats.org/package/2006/relationships"><Relationship Id="rId8" Type="http://schemas.openxmlformats.org/officeDocument/2006/relationships/audio" Target="../media/audio14.wav"/><Relationship Id="rId3" Type="http://schemas.openxmlformats.org/officeDocument/2006/relationships/audio" Target="../media/audio5.wav"/><Relationship Id="rId7" Type="http://schemas.openxmlformats.org/officeDocument/2006/relationships/image" Target="../media/image22.png"/><Relationship Id="rId2" Type="http://schemas.openxmlformats.org/officeDocument/2006/relationships/audio" Target="../media/audio14.wav"/><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audio" Target="../media/audio12.wav"/><Relationship Id="rId4" Type="http://schemas.openxmlformats.org/officeDocument/2006/relationships/audio" Target="../media/audio7.wav"/></Relationships>
</file>

<file path=ppt/slides/_rels/slide16.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audio" Target="../media/audio12.wav"/><Relationship Id="rId7" Type="http://schemas.openxmlformats.org/officeDocument/2006/relationships/image" Target="../media/image23.png"/><Relationship Id="rId12" Type="http://schemas.openxmlformats.org/officeDocument/2006/relationships/audio" Target="../media/audio7.wav"/><Relationship Id="rId2" Type="http://schemas.openxmlformats.org/officeDocument/2006/relationships/audio" Target="../media/audio7.wav"/><Relationship Id="rId1" Type="http://schemas.openxmlformats.org/officeDocument/2006/relationships/slideLayout" Target="../slideLayouts/slideLayout7.xml"/><Relationship Id="rId6" Type="http://schemas.openxmlformats.org/officeDocument/2006/relationships/audio" Target="../media/audio9.wav"/><Relationship Id="rId11" Type="http://schemas.openxmlformats.org/officeDocument/2006/relationships/image" Target="../media/image27.jpg"/><Relationship Id="rId5" Type="http://schemas.openxmlformats.org/officeDocument/2006/relationships/audio" Target="../media/audio13.wav"/><Relationship Id="rId10" Type="http://schemas.openxmlformats.org/officeDocument/2006/relationships/image" Target="../media/image26.jpg"/><Relationship Id="rId4" Type="http://schemas.openxmlformats.org/officeDocument/2006/relationships/audio" Target="../media/audio11.wav"/><Relationship Id="rId9"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audio" Target="../media/audio15.wav"/><Relationship Id="rId7" Type="http://schemas.openxmlformats.org/officeDocument/2006/relationships/image" Target="../media/image28.jpg"/><Relationship Id="rId2" Type="http://schemas.openxmlformats.org/officeDocument/2006/relationships/audio" Target="../media/audio5.wav"/><Relationship Id="rId1" Type="http://schemas.openxmlformats.org/officeDocument/2006/relationships/slideLayout" Target="../slideLayouts/slideLayout7.xml"/><Relationship Id="rId6" Type="http://schemas.openxmlformats.org/officeDocument/2006/relationships/audio" Target="../media/audio17.wav"/><Relationship Id="rId5" Type="http://schemas.openxmlformats.org/officeDocument/2006/relationships/audio" Target="../media/audio16.wav"/><Relationship Id="rId10" Type="http://schemas.openxmlformats.org/officeDocument/2006/relationships/audio" Target="../media/audio5.wav"/><Relationship Id="rId4" Type="http://schemas.openxmlformats.org/officeDocument/2006/relationships/audio" Target="../media/audio11.wav"/><Relationship Id="rId9"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audio7.wav"/><Relationship Id="rId7" Type="http://schemas.openxmlformats.org/officeDocument/2006/relationships/audio" Target="../media/audio2.wav"/><Relationship Id="rId12" Type="http://schemas.openxmlformats.org/officeDocument/2006/relationships/audio" Target="../media/audio17.wav"/><Relationship Id="rId2" Type="http://schemas.openxmlformats.org/officeDocument/2006/relationships/audio" Target="../media/audio17.wav"/><Relationship Id="rId1" Type="http://schemas.openxmlformats.org/officeDocument/2006/relationships/slideLayout" Target="../slideLayouts/slideLayout7.xml"/><Relationship Id="rId6" Type="http://schemas.openxmlformats.org/officeDocument/2006/relationships/audio" Target="../media/audio5.wav"/><Relationship Id="rId11" Type="http://schemas.openxmlformats.org/officeDocument/2006/relationships/image" Target="../media/image34.png"/><Relationship Id="rId5" Type="http://schemas.openxmlformats.org/officeDocument/2006/relationships/audio" Target="../media/audio6.wav"/><Relationship Id="rId10" Type="http://schemas.openxmlformats.org/officeDocument/2006/relationships/image" Target="../media/image33.jpg"/><Relationship Id="rId4" Type="http://schemas.openxmlformats.org/officeDocument/2006/relationships/audio" Target="../media/audio3.wav"/><Relationship Id="rId9" Type="http://schemas.openxmlformats.org/officeDocument/2006/relationships/image" Target="../media/image32.jpg"/></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audio" Target="../media/audio11.wav"/><Relationship Id="rId7" Type="http://schemas.openxmlformats.org/officeDocument/2006/relationships/image" Target="../media/image35.jpg"/><Relationship Id="rId2" Type="http://schemas.openxmlformats.org/officeDocument/2006/relationships/audio" Target="../media/audio14.wav"/><Relationship Id="rId1" Type="http://schemas.openxmlformats.org/officeDocument/2006/relationships/slideLayout" Target="../slideLayouts/slideLayout7.xml"/><Relationship Id="rId6" Type="http://schemas.openxmlformats.org/officeDocument/2006/relationships/audio" Target="../media/audio2.wav"/><Relationship Id="rId5" Type="http://schemas.openxmlformats.org/officeDocument/2006/relationships/audio" Target="../media/audio9.wav"/><Relationship Id="rId10" Type="http://schemas.openxmlformats.org/officeDocument/2006/relationships/audio" Target="../media/audio14.wav"/><Relationship Id="rId4" Type="http://schemas.openxmlformats.org/officeDocument/2006/relationships/audio" Target="../media/audio12.wav"/><Relationship Id="rId9" Type="http://schemas.openxmlformats.org/officeDocument/2006/relationships/image" Target="../media/image37.jpg"/></Relationships>
</file>

<file path=ppt/slides/_rels/slide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7.xml"/><Relationship Id="rId5" Type="http://schemas.openxmlformats.org/officeDocument/2006/relationships/audio" Target="../media/audio3.wav"/><Relationship Id="rId4" Type="http://schemas.openxmlformats.org/officeDocument/2006/relationships/audio" Target="../media/audio5.wav"/></Relationships>
</file>

<file path=ppt/slides/_rels/slide20.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5.wav"/><Relationship Id="rId7" Type="http://schemas.openxmlformats.org/officeDocument/2006/relationships/image" Target="../media/image39.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38.jpg"/><Relationship Id="rId5" Type="http://schemas.openxmlformats.org/officeDocument/2006/relationships/audio" Target="../media/audio3.wav"/><Relationship Id="rId4" Type="http://schemas.openxmlformats.org/officeDocument/2006/relationships/audio" Target="../media/audio7.wav"/></Relationships>
</file>

<file path=ppt/slides/_rels/slide21.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audio" Target="../media/audio2.wav"/><Relationship Id="rId7" Type="http://schemas.openxmlformats.org/officeDocument/2006/relationships/audio" Target="../media/audio11.wav"/><Relationship Id="rId12" Type="http://schemas.openxmlformats.org/officeDocument/2006/relationships/audio" Target="../media/audio5.wav"/><Relationship Id="rId2" Type="http://schemas.openxmlformats.org/officeDocument/2006/relationships/audio" Target="../media/audio5.wav"/><Relationship Id="rId1" Type="http://schemas.openxmlformats.org/officeDocument/2006/relationships/slideLayout" Target="../slideLayouts/slideLayout7.xml"/><Relationship Id="rId6" Type="http://schemas.openxmlformats.org/officeDocument/2006/relationships/audio" Target="../media/audio10.wav"/><Relationship Id="rId11" Type="http://schemas.openxmlformats.org/officeDocument/2006/relationships/image" Target="../media/image43.png"/><Relationship Id="rId5" Type="http://schemas.openxmlformats.org/officeDocument/2006/relationships/audio" Target="../media/audio15.wav"/><Relationship Id="rId10" Type="http://schemas.openxmlformats.org/officeDocument/2006/relationships/image" Target="../media/image42.jpg"/><Relationship Id="rId4" Type="http://schemas.openxmlformats.org/officeDocument/2006/relationships/audio" Target="../media/audio18.wav"/><Relationship Id="rId9" Type="http://schemas.openxmlformats.org/officeDocument/2006/relationships/image" Target="../media/image41.jpg"/></Relationships>
</file>

<file path=ppt/slides/_rels/slide22.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audio" Target="../media/audio7.wav"/><Relationship Id="rId7" Type="http://schemas.openxmlformats.org/officeDocument/2006/relationships/audio" Target="../media/audio12.wav"/><Relationship Id="rId12"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audio" Target="../media/audio14.wav"/><Relationship Id="rId11" Type="http://schemas.openxmlformats.org/officeDocument/2006/relationships/image" Target="../media/image47.jpg"/><Relationship Id="rId5" Type="http://schemas.openxmlformats.org/officeDocument/2006/relationships/audio" Target="../media/audio17.wav"/><Relationship Id="rId10" Type="http://schemas.openxmlformats.org/officeDocument/2006/relationships/image" Target="../media/image46.jpg"/><Relationship Id="rId4" Type="http://schemas.openxmlformats.org/officeDocument/2006/relationships/audio" Target="../media/audio16.wav"/><Relationship Id="rId9" Type="http://schemas.openxmlformats.org/officeDocument/2006/relationships/image" Target="../media/image45.jpg"/></Relationships>
</file>

<file path=ppt/slides/_rels/slide23.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7.wav"/><Relationship Id="rId7" Type="http://schemas.openxmlformats.org/officeDocument/2006/relationships/image" Target="../media/image49.jp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audio" Target="../media/audio5.wav"/><Relationship Id="rId4" Type="http://schemas.openxmlformats.org/officeDocument/2006/relationships/audio" Target="../media/audio8.wav"/></Relationships>
</file>

<file path=ppt/slides/_rels/slide24.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50.jpg"/><Relationship Id="rId5" Type="http://schemas.openxmlformats.org/officeDocument/2006/relationships/audio" Target="../media/audio5.wav"/><Relationship Id="rId4" Type="http://schemas.openxmlformats.org/officeDocument/2006/relationships/audio" Target="../media/audio6.wav"/></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9.wav"/><Relationship Id="rId1" Type="http://schemas.openxmlformats.org/officeDocument/2006/relationships/slideLayout" Target="../slideLayouts/slideLayout7.xml"/><Relationship Id="rId5" Type="http://schemas.openxmlformats.org/officeDocument/2006/relationships/audio" Target="../media/audio9.wav"/><Relationship Id="rId4" Type="http://schemas.openxmlformats.org/officeDocument/2006/relationships/audio" Target="../media/audio1.wav"/></Relationships>
</file>

<file path=ppt/slides/_rels/slide26.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audio" Target="../media/audio10.wav"/><Relationship Id="rId7" Type="http://schemas.openxmlformats.org/officeDocument/2006/relationships/image" Target="../media/image51.png"/><Relationship Id="rId2" Type="http://schemas.openxmlformats.org/officeDocument/2006/relationships/audio" Target="../media/audio5.wav"/><Relationship Id="rId1" Type="http://schemas.openxmlformats.org/officeDocument/2006/relationships/slideLayout" Target="../slideLayouts/slideLayout7.xml"/><Relationship Id="rId6" Type="http://schemas.openxmlformats.org/officeDocument/2006/relationships/audio" Target="../media/audio11.wav"/><Relationship Id="rId5" Type="http://schemas.openxmlformats.org/officeDocument/2006/relationships/audio" Target="../media/audio18.wav"/><Relationship Id="rId4" Type="http://schemas.openxmlformats.org/officeDocument/2006/relationships/audio" Target="../media/audio15.wav"/></Relationships>
</file>

<file path=ppt/slides/_rels/slide27.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9.wav"/><Relationship Id="rId1" Type="http://schemas.openxmlformats.org/officeDocument/2006/relationships/slideLayout" Target="../slideLayouts/slideLayout7.xml"/><Relationship Id="rId6" Type="http://schemas.openxmlformats.org/officeDocument/2006/relationships/audio" Target="../media/audio9.wav"/><Relationship Id="rId5" Type="http://schemas.openxmlformats.org/officeDocument/2006/relationships/image" Target="../media/image52.png"/><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5.wav"/><Relationship Id="rId1" Type="http://schemas.openxmlformats.org/officeDocument/2006/relationships/slideLayout" Target="../slideLayouts/slideLayout7.xml"/><Relationship Id="rId5" Type="http://schemas.openxmlformats.org/officeDocument/2006/relationships/audio" Target="../media/audio5.wav"/><Relationship Id="rId4" Type="http://schemas.openxmlformats.org/officeDocument/2006/relationships/audio" Target="../media/audio6.wav"/></Relationships>
</file>

<file path=ppt/slides/_rels/slide4.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7.wav"/><Relationship Id="rId1" Type="http://schemas.openxmlformats.org/officeDocument/2006/relationships/slideLayout" Target="../slideLayouts/slideLayout7.xml"/><Relationship Id="rId5" Type="http://schemas.openxmlformats.org/officeDocument/2006/relationships/audio" Target="../media/audio7.wav"/><Relationship Id="rId4" Type="http://schemas.openxmlformats.org/officeDocument/2006/relationships/audio" Target="../media/audio8.wav"/></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5.wav"/><Relationship Id="rId1" Type="http://schemas.openxmlformats.org/officeDocument/2006/relationships/slideLayout" Target="../slideLayouts/slideLayout7.xml"/><Relationship Id="rId5" Type="http://schemas.openxmlformats.org/officeDocument/2006/relationships/audio" Target="../media/audio5.wav"/><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9.wav"/><Relationship Id="rId1" Type="http://schemas.openxmlformats.org/officeDocument/2006/relationships/slideLayout" Target="../slideLayouts/slideLayout7.xml"/><Relationship Id="rId5" Type="http://schemas.openxmlformats.org/officeDocument/2006/relationships/audio" Target="../media/audio9.wav"/><Relationship Id="rId4" Type="http://schemas.openxmlformats.org/officeDocument/2006/relationships/audio" Target="../media/audio3.wav"/></Relationships>
</file>

<file path=ppt/slides/_rels/slide7.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5.xml"/><Relationship Id="rId6" Type="http://schemas.openxmlformats.org/officeDocument/2006/relationships/audio" Target="../media/audio1.wav"/><Relationship Id="rId5" Type="http://schemas.openxmlformats.org/officeDocument/2006/relationships/audio" Target="../media/audio9.wav"/><Relationship Id="rId4" Type="http://schemas.openxmlformats.org/officeDocument/2006/relationships/audio" Target="../media/audio7.wav"/></Relationships>
</file>

<file path=ppt/slides/_rels/slide9.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audio" Target="../media/audio8.wav"/><Relationship Id="rId7" Type="http://schemas.openxmlformats.org/officeDocument/2006/relationships/image" Target="../media/image5.jpe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audio" Target="../media/audio4.wav"/><Relationship Id="rId5" Type="http://schemas.openxmlformats.org/officeDocument/2006/relationships/audio" Target="../media/audio7.wav"/><Relationship Id="rId4" Type="http://schemas.openxmlformats.org/officeDocument/2006/relationships/audio" Target="../media/audio5.wav"/><Relationship Id="rId9"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79" y="0"/>
            <a:ext cx="11830930" cy="1569660"/>
          </a:xfrm>
          <a:prstGeom prst="rect">
            <a:avLst/>
          </a:prstGeom>
          <a:noFill/>
        </p:spPr>
        <p:txBody>
          <a:bodyPr wrap="square" rtlCol="0">
            <a:spAutoFit/>
          </a:bodyPr>
          <a:lstStyle/>
          <a:p>
            <a:pPr algn="ctr"/>
            <a:r>
              <a:rPr lang="en-US" sz="9600" b="1" dirty="0">
                <a:solidFill>
                  <a:srgbClr val="7030A0"/>
                </a:solidFill>
              </a:rPr>
              <a:t>স্বাগতম</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143000"/>
            <a:ext cx="12192000" cy="5715000"/>
          </a:xfrm>
          <a:prstGeom prst="rect">
            <a:avLst/>
          </a:prstGeom>
        </p:spPr>
      </p:pic>
    </p:spTree>
    <p:extLst>
      <p:ext uri="{BB962C8B-B14F-4D97-AF65-F5344CB8AC3E}">
        <p14:creationId xmlns:p14="http://schemas.microsoft.com/office/powerpoint/2010/main" val="278030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3" name="applause.wav"/>
          </p:stSnd>
        </p:sndAc>
      </p:transition>
    </mc:Choice>
    <mc:Fallback xmlns="">
      <p:transition spd="slow">
        <p:fade/>
        <p:sndAc>
          <p:stSnd>
            <p:snd r:embed="rId6"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repeatCount="indefinite" accel="50000" decel="50000" fill="hold" grpId="0" nodeType="clickEffect">
                                  <p:stCondLst>
                                    <p:cond delay="0"/>
                                  </p:stCondLst>
                                  <p:childTnLst>
                                    <p:animMotion origin="layout" path="M 0.78659 -0.00602 L -0.81185 -0.00393 " pathEditMode="relative" rAng="0" ptsTypes="AA">
                                      <p:cBhvr>
                                        <p:cTn id="6" dur="5000" fill="hold"/>
                                        <p:tgtEl>
                                          <p:spTgt spid="4"/>
                                        </p:tgtEl>
                                        <p:attrNameLst>
                                          <p:attrName>ppt_x</p:attrName>
                                          <p:attrName>ppt_y</p:attrName>
                                        </p:attrNameLst>
                                      </p:cBhvr>
                                      <p:rCtr x="-79922" y="93"/>
                                    </p:animMotion>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3000" fill="hold"/>
                                        <p:tgtEl>
                                          <p:spTgt spid="5"/>
                                        </p:tgtEl>
                                        <p:attrNameLst>
                                          <p:attrName>ppt_x</p:attrName>
                                        </p:attrNameLst>
                                      </p:cBhvr>
                                      <p:tavLst>
                                        <p:tav tm="0">
                                          <p:val>
                                            <p:strVal val="#ppt_x"/>
                                          </p:val>
                                        </p:tav>
                                        <p:tav tm="100000">
                                          <p:val>
                                            <p:strVal val="#ppt_x"/>
                                          </p:val>
                                        </p:tav>
                                      </p:tavLst>
                                    </p:anim>
                                    <p:anim calcmode="lin" valueType="num">
                                      <p:cBhvr additive="base">
                                        <p:cTn id="12" dur="30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ild health.jpg"/>
          <p:cNvPicPr>
            <a:picLocks noChangeAspect="1"/>
          </p:cNvPicPr>
          <p:nvPr/>
        </p:nvPicPr>
        <p:blipFill>
          <a:blip r:embed="rId7"/>
          <a:stretch>
            <a:fillRect/>
          </a:stretch>
        </p:blipFill>
        <p:spPr>
          <a:xfrm>
            <a:off x="6892119" y="1"/>
            <a:ext cx="5299881" cy="6858000"/>
          </a:xfrm>
          <a:prstGeom prst="rect">
            <a:avLst/>
          </a:prstGeom>
        </p:spPr>
      </p:pic>
      <p:sp>
        <p:nvSpPr>
          <p:cNvPr id="3" name="TextBox 2"/>
          <p:cNvSpPr txBox="1"/>
          <p:nvPr/>
        </p:nvSpPr>
        <p:spPr>
          <a:xfrm>
            <a:off x="191069" y="177421"/>
            <a:ext cx="6387152" cy="4801314"/>
          </a:xfrm>
          <a:prstGeom prst="rect">
            <a:avLst/>
          </a:prstGeom>
          <a:noFill/>
        </p:spPr>
        <p:txBody>
          <a:bodyPr wrap="square" rtlCol="0">
            <a:spAutoFit/>
          </a:bodyPr>
          <a:lstStyle/>
          <a:p>
            <a:r>
              <a:rPr lang="bn-IN" sz="5400" b="1" dirty="0">
                <a:solidFill>
                  <a:srgbClr val="00B0F0"/>
                </a:solidFill>
              </a:rPr>
              <a:t>স্বাস্থ্য</a:t>
            </a:r>
            <a:r>
              <a:rPr lang="en-US" sz="5400" b="1" dirty="0">
                <a:solidFill>
                  <a:srgbClr val="00B0F0"/>
                </a:solidFill>
              </a:rPr>
              <a:t>(Health):</a:t>
            </a:r>
            <a:r>
              <a:rPr lang="bn-IN" dirty="0"/>
              <a:t> </a:t>
            </a:r>
            <a:r>
              <a:rPr lang="en-US" dirty="0"/>
              <a:t>               </a:t>
            </a:r>
            <a:r>
              <a:rPr lang="bn-IN" sz="2800" b="1" dirty="0"/>
              <a:t>স্বাস্থ্য সেবার সম্প্রসারণ ও সার্বিক মান উন্নয়নের লক্ষ্যে একটি দীর্ঘমেয়াদি ‘স্বাস্থ্য’ পুষ্টি ও জনসংখ্যা কৌশলগত বিনিয়োগ পরিকল্পনার আওতায় ‘স্বাস্থ্য’ পুষ্টি ও জনসংখ্যা কর্মসুচি প্রস্তাব প্রণয়ন করা হয়েছে ।এছাড়া পরিবার পরিকল্পনার জন্যও অর্থ ব্যয় করা হচ্ছে । ২০১৯-২০২০ অর্থ</a:t>
            </a:r>
            <a:r>
              <a:rPr lang="en-US" sz="2800" b="1" dirty="0"/>
              <a:t> বছরে </a:t>
            </a:r>
            <a:r>
              <a:rPr lang="bn-IN" sz="2800" b="1" dirty="0"/>
              <a:t> </a:t>
            </a:r>
            <a:r>
              <a:rPr lang="en-US" sz="2800" b="1" dirty="0"/>
              <a:t>এ</a:t>
            </a:r>
            <a:r>
              <a:rPr lang="bn-IN" sz="2800" b="1" dirty="0"/>
              <a:t> </a:t>
            </a:r>
            <a:r>
              <a:rPr lang="en-US" sz="2800" b="1" dirty="0"/>
              <a:t> খাতে </a:t>
            </a:r>
            <a:r>
              <a:rPr lang="bn-IN" sz="2800" b="1" dirty="0"/>
              <a:t> ব্যয় বরাদ্দ হয় মোট ব্যয়ের ৪.৯% বা ২৫,৬৩৬.৩১ কোটি টাকা  </a:t>
            </a:r>
            <a:endParaRPr lang="en-US" sz="2800" b="1" dirty="0"/>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49846" y="286603"/>
            <a:ext cx="2250954" cy="642760"/>
          </a:xfrm>
          <a:prstGeom prst="rect">
            <a:avLst/>
          </a:prstGeom>
        </p:spPr>
      </p:pic>
    </p:spTree>
    <p:extLst>
      <p:ext uri="{BB962C8B-B14F-4D97-AF65-F5344CB8AC3E}">
        <p14:creationId xmlns:p14="http://schemas.microsoft.com/office/powerpoint/2010/main" val="3309943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500">
        <p15:prstTrans prst="pageCurlDouble"/>
        <p:sndAc>
          <p:stSnd>
            <p:snd r:embed="rId3" name="chimes.wav"/>
          </p:stSnd>
        </p:sndAc>
      </p:transition>
    </mc:Choice>
    <mc:Fallback xmlns="">
      <p:transition spd="slow">
        <p:fade/>
        <p:sndAc>
          <p:stSnd>
            <p:snd r:embed="rId9"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0-#ppt_w/2"/>
                                          </p:val>
                                        </p:tav>
                                        <p:tav tm="100000">
                                          <p:val>
                                            <p:strVal val="#ppt_x"/>
                                          </p:val>
                                        </p:tav>
                                      </p:tavLst>
                                    </p:anim>
                                    <p:anim calcmode="lin" valueType="num">
                                      <p:cBhvr additive="base">
                                        <p:cTn id="8" dur="50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ind.wav"/>
                                        </p:tgtEl>
                                      </p:cMediaNode>
                                    </p:audio>
                                  </p:sub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5" name="camera.wav"/>
                                        </p:tgtEl>
                                      </p:cMediaNode>
                                    </p:audio>
                                  </p:sub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3000" fill="hold"/>
                                        <p:tgtEl>
                                          <p:spTgt spid="3"/>
                                        </p:tgtEl>
                                        <p:attrNameLst>
                                          <p:attrName>ppt_x</p:attrName>
                                        </p:attrNameLst>
                                      </p:cBhvr>
                                      <p:tavLst>
                                        <p:tav tm="0">
                                          <p:val>
                                            <p:strVal val="#ppt_x"/>
                                          </p:val>
                                        </p:tav>
                                        <p:tav tm="100000">
                                          <p:val>
                                            <p:strVal val="#ppt_x"/>
                                          </p:val>
                                        </p:tav>
                                      </p:tavLst>
                                    </p:anim>
                                    <p:anim calcmode="lin" valueType="num">
                                      <p:cBhvr additive="base">
                                        <p:cTn id="22" dur="3000" fill="hold"/>
                                        <p:tgtEl>
                                          <p:spTgt spid="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87403" y="-13647"/>
            <a:ext cx="5504598" cy="2729552"/>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87402" y="2975212"/>
            <a:ext cx="5504597" cy="3896436"/>
          </a:xfrm>
          <a:prstGeom prst="rect">
            <a:avLst/>
          </a:prstGeom>
        </p:spPr>
      </p:pic>
      <p:sp>
        <p:nvSpPr>
          <p:cNvPr id="5" name="TextBox 4"/>
          <p:cNvSpPr txBox="1"/>
          <p:nvPr/>
        </p:nvSpPr>
        <p:spPr>
          <a:xfrm>
            <a:off x="191069" y="163773"/>
            <a:ext cx="6332561" cy="5447645"/>
          </a:xfrm>
          <a:prstGeom prst="rect">
            <a:avLst/>
          </a:prstGeom>
          <a:noFill/>
        </p:spPr>
        <p:txBody>
          <a:bodyPr wrap="square" rtlCol="0">
            <a:spAutoFit/>
          </a:bodyPr>
          <a:lstStyle/>
          <a:p>
            <a:r>
              <a:rPr lang="bn-IN" sz="4000" dirty="0">
                <a:solidFill>
                  <a:srgbClr val="00B0F0"/>
                </a:solidFill>
              </a:rPr>
              <a:t>কৃষি</a:t>
            </a:r>
            <a:r>
              <a:rPr lang="en-US" sz="4000" dirty="0">
                <a:solidFill>
                  <a:srgbClr val="00B0F0"/>
                </a:solidFill>
              </a:rPr>
              <a:t>(Agriculture):</a:t>
            </a:r>
            <a:r>
              <a:rPr lang="bn-IN" sz="3200" dirty="0"/>
              <a:t> </a:t>
            </a:r>
            <a:r>
              <a:rPr lang="en-US" sz="3200" dirty="0"/>
              <a:t>                </a:t>
            </a:r>
            <a:r>
              <a:rPr lang="bn-IN" sz="2800" dirty="0"/>
              <a:t>সরকার কৃষির উন্নয়নের জন্য বাজেট বরাদ্দের পাশাপাশি কৃষি ঋণ বিতরণ ও ভর্তুকির পরিমান ক্রমান্নয়ে বৃদ্ধি করছে, বাড়িয়েছে কৃষি গবেষণা খাতে বরাদ্দ । প্রদান করছে বিভিন্ন উৎসাহ উদ্দীপনা ।বাংলাদেশে মৎস্য চাষ ও পশুপালন অ-খামার উৎপাদন ব্যবস্থা থেকে খামার নির্ভর বাণিজ্যিক ব্যবস্থায় রুপান্তরিত হচ্ছে  । ২০১৯-২০২০ অর্থ বছরে এ খাতে ব্যয় বরাদ্দ হয় মোট ব্যয়ের ৫.৪%</a:t>
            </a:r>
            <a:r>
              <a:rPr lang="en-US" sz="2800" dirty="0"/>
              <a:t> </a:t>
            </a:r>
            <a:r>
              <a:rPr lang="bn-IN" sz="2800" dirty="0"/>
              <a:t>বা ২৮,২৫২.২৬ কোটি টাকা</a:t>
            </a:r>
            <a:r>
              <a:rPr lang="en-US" sz="2800" dirty="0"/>
              <a:t>  ।</a:t>
            </a:r>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27434" y="163773"/>
            <a:ext cx="1358715" cy="666843"/>
          </a:xfrm>
          <a:prstGeom prst="rect">
            <a:avLst/>
          </a:prstGeom>
        </p:spPr>
      </p:pic>
    </p:spTree>
    <p:extLst>
      <p:ext uri="{BB962C8B-B14F-4D97-AF65-F5344CB8AC3E}">
        <p14:creationId xmlns:p14="http://schemas.microsoft.com/office/powerpoint/2010/main" val="2693152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750">
        <p15:prstTrans prst="airplane"/>
        <p:sndAc>
          <p:stSnd>
            <p:snd r:embed="rId2" name="explode.wav"/>
          </p:stSnd>
        </p:sndAc>
      </p:transition>
    </mc:Choice>
    <mc:Fallback xmlns="">
      <p:transition spd="slow">
        <p:fade/>
        <p:sndAc>
          <p:stSnd>
            <p:snd r:embed="rId10"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0-#ppt_w/2"/>
                                          </p:val>
                                        </p:tav>
                                        <p:tav tm="100000">
                                          <p:val>
                                            <p:strVal val="#ppt_x"/>
                                          </p:val>
                                        </p:tav>
                                      </p:tavLst>
                                    </p:anim>
                                    <p:anim calcmode="lin" valueType="num">
                                      <p:cBhvr additive="base">
                                        <p:cTn id="8" dur="50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subTnLst>
                                    <p:audio>
                                      <p:cMediaNode>
                                        <p:cTn display="0" masterRel="sameClick">
                                          <p:stCondLst>
                                            <p:cond evt="begin" delay="0">
                                              <p:tn val="11"/>
                                            </p:cond>
                                          </p:stCondLst>
                                          <p:endCondLst>
                                            <p:cond evt="onStopAudio" delay="0">
                                              <p:tgtEl>
                                                <p:sldTgt/>
                                              </p:tgtEl>
                                            </p:cond>
                                          </p:endCondLst>
                                        </p:cTn>
                                        <p:tgtEl>
                                          <p:sndTgt r:embed="rId4" name="click.wav"/>
                                        </p:tgtEl>
                                      </p:cMediaNode>
                                    </p:audio>
                                  </p:sub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80">
                                          <p:stCondLst>
                                            <p:cond delay="0"/>
                                          </p:stCondLst>
                                        </p:cTn>
                                        <p:tgtEl>
                                          <p:spTgt spid="4"/>
                                        </p:tgtEl>
                                      </p:cBhvr>
                                    </p:animEffect>
                                    <p:anim calcmode="lin" valueType="num">
                                      <p:cBhvr>
                                        <p:cTn id="1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4" dur="26">
                                          <p:stCondLst>
                                            <p:cond delay="650"/>
                                          </p:stCondLst>
                                        </p:cTn>
                                        <p:tgtEl>
                                          <p:spTgt spid="4"/>
                                        </p:tgtEl>
                                      </p:cBhvr>
                                      <p:to x="100000" y="60000"/>
                                    </p:animScale>
                                    <p:animScale>
                                      <p:cBhvr>
                                        <p:cTn id="25" dur="166" decel="50000">
                                          <p:stCondLst>
                                            <p:cond delay="676"/>
                                          </p:stCondLst>
                                        </p:cTn>
                                        <p:tgtEl>
                                          <p:spTgt spid="4"/>
                                        </p:tgtEl>
                                      </p:cBhvr>
                                      <p:to x="100000" y="100000"/>
                                    </p:animScale>
                                    <p:animScale>
                                      <p:cBhvr>
                                        <p:cTn id="26" dur="26">
                                          <p:stCondLst>
                                            <p:cond delay="1312"/>
                                          </p:stCondLst>
                                        </p:cTn>
                                        <p:tgtEl>
                                          <p:spTgt spid="4"/>
                                        </p:tgtEl>
                                      </p:cBhvr>
                                      <p:to x="100000" y="80000"/>
                                    </p:animScale>
                                    <p:animScale>
                                      <p:cBhvr>
                                        <p:cTn id="27" dur="166" decel="50000">
                                          <p:stCondLst>
                                            <p:cond delay="1338"/>
                                          </p:stCondLst>
                                        </p:cTn>
                                        <p:tgtEl>
                                          <p:spTgt spid="4"/>
                                        </p:tgtEl>
                                      </p:cBhvr>
                                      <p:to x="100000" y="100000"/>
                                    </p:animScale>
                                    <p:animScale>
                                      <p:cBhvr>
                                        <p:cTn id="28" dur="26">
                                          <p:stCondLst>
                                            <p:cond delay="1642"/>
                                          </p:stCondLst>
                                        </p:cTn>
                                        <p:tgtEl>
                                          <p:spTgt spid="4"/>
                                        </p:tgtEl>
                                      </p:cBhvr>
                                      <p:to x="100000" y="90000"/>
                                    </p:animScale>
                                    <p:animScale>
                                      <p:cBhvr>
                                        <p:cTn id="29" dur="166" decel="50000">
                                          <p:stCondLst>
                                            <p:cond delay="1668"/>
                                          </p:stCondLst>
                                        </p:cTn>
                                        <p:tgtEl>
                                          <p:spTgt spid="4"/>
                                        </p:tgtEl>
                                      </p:cBhvr>
                                      <p:to x="100000" y="100000"/>
                                    </p:animScale>
                                    <p:animScale>
                                      <p:cBhvr>
                                        <p:cTn id="30" dur="26">
                                          <p:stCondLst>
                                            <p:cond delay="1808"/>
                                          </p:stCondLst>
                                        </p:cTn>
                                        <p:tgtEl>
                                          <p:spTgt spid="4"/>
                                        </p:tgtEl>
                                      </p:cBhvr>
                                      <p:to x="100000" y="95000"/>
                                    </p:animScale>
                                    <p:animScale>
                                      <p:cBhvr>
                                        <p:cTn id="31" dur="166" decel="50000">
                                          <p:stCondLst>
                                            <p:cond delay="1834"/>
                                          </p:stCondLst>
                                        </p:cTn>
                                        <p:tgtEl>
                                          <p:spTgt spid="4"/>
                                        </p:tgtEl>
                                      </p:cBhvr>
                                      <p:to x="100000" y="100000"/>
                                    </p:animScale>
                                  </p:childTnLst>
                                  <p:subTnLst>
                                    <p:audio>
                                      <p:cMediaNode>
                                        <p:cTn display="0" masterRel="sameClick">
                                          <p:stCondLst>
                                            <p:cond evt="begin" delay="0">
                                              <p:tn val="16"/>
                                            </p:cond>
                                          </p:stCondLst>
                                          <p:endCondLst>
                                            <p:cond evt="onStopAudio" delay="0">
                                              <p:tgtEl>
                                                <p:sldTgt/>
                                              </p:tgtEl>
                                            </p:cond>
                                          </p:endCondLst>
                                        </p:cTn>
                                        <p:tgtEl>
                                          <p:sndTgt r:embed="rId5" name="coin.wav"/>
                                        </p:tgtEl>
                                      </p:cMediaNode>
                                    </p:audio>
                                  </p:subTnLst>
                                </p:cTn>
                              </p:par>
                            </p:childTnLst>
                          </p:cTn>
                        </p:par>
                      </p:childTnLst>
                    </p:cTn>
                  </p:par>
                  <p:par>
                    <p:cTn id="32" fill="hold">
                      <p:stCondLst>
                        <p:cond delay="indefinite"/>
                      </p:stCondLst>
                      <p:childTnLst>
                        <p:par>
                          <p:cTn id="33" fill="hold">
                            <p:stCondLst>
                              <p:cond delay="0"/>
                            </p:stCondLst>
                            <p:childTnLst>
                              <p:par>
                                <p:cTn id="34" presetID="45"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2000"/>
                                        <p:tgtEl>
                                          <p:spTgt spid="5"/>
                                        </p:tgtEl>
                                      </p:cBhvr>
                                    </p:animEffect>
                                    <p:anim calcmode="lin" valueType="num">
                                      <p:cBhvr>
                                        <p:cTn id="37" dur="2000" fill="hold"/>
                                        <p:tgtEl>
                                          <p:spTgt spid="5"/>
                                        </p:tgtEl>
                                        <p:attrNameLst>
                                          <p:attrName>ppt_w</p:attrName>
                                        </p:attrNameLst>
                                      </p:cBhvr>
                                      <p:tavLst>
                                        <p:tav tm="0" fmla="#ppt_w*sin(2.5*pi*$)">
                                          <p:val>
                                            <p:fltVal val="0"/>
                                          </p:val>
                                        </p:tav>
                                        <p:tav tm="100000">
                                          <p:val>
                                            <p:fltVal val="1"/>
                                          </p:val>
                                        </p:tav>
                                      </p:tavLst>
                                    </p:anim>
                                    <p:anim calcmode="lin" valueType="num">
                                      <p:cBhvr>
                                        <p:cTn id="38"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6"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11236" y="0"/>
            <a:ext cx="4180764" cy="6858000"/>
          </a:xfrm>
          <a:prstGeom prst="rect">
            <a:avLst/>
          </a:prstGeom>
        </p:spPr>
      </p:pic>
      <p:sp>
        <p:nvSpPr>
          <p:cNvPr id="3" name="TextBox 2"/>
          <p:cNvSpPr txBox="1"/>
          <p:nvPr/>
        </p:nvSpPr>
        <p:spPr>
          <a:xfrm>
            <a:off x="300251" y="218364"/>
            <a:ext cx="7601803" cy="5139869"/>
          </a:xfrm>
          <a:prstGeom prst="rect">
            <a:avLst/>
          </a:prstGeom>
          <a:noFill/>
        </p:spPr>
        <p:txBody>
          <a:bodyPr wrap="square" rtlCol="0">
            <a:spAutoFit/>
          </a:bodyPr>
          <a:lstStyle/>
          <a:p>
            <a:r>
              <a:rPr lang="en-US" sz="4000" b="1" dirty="0">
                <a:solidFill>
                  <a:srgbClr val="002060"/>
                </a:solidFill>
              </a:rPr>
              <a:t>সুদ (Interest):                                        </a:t>
            </a:r>
            <a:r>
              <a:rPr lang="en-US" dirty="0"/>
              <a:t> </a:t>
            </a:r>
            <a:r>
              <a:rPr lang="bn-IN" sz="3600" b="1" dirty="0"/>
              <a:t>দেশের অর্থনৈতিক উন্নয়নের জন্য বাংলাদেশ সরকার বিদেশ থেকে প্রকল্প ভিত্তিক ঋণ গ্রহণ করে থাকে । এই ঋণের সুদ বাবদ প্রতি বছর সরকার প্রচুর অর্থ ব্যয় করে ।</a:t>
            </a:r>
            <a:r>
              <a:rPr lang="en-US" sz="3600" b="1" dirty="0"/>
              <a:t> </a:t>
            </a:r>
            <a:r>
              <a:rPr lang="bn-IN" sz="3600" b="1" dirty="0"/>
              <a:t>২০১৯-২০২০ অর্থ বছরে এ খাতে ব্যয় বরাদ্দ হয় মোট ব্যয়ের ১০.৯%</a:t>
            </a:r>
            <a:r>
              <a:rPr lang="en-US" sz="3600" b="1" dirty="0"/>
              <a:t> </a:t>
            </a:r>
            <a:r>
              <a:rPr lang="bn-IN" sz="3600" b="1" dirty="0"/>
              <a:t>বা ৫৭,০২৭.৭১ কোটি টাকা ।</a:t>
            </a:r>
            <a:endParaRPr lang="en-US" sz="3600" b="1"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5334" y="218364"/>
            <a:ext cx="825818" cy="647817"/>
          </a:xfrm>
          <a:prstGeom prst="rect">
            <a:avLst/>
          </a:prstGeom>
        </p:spPr>
      </p:pic>
    </p:spTree>
    <p:extLst>
      <p:ext uri="{BB962C8B-B14F-4D97-AF65-F5344CB8AC3E}">
        <p14:creationId xmlns:p14="http://schemas.microsoft.com/office/powerpoint/2010/main" val="2448743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2" name="chimes.wav"/>
          </p:stSnd>
        </p:sndAc>
      </p:transition>
    </mc:Choice>
    <mc:Fallback xmlns="">
      <p:transition spd="slow">
        <p:fade/>
        <p:sndAc>
          <p:stSnd>
            <p:snd r:embed="rId8"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3000" fill="hold"/>
                                        <p:tgtEl>
                                          <p:spTgt spid="3"/>
                                        </p:tgtEl>
                                        <p:attrNameLst>
                                          <p:attrName>ppt_w</p:attrName>
                                        </p:attrNameLst>
                                      </p:cBhvr>
                                      <p:tavLst>
                                        <p:tav tm="0">
                                          <p:val>
                                            <p:fltVal val="0"/>
                                          </p:val>
                                        </p:tav>
                                        <p:tav tm="100000">
                                          <p:val>
                                            <p:strVal val="#ppt_w"/>
                                          </p:val>
                                        </p:tav>
                                      </p:tavLst>
                                    </p:anim>
                                    <p:anim calcmode="lin" valueType="num">
                                      <p:cBhvr>
                                        <p:cTn id="13" dur="3000" fill="hold"/>
                                        <p:tgtEl>
                                          <p:spTgt spid="3"/>
                                        </p:tgtEl>
                                        <p:attrNameLst>
                                          <p:attrName>ppt_h</p:attrName>
                                        </p:attrNameLst>
                                      </p:cBhvr>
                                      <p:tavLst>
                                        <p:tav tm="0">
                                          <p:val>
                                            <p:fltVal val="0"/>
                                          </p:val>
                                        </p:tav>
                                        <p:tav tm="100000">
                                          <p:val>
                                            <p:strVal val="#ppt_h"/>
                                          </p:val>
                                        </p:tav>
                                      </p:tavLst>
                                    </p:anim>
                                    <p:anim calcmode="lin" valueType="num">
                                      <p:cBhvr>
                                        <p:cTn id="14" dur="3000" fill="hold"/>
                                        <p:tgtEl>
                                          <p:spTgt spid="3"/>
                                        </p:tgtEl>
                                        <p:attrNameLst>
                                          <p:attrName>style.rotation</p:attrName>
                                        </p:attrNameLst>
                                      </p:cBhvr>
                                      <p:tavLst>
                                        <p:tav tm="0">
                                          <p:val>
                                            <p:fltVal val="90"/>
                                          </p:val>
                                        </p:tav>
                                        <p:tav tm="100000">
                                          <p:val>
                                            <p:fltVal val="0"/>
                                          </p:val>
                                        </p:tav>
                                      </p:tavLst>
                                    </p:anim>
                                    <p:animEffect transition="in" filter="fade">
                                      <p:cBhvr>
                                        <p:cTn id="15" dur="30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breeze.wav"/>
                                        </p:tgtEl>
                                      </p:cMediaNode>
                                    </p:audio>
                                  </p:sub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5"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41743" y="-13647"/>
            <a:ext cx="5750256" cy="2879678"/>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41743" y="3002507"/>
            <a:ext cx="5750257" cy="3855493"/>
          </a:xfrm>
          <a:prstGeom prst="rect">
            <a:avLst/>
          </a:prstGeom>
        </p:spPr>
      </p:pic>
      <p:sp>
        <p:nvSpPr>
          <p:cNvPr id="4" name="TextBox 3"/>
          <p:cNvSpPr txBox="1"/>
          <p:nvPr/>
        </p:nvSpPr>
        <p:spPr>
          <a:xfrm>
            <a:off x="177420" y="245660"/>
            <a:ext cx="6018663" cy="5878532"/>
          </a:xfrm>
          <a:prstGeom prst="rect">
            <a:avLst/>
          </a:prstGeom>
          <a:noFill/>
        </p:spPr>
        <p:txBody>
          <a:bodyPr wrap="square" rtlCol="0">
            <a:spAutoFit/>
          </a:bodyPr>
          <a:lstStyle/>
          <a:p>
            <a:r>
              <a:rPr lang="en-US" sz="2800" b="1" dirty="0">
                <a:solidFill>
                  <a:srgbClr val="0070C0"/>
                </a:solidFill>
              </a:rPr>
              <a:t>পরিবহন ও যোগাযোগ                    (Transport&amp; communication):</a:t>
            </a:r>
            <a:r>
              <a:rPr lang="bn-IN" sz="2800" dirty="0">
                <a:solidFill>
                  <a:srgbClr val="0070C0"/>
                </a:solidFill>
              </a:rPr>
              <a:t> </a:t>
            </a:r>
            <a:r>
              <a:rPr lang="en-US" sz="2800" dirty="0">
                <a:solidFill>
                  <a:srgbClr val="0070C0"/>
                </a:solidFill>
              </a:rPr>
              <a:t>     </a:t>
            </a:r>
            <a:r>
              <a:rPr lang="bn-IN" sz="3200" b="1" dirty="0"/>
              <a:t>সড়ক পরিবহন ও সেতু মন্ত্রণালয় এবং রেলপথ মন্ত্রাণালয়ের অধীনে উন্নয়ন ও অনুন্নয়ন ব্যয় মিলে সরকার এ খাতের উন্নয়নে অর্থ ব্যয় করে থাকে । এছাড়া ডাক ও টেলিযোগাযোগ মন্ত্রণালয়ের বিভিন্ন প্রকল্পে সরকার প্রতি বছর অর্থ ব্যয় করে ।</a:t>
            </a:r>
            <a:r>
              <a:rPr lang="en-US" sz="3200" b="1" dirty="0"/>
              <a:t> ২০১৯-২০২০ অর্থ বছরে  এ খাতে  ব্যয় বরাদ্দ হয়  মোট ব্যয়ের ১২.৪% </a:t>
            </a:r>
            <a:r>
              <a:rPr lang="bn-IN" sz="3200" b="1" dirty="0"/>
              <a:t>বা ৬৪,৮৭৫.৫৬ কোটি টাকা</a:t>
            </a:r>
            <a:r>
              <a:rPr lang="en-US" sz="3200" b="1" dirty="0"/>
              <a:t>  ।</a:t>
            </a:r>
          </a:p>
        </p:txBody>
      </p:sp>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94202" y="245660"/>
            <a:ext cx="1351756" cy="783088"/>
          </a:xfrm>
          <a:prstGeom prst="rect">
            <a:avLst/>
          </a:prstGeom>
        </p:spPr>
      </p:pic>
    </p:spTree>
    <p:extLst>
      <p:ext uri="{BB962C8B-B14F-4D97-AF65-F5344CB8AC3E}">
        <p14:creationId xmlns:p14="http://schemas.microsoft.com/office/powerpoint/2010/main" val="3196076766"/>
      </p:ext>
    </p:extLst>
  </p:cSld>
  <p:clrMapOvr>
    <a:masterClrMapping/>
  </p:clrMapOvr>
  <mc:AlternateContent xmlns:mc="http://schemas.openxmlformats.org/markup-compatibility/2006" xmlns:p14="http://schemas.microsoft.com/office/powerpoint/2010/main">
    <mc:Choice Requires="p14">
      <p:transition spd="slow" p14:dur="5000">
        <p14:flip dir="r"/>
        <p:sndAc>
          <p:stSnd>
            <p:snd r:embed="rId2" name="cashreg.wav"/>
          </p:stSnd>
        </p:sndAc>
      </p:transition>
    </mc:Choice>
    <mc:Fallback xmlns="">
      <p:transition spd="slow">
        <p:fade/>
        <p:sndAc>
          <p:stSnd>
            <p:snd r:embed="rId10"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0" fill="hold"/>
                                        <p:tgtEl>
                                          <p:spTgt spid="5"/>
                                        </p:tgtEl>
                                        <p:attrNameLst>
                                          <p:attrName>ppt_x</p:attrName>
                                        </p:attrNameLst>
                                      </p:cBhvr>
                                      <p:tavLst>
                                        <p:tav tm="0">
                                          <p:val>
                                            <p:strVal val="1+#ppt_w/2"/>
                                          </p:val>
                                        </p:tav>
                                        <p:tav tm="100000">
                                          <p:val>
                                            <p:strVal val="#ppt_x"/>
                                          </p:val>
                                        </p:tav>
                                      </p:tavLst>
                                    </p:anim>
                                    <p:anim calcmode="lin" valueType="num">
                                      <p:cBhvr additive="base">
                                        <p:cTn id="26" dur="5000" fill="hold"/>
                                        <p:tgtEl>
                                          <p:spTgt spid="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wind.wav"/>
                                        </p:tgtEl>
                                      </p:cMediaNode>
                                    </p:audio>
                                  </p:sub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randombar(horizontal)">
                                      <p:cBhvr>
                                        <p:cTn id="31" dur="500"/>
                                        <p:tgtEl>
                                          <p:spTgt spid="3"/>
                                        </p:tgtEl>
                                      </p:cBhvr>
                                    </p:animEffect>
                                  </p:childTnLst>
                                  <p:subTnLst>
                                    <p:audio>
                                      <p:cMediaNode>
                                        <p:cTn display="0" masterRel="sameClick">
                                          <p:stCondLst>
                                            <p:cond evt="begin" delay="0">
                                              <p:tn val="29"/>
                                            </p:cond>
                                          </p:stCondLst>
                                          <p:endCondLst>
                                            <p:cond evt="onStopAudio" delay="0">
                                              <p:tgtEl>
                                                <p:sldTgt/>
                                              </p:tgtEl>
                                            </p:cond>
                                          </p:endCondLst>
                                        </p:cTn>
                                        <p:tgtEl>
                                          <p:sndTgt r:embed="rId5" name="camera.wav"/>
                                        </p:tgtEl>
                                      </p:cMediaNode>
                                    </p:audio>
                                  </p:sub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3000" fill="hold"/>
                                        <p:tgtEl>
                                          <p:spTgt spid="4"/>
                                        </p:tgtEl>
                                        <p:attrNameLst>
                                          <p:attrName>ppt_w</p:attrName>
                                        </p:attrNameLst>
                                      </p:cBhvr>
                                      <p:tavLst>
                                        <p:tav tm="0">
                                          <p:val>
                                            <p:fltVal val="0"/>
                                          </p:val>
                                        </p:tav>
                                        <p:tav tm="100000">
                                          <p:val>
                                            <p:strVal val="#ppt_w"/>
                                          </p:val>
                                        </p:tav>
                                      </p:tavLst>
                                    </p:anim>
                                    <p:anim calcmode="lin" valueType="num">
                                      <p:cBhvr>
                                        <p:cTn id="37" dur="3000" fill="hold"/>
                                        <p:tgtEl>
                                          <p:spTgt spid="4"/>
                                        </p:tgtEl>
                                        <p:attrNameLst>
                                          <p:attrName>ppt_h</p:attrName>
                                        </p:attrNameLst>
                                      </p:cBhvr>
                                      <p:tavLst>
                                        <p:tav tm="0">
                                          <p:val>
                                            <p:fltVal val="0"/>
                                          </p:val>
                                        </p:tav>
                                        <p:tav tm="100000">
                                          <p:val>
                                            <p:strVal val="#ppt_h"/>
                                          </p:val>
                                        </p:tav>
                                      </p:tavLst>
                                    </p:anim>
                                    <p:animEffect transition="in" filter="fade">
                                      <p:cBhvr>
                                        <p:cTn id="38" dur="3000"/>
                                        <p:tgtEl>
                                          <p:spTgt spid="4"/>
                                        </p:tgtEl>
                                      </p:cBhvr>
                                    </p:animEffect>
                                  </p:childTnLst>
                                  <p:subTnLst>
                                    <p:audio>
                                      <p:cMediaNode>
                                        <p:cTn display="0" masterRel="sameClick">
                                          <p:stCondLst>
                                            <p:cond evt="begin" delay="0">
                                              <p:tn val="34"/>
                                            </p:cond>
                                          </p:stCondLst>
                                          <p:endCondLst>
                                            <p:cond evt="onStopAudio" delay="0">
                                              <p:tgtEl>
                                                <p:sldTgt/>
                                              </p:tgtEl>
                                            </p:cond>
                                          </p:endCondLst>
                                        </p:cTn>
                                        <p:tgtEl>
                                          <p:sndTgt r:embed="rId6"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65577" y="0"/>
            <a:ext cx="4426424" cy="2118989"/>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65577" y="2227822"/>
            <a:ext cx="4426423" cy="2467008"/>
          </a:xfrm>
          <a:prstGeom prst="rect">
            <a:avLst/>
          </a:prstGeom>
        </p:spPr>
      </p:pic>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65577" y="4817311"/>
            <a:ext cx="4426423" cy="2066723"/>
          </a:xfrm>
          <a:prstGeom prst="rect">
            <a:avLst/>
          </a:prstGeom>
        </p:spPr>
      </p:pic>
      <p:sp>
        <p:nvSpPr>
          <p:cNvPr id="5" name="TextBox 4"/>
          <p:cNvSpPr txBox="1"/>
          <p:nvPr/>
        </p:nvSpPr>
        <p:spPr>
          <a:xfrm>
            <a:off x="150125" y="163773"/>
            <a:ext cx="7424382" cy="5632311"/>
          </a:xfrm>
          <a:prstGeom prst="rect">
            <a:avLst/>
          </a:prstGeom>
          <a:noFill/>
        </p:spPr>
        <p:txBody>
          <a:bodyPr wrap="square" rtlCol="0">
            <a:spAutoFit/>
          </a:bodyPr>
          <a:lstStyle/>
          <a:p>
            <a:r>
              <a:rPr lang="en-US" sz="3600" b="1" dirty="0">
                <a:solidFill>
                  <a:srgbClr val="7030A0"/>
                </a:solidFill>
              </a:rPr>
              <a:t>স্থানীয় সরকার ও পল্লী উন্নয়ন                              </a:t>
            </a:r>
            <a:r>
              <a:rPr lang="bn-IN" sz="3600" b="1" dirty="0">
                <a:solidFill>
                  <a:srgbClr val="7030A0"/>
                </a:solidFill>
              </a:rPr>
              <a:t>(</a:t>
            </a:r>
            <a:r>
              <a:rPr lang="en-US" sz="3600" b="1" dirty="0">
                <a:solidFill>
                  <a:srgbClr val="7030A0"/>
                </a:solidFill>
              </a:rPr>
              <a:t> Local govt. &amp; rural development):     </a:t>
            </a:r>
            <a:r>
              <a:rPr lang="bn-IN" sz="2400" b="1" dirty="0"/>
              <a:t>এ খাতে সরকার ন্যাসনাল সার্ভিস প্রকল্পের মাধ্যমে দু বছরের জন্য বিভিন্ন জেলায় স্বল্প শিক্ষিত বেকার যুবকদের জন্য কারিগরি প্রশিক্ষণের মাধ্যমে কর্মসংস্থানের উদ্যোগ গ্রহণ করেছে ।গ্রামীণ অবকাঠামো রক্ষণাবেক্ষণ কর্মসুচী (টিআর), কাজের বিনিময়ে খাদ্য কর্মসুচী (কাবিখা) ও ভিজিএফ বাবদ প্রতি বছর সরকার প্রায় ১০ লাখ মেট্রিক টনের অধিক খাদ্যশস্য বিতরণ বাবদ ব্যয় করে ।</a:t>
            </a:r>
            <a:r>
              <a:rPr lang="en-US" sz="2400" b="1" dirty="0"/>
              <a:t> পল্লি কর্মসহায়ক ফাউণ্ডেশনসহ ছোট বড় </a:t>
            </a:r>
            <a:r>
              <a:rPr lang="bn-IN" sz="2400" b="1" dirty="0"/>
              <a:t> ২২৫টি সহযোগী এনজিও পল্লি অঞ্চলে সামাজিক খাত সমুহের অগ্রগতি ত্বরান্বিত করার লক্ষ্যে সরকার ব্যয় বরাদ্দ করে । ২০১৯-২০২০ অর্থ বছরে এ খাতে বরাদ্দ হয় মোট ব্যয়ের ৭.২%</a:t>
            </a:r>
            <a:r>
              <a:rPr lang="en-US" sz="2400" b="1" dirty="0"/>
              <a:t> </a:t>
            </a:r>
            <a:r>
              <a:rPr lang="bn-IN" sz="2400" b="1" dirty="0"/>
              <a:t> বা ৩৭,৬৬৯.৬৮ কোটি টাকা ।</a:t>
            </a:r>
            <a:r>
              <a:rPr lang="en-US" sz="2400" b="1" dirty="0"/>
              <a:t> </a:t>
            </a:r>
          </a:p>
        </p:txBody>
      </p:sp>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40740" y="163773"/>
            <a:ext cx="832514" cy="666843"/>
          </a:xfrm>
          <a:prstGeom prst="rect">
            <a:avLst/>
          </a:prstGeom>
        </p:spPr>
      </p:pic>
    </p:spTree>
    <p:extLst>
      <p:ext uri="{BB962C8B-B14F-4D97-AF65-F5344CB8AC3E}">
        <p14:creationId xmlns:p14="http://schemas.microsoft.com/office/powerpoint/2010/main" val="629392610"/>
      </p:ext>
    </p:extLst>
  </p:cSld>
  <p:clrMapOvr>
    <a:masterClrMapping/>
  </p:clrMapOvr>
  <mc:AlternateContent xmlns:mc="http://schemas.openxmlformats.org/markup-compatibility/2006" xmlns:p14="http://schemas.microsoft.com/office/powerpoint/2010/main">
    <mc:Choice Requires="p14">
      <p:transition spd="slow" p14:dur="5000">
        <p:dissolve/>
        <p:sndAc>
          <p:stSnd>
            <p:snd r:embed="rId2" name="drumroll.wav"/>
          </p:stSnd>
        </p:sndAc>
      </p:transition>
    </mc:Choice>
    <mc:Fallback xmlns="">
      <p:transition spd="slow">
        <p:dissolve/>
        <p:sndAc>
          <p:stSnd>
            <p:snd r:embed="rId12"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subTnLst>
                                    <p:audio>
                                      <p:cMediaNode>
                                        <p:cTn display="0" masterRel="sameClick">
                                          <p:stCondLst>
                                            <p:cond evt="begin" delay="0">
                                              <p:tn val="15"/>
                                            </p:cond>
                                          </p:stCondLst>
                                          <p:endCondLst>
                                            <p:cond evt="onStopAudio" delay="0">
                                              <p:tgtEl>
                                                <p:sldTgt/>
                                              </p:tgtEl>
                                            </p:cond>
                                          </p:endCondLst>
                                        </p:cTn>
                                        <p:tgtEl>
                                          <p:sndTgt r:embed="rId5" name="click.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0" fill="hold"/>
                                        <p:tgtEl>
                                          <p:spTgt spid="5"/>
                                        </p:tgtEl>
                                        <p:attrNameLst>
                                          <p:attrName>ppt_x</p:attrName>
                                        </p:attrNameLst>
                                      </p:cBhvr>
                                      <p:tavLst>
                                        <p:tav tm="0">
                                          <p:val>
                                            <p:strVal val="#ppt_x"/>
                                          </p:val>
                                        </p:tav>
                                        <p:tav tm="100000">
                                          <p:val>
                                            <p:strVal val="#ppt_x"/>
                                          </p:val>
                                        </p:tav>
                                      </p:tavLst>
                                    </p:anim>
                                    <p:anim calcmode="lin" valueType="num">
                                      <p:cBhvr additive="base">
                                        <p:cTn id="23" dur="50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6" name="chimes.wav"/>
                                        </p:tgtEl>
                                      </p:cMediaNode>
                                    </p:audio>
                                  </p:sub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3000" fill="hold"/>
                                        <p:tgtEl>
                                          <p:spTgt spid="6"/>
                                        </p:tgtEl>
                                        <p:attrNameLst>
                                          <p:attrName>ppt_w</p:attrName>
                                        </p:attrNameLst>
                                      </p:cBhvr>
                                      <p:tavLst>
                                        <p:tav tm="0">
                                          <p:val>
                                            <p:fltVal val="0"/>
                                          </p:val>
                                        </p:tav>
                                        <p:tav tm="100000">
                                          <p:val>
                                            <p:strVal val="#ppt_w"/>
                                          </p:val>
                                        </p:tav>
                                      </p:tavLst>
                                    </p:anim>
                                    <p:anim calcmode="lin" valueType="num">
                                      <p:cBhvr>
                                        <p:cTn id="29" dur="3000" fill="hold"/>
                                        <p:tgtEl>
                                          <p:spTgt spid="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7"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96334" y="0"/>
            <a:ext cx="5695666" cy="3810000"/>
          </a:xfrm>
          <a:prstGeom prst="rect">
            <a:avLst/>
          </a:prstGeom>
        </p:spPr>
      </p:pic>
      <p:sp>
        <p:nvSpPr>
          <p:cNvPr id="3" name="TextBox 2"/>
          <p:cNvSpPr txBox="1"/>
          <p:nvPr/>
        </p:nvSpPr>
        <p:spPr>
          <a:xfrm>
            <a:off x="204716" y="259307"/>
            <a:ext cx="6059606" cy="4832092"/>
          </a:xfrm>
          <a:prstGeom prst="rect">
            <a:avLst/>
          </a:prstGeom>
          <a:noFill/>
        </p:spPr>
        <p:txBody>
          <a:bodyPr wrap="square" rtlCol="0">
            <a:spAutoFit/>
          </a:bodyPr>
          <a:lstStyle/>
          <a:p>
            <a:r>
              <a:rPr lang="bn-IN" sz="2800" b="1" dirty="0">
                <a:solidFill>
                  <a:srgbClr val="00B050"/>
                </a:solidFill>
              </a:rPr>
              <a:t>বিদ্যুৎ ও জ্বালানী (</a:t>
            </a:r>
            <a:r>
              <a:rPr lang="en-US" sz="2800" b="1" dirty="0">
                <a:solidFill>
                  <a:srgbClr val="00B050"/>
                </a:solidFill>
              </a:rPr>
              <a:t>Energy &amp; Power ): </a:t>
            </a:r>
            <a:r>
              <a:rPr lang="bn-IN" sz="2800" b="1" dirty="0"/>
              <a:t>উৎপাদনের চেয়ে চাহিদা বৃদ্ধি দ্রুততর হওয়ার পরিপ্রেক্ষিতে বিদ্যুৎ সরবরাহে ঘাটতি দেখা দিয়েছে । বিদ্যুৎ পুনর্বাসন কর্মসুচী, বিদ্যুতের উৎপাদন, সঞ্চালন ও বিতরণ পরিস্থিতির উন্নতি, ‘নবায়নযোগ্য জ্বালানী উন্নয়ন তহবিল’ গঠন প্রভৃতি খাতে প্রতি বছর প্রচুর অর্থ ব্যয় করে । ২০১৯-২০২০ অর্থ বছরে এ খাতে বরাদ্দ হয় মোট ব্যয়ের ৫.৪%</a:t>
            </a:r>
            <a:r>
              <a:rPr lang="en-US" sz="2800" b="1" dirty="0"/>
              <a:t> </a:t>
            </a:r>
            <a:r>
              <a:rPr lang="bn-IN" sz="2800" b="1" dirty="0"/>
              <a:t>বা ২৮,২৫২.২৬ কোটি টাকা ।</a:t>
            </a: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96334" y="3916907"/>
            <a:ext cx="5695666" cy="2838735"/>
          </a:xfrm>
          <a:prstGeom prst="rect">
            <a:avLst/>
          </a:prstGeom>
        </p:spPr>
      </p:pic>
    </p:spTree>
    <p:extLst>
      <p:ext uri="{BB962C8B-B14F-4D97-AF65-F5344CB8AC3E}">
        <p14:creationId xmlns:p14="http://schemas.microsoft.com/office/powerpoint/2010/main" val="115721571"/>
      </p:ext>
    </p:extLst>
  </p:cSld>
  <p:clrMapOvr>
    <a:masterClrMapping/>
  </p:clrMapOvr>
  <mc:AlternateContent xmlns:mc="http://schemas.openxmlformats.org/markup-compatibility/2006" xmlns:p14="http://schemas.microsoft.com/office/powerpoint/2010/main">
    <mc:Choice Requires="p14">
      <p:transition spd="slow" p14:dur="4000">
        <p:checker/>
        <p:sndAc>
          <p:stSnd>
            <p:snd r:embed="rId2" name="hammer.wav"/>
          </p:stSnd>
        </p:sndAc>
      </p:transition>
    </mc:Choice>
    <mc:Fallback xmlns="">
      <p:transition spd="slow">
        <p:checker/>
        <p:sndAc>
          <p:stSnd>
            <p:snd r:embed="rId8"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coin.wav"/>
                                        </p:tgtEl>
                                      </p:cMediaNode>
                                    </p:audio>
                                  </p:sub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3000" fill="hold"/>
                                        <p:tgtEl>
                                          <p:spTgt spid="3"/>
                                        </p:tgtEl>
                                        <p:attrNameLst>
                                          <p:attrName>ppt_w</p:attrName>
                                        </p:attrNameLst>
                                      </p:cBhvr>
                                      <p:tavLst>
                                        <p:tav tm="0">
                                          <p:val>
                                            <p:strVal val="#ppt_w*0.70"/>
                                          </p:val>
                                        </p:tav>
                                        <p:tav tm="100000">
                                          <p:val>
                                            <p:strVal val="#ppt_w"/>
                                          </p:val>
                                        </p:tav>
                                      </p:tavLst>
                                    </p:anim>
                                    <p:anim calcmode="lin" valueType="num">
                                      <p:cBhvr>
                                        <p:cTn id="18" dur="3000" fill="hold"/>
                                        <p:tgtEl>
                                          <p:spTgt spid="3"/>
                                        </p:tgtEl>
                                        <p:attrNameLst>
                                          <p:attrName>ppt_h</p:attrName>
                                        </p:attrNameLst>
                                      </p:cBhvr>
                                      <p:tavLst>
                                        <p:tav tm="0">
                                          <p:val>
                                            <p:strVal val="#ppt_h"/>
                                          </p:val>
                                        </p:tav>
                                        <p:tav tm="100000">
                                          <p:val>
                                            <p:strVal val="#ppt_h"/>
                                          </p:val>
                                        </p:tav>
                                      </p:tavLst>
                                    </p:anim>
                                    <p:animEffect transition="in" filter="fade">
                                      <p:cBhvr>
                                        <p:cTn id="19" dur="3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5"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5660" y="218364"/>
            <a:ext cx="6155140" cy="6186309"/>
          </a:xfrm>
          <a:prstGeom prst="rect">
            <a:avLst/>
          </a:prstGeom>
          <a:noFill/>
        </p:spPr>
        <p:txBody>
          <a:bodyPr wrap="square" rtlCol="0">
            <a:spAutoFit/>
          </a:bodyPr>
          <a:lstStyle/>
          <a:p>
            <a:r>
              <a:rPr lang="en-US" sz="5400" b="1" dirty="0">
                <a:solidFill>
                  <a:srgbClr val="00B050"/>
                </a:solidFill>
              </a:rPr>
              <a:t>প্রতিরক্ষা                         ( Defense services ):  </a:t>
            </a:r>
            <a:r>
              <a:rPr lang="bn-IN" sz="3200" b="1" dirty="0"/>
              <a:t>বাংলাদেশ সেনাবাহিনী, বিমানবাহিনী, নৌবাহিনী ও বডারগার্ডের জন্য সরকারকে প্রতি বছর প্রচুর অর্থ ব্যয় করতে হয় । জাতীয় নিরাপত্তার কারণে এ খাতে অনেক ব্যয় বরাদ্দ অপ্রত্যাশিত থাকে । ২০১৯-২০২০ অর্থ বছরে এ খাতে ব্যয় বরাদ্দ হয় মোট ব্যয়ের ৬.১%</a:t>
            </a:r>
            <a:r>
              <a:rPr lang="en-US" sz="3200" b="1" dirty="0"/>
              <a:t> </a:t>
            </a:r>
            <a:r>
              <a:rPr lang="bn-IN" sz="3200" b="1" dirty="0"/>
              <a:t>বা ৩১,৯১৪.৫৯ কোটি টাকা </a:t>
            </a:r>
            <a:endParaRPr lang="en-US" sz="3200" b="1" dirty="0"/>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06721" y="218363"/>
            <a:ext cx="1774209" cy="982639"/>
          </a:xfrm>
          <a:prstGeom prst="rect">
            <a:avLst/>
          </a:prstGeom>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19166" y="5089532"/>
            <a:ext cx="5572835" cy="1752458"/>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19165" y="3429000"/>
            <a:ext cx="5527273" cy="1543050"/>
          </a:xfrm>
          <a:prstGeom prst="rect">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19165" y="1711318"/>
            <a:ext cx="5527273" cy="1600200"/>
          </a:xfrm>
          <a:prstGeom prst="rect">
            <a:avLst/>
          </a:prstGeom>
        </p:spPr>
      </p:pic>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19165" y="-13647"/>
            <a:ext cx="5572836" cy="1600200"/>
          </a:xfrm>
          <a:prstGeom prst="rect">
            <a:avLst/>
          </a:prstGeom>
        </p:spPr>
      </p:pic>
    </p:spTree>
    <p:extLst>
      <p:ext uri="{BB962C8B-B14F-4D97-AF65-F5344CB8AC3E}">
        <p14:creationId xmlns:p14="http://schemas.microsoft.com/office/powerpoint/2010/main" val="474631033"/>
      </p:ext>
    </p:extLst>
  </p:cSld>
  <p:clrMapOvr>
    <a:masterClrMapping/>
  </p:clrMapOvr>
  <mc:AlternateContent xmlns:mc="http://schemas.openxmlformats.org/markup-compatibility/2006" xmlns:p14="http://schemas.microsoft.com/office/powerpoint/2010/main">
    <mc:Choice Requires="p14">
      <p:transition spd="slow" p14:dur="5500">
        <p:wheel spokes="1"/>
        <p:sndAc>
          <p:stSnd>
            <p:snd r:embed="rId2" name="coin.wav"/>
          </p:stSnd>
        </p:sndAc>
      </p:transition>
    </mc:Choice>
    <mc:Fallback xmlns="">
      <p:transition spd="slow">
        <p:wheel spokes="1"/>
        <p:sndAc>
          <p:stSnd>
            <p:snd r:embed="rId12" name="coi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1+#ppt_w/2"/>
                                          </p:val>
                                        </p:tav>
                                        <p:tav tm="100000">
                                          <p:val>
                                            <p:strVal val="#ppt_x"/>
                                          </p:val>
                                        </p:tav>
                                      </p:tavLst>
                                    </p:anim>
                                    <p:anim calcmode="lin" valueType="num">
                                      <p:cBhvr additive="base">
                                        <p:cTn id="8" dur="5000" fill="hold"/>
                                        <p:tgtEl>
                                          <p:spTgt spid="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0" fill="hold"/>
                                        <p:tgtEl>
                                          <p:spTgt spid="7"/>
                                        </p:tgtEl>
                                        <p:attrNameLst>
                                          <p:attrName>ppt_x</p:attrName>
                                        </p:attrNameLst>
                                      </p:cBhvr>
                                      <p:tavLst>
                                        <p:tav tm="0">
                                          <p:val>
                                            <p:strVal val="0-#ppt_w/2"/>
                                          </p:val>
                                        </p:tav>
                                        <p:tav tm="100000">
                                          <p:val>
                                            <p:strVal val="#ppt_x"/>
                                          </p:val>
                                        </p:tav>
                                      </p:tavLst>
                                    </p:anim>
                                    <p:anim calcmode="lin" valueType="num">
                                      <p:cBhvr additive="base">
                                        <p:cTn id="14" dur="500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explod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0" fill="hold"/>
                                        <p:tgtEl>
                                          <p:spTgt spid="6"/>
                                        </p:tgtEl>
                                        <p:attrNameLst>
                                          <p:attrName>ppt_x</p:attrName>
                                        </p:attrNameLst>
                                      </p:cBhvr>
                                      <p:tavLst>
                                        <p:tav tm="0">
                                          <p:val>
                                            <p:strVal val="1+#ppt_w/2"/>
                                          </p:val>
                                        </p:tav>
                                        <p:tav tm="100000">
                                          <p:val>
                                            <p:strVal val="#ppt_x"/>
                                          </p:val>
                                        </p:tav>
                                      </p:tavLst>
                                    </p:anim>
                                    <p:anim calcmode="lin" valueType="num">
                                      <p:cBhvr additive="base">
                                        <p:cTn id="20" dur="5000" fill="hold"/>
                                        <p:tgtEl>
                                          <p:spTgt spid="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ind.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0" fill="hold"/>
                                        <p:tgtEl>
                                          <p:spTgt spid="3"/>
                                        </p:tgtEl>
                                        <p:attrNameLst>
                                          <p:attrName>ppt_x</p:attrName>
                                        </p:attrNameLst>
                                      </p:cBhvr>
                                      <p:tavLst>
                                        <p:tav tm="0">
                                          <p:val>
                                            <p:strVal val="1+#ppt_w/2"/>
                                          </p:val>
                                        </p:tav>
                                        <p:tav tm="100000">
                                          <p:val>
                                            <p:strVal val="#ppt_x"/>
                                          </p:val>
                                        </p:tav>
                                      </p:tavLst>
                                    </p:anim>
                                    <p:anim calcmode="lin" valueType="num">
                                      <p:cBhvr additive="base">
                                        <p:cTn id="26" dur="5000" fill="hold"/>
                                        <p:tgtEl>
                                          <p:spTgt spid="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suction.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0" fill="hold"/>
                                        <p:tgtEl>
                                          <p:spTgt spid="2"/>
                                        </p:tgtEl>
                                        <p:attrNameLst>
                                          <p:attrName>ppt_x</p:attrName>
                                        </p:attrNameLst>
                                      </p:cBhvr>
                                      <p:tavLst>
                                        <p:tav tm="0">
                                          <p:val>
                                            <p:strVal val="1+#ppt_w/2"/>
                                          </p:val>
                                        </p:tav>
                                        <p:tav tm="100000">
                                          <p:val>
                                            <p:strVal val="#ppt_x"/>
                                          </p:val>
                                        </p:tav>
                                      </p:tavLst>
                                    </p:anim>
                                    <p:anim calcmode="lin" valueType="num">
                                      <p:cBhvr additive="base">
                                        <p:cTn id="32" dur="50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explode.wav"/>
                                        </p:tgtEl>
                                      </p:cMediaNode>
                                    </p:audio>
                                  </p:sub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3000" fill="hold"/>
                                        <p:tgtEl>
                                          <p:spTgt spid="4"/>
                                        </p:tgtEl>
                                        <p:attrNameLst>
                                          <p:attrName>ppt_w</p:attrName>
                                        </p:attrNameLst>
                                      </p:cBhvr>
                                      <p:tavLst>
                                        <p:tav tm="0">
                                          <p:val>
                                            <p:fltVal val="0"/>
                                          </p:val>
                                        </p:tav>
                                        <p:tav tm="100000">
                                          <p:val>
                                            <p:strVal val="#ppt_w"/>
                                          </p:val>
                                        </p:tav>
                                      </p:tavLst>
                                    </p:anim>
                                    <p:anim calcmode="lin" valueType="num">
                                      <p:cBhvr>
                                        <p:cTn id="38" dur="3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5"/>
                                            </p:cond>
                                          </p:stCondLst>
                                          <p:endCondLst>
                                            <p:cond evt="onStopAudio" delay="0">
                                              <p:tgtEl>
                                                <p:sldTgt/>
                                              </p:tgtEl>
                                            </p:cond>
                                          </p:endCondLst>
                                        </p:cTn>
                                        <p:tgtEl>
                                          <p:sndTgt r:embed="rId6"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19165" y="0"/>
            <a:ext cx="5572836" cy="3316406"/>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19165" y="3425588"/>
            <a:ext cx="5572835" cy="3446060"/>
          </a:xfrm>
          <a:prstGeom prst="rect">
            <a:avLst/>
          </a:prstGeom>
        </p:spPr>
      </p:pic>
      <p:sp>
        <p:nvSpPr>
          <p:cNvPr id="5" name="TextBox 4"/>
          <p:cNvSpPr txBox="1"/>
          <p:nvPr/>
        </p:nvSpPr>
        <p:spPr>
          <a:xfrm>
            <a:off x="245660" y="218364"/>
            <a:ext cx="6209731" cy="5755422"/>
          </a:xfrm>
          <a:prstGeom prst="rect">
            <a:avLst/>
          </a:prstGeom>
          <a:noFill/>
        </p:spPr>
        <p:txBody>
          <a:bodyPr wrap="square" rtlCol="0">
            <a:spAutoFit/>
          </a:bodyPr>
          <a:lstStyle/>
          <a:p>
            <a:r>
              <a:rPr lang="en-US" sz="2800" b="1" dirty="0">
                <a:solidFill>
                  <a:srgbClr val="00B0F0"/>
                </a:solidFill>
              </a:rPr>
              <a:t>জনপ্রশাসন                                                          ( Public  administration):                      </a:t>
            </a:r>
            <a:r>
              <a:rPr lang="en-US" sz="2800" dirty="0"/>
              <a:t> </a:t>
            </a:r>
            <a:r>
              <a:rPr lang="en-US" sz="2800" b="1" dirty="0"/>
              <a:t>দেশে আইন</a:t>
            </a:r>
            <a:r>
              <a:rPr lang="bn-IN" sz="2800" b="1" dirty="0"/>
              <a:t>-</a:t>
            </a:r>
            <a:r>
              <a:rPr lang="en-US" sz="2800" b="1" dirty="0"/>
              <a:t> শৃংখলা</a:t>
            </a:r>
            <a:r>
              <a:rPr lang="bn-IN" sz="2800" b="1" dirty="0"/>
              <a:t> উন্নয়নের লক্ষ্যে স্বরাষ্ট্র মন্ত্রণালয়ের  অনুকুলে দক্ষ জনবল বৃদ্ধি, প্রশিক্ষণ, বিভিন্ন প্রশাসনিক সরকারী কর্মকর্তা-কর্মচারী পরিচালনা এবং অন্যান্য সুবিধা বাবদ সরকার অনেক অর্থ ব্যয় করে। এছাড়া দেশে গণতান্ত্রিক ধারা অব্যাহত রাখতে নির্বাচন পরিচালনার জন্যও অর্থ ব্যয় করতে হয় । ২০১৯-২০২০ অর্থ বছরে এ খাতে বরাদ্দ হয় মোট ব্যয়ের ১৮.৫% বা ৯৬,৭৯০.১৫ কোটি টাকা ।  </a:t>
            </a:r>
            <a:endParaRPr lang="en-US" sz="2800" b="1" dirty="0"/>
          </a:p>
        </p:txBody>
      </p: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30596" y="218364"/>
            <a:ext cx="2029010" cy="791331"/>
          </a:xfrm>
          <a:prstGeom prst="rect">
            <a:avLst/>
          </a:prstGeom>
        </p:spPr>
      </p:pic>
    </p:spTree>
    <p:extLst>
      <p:ext uri="{BB962C8B-B14F-4D97-AF65-F5344CB8AC3E}">
        <p14:creationId xmlns:p14="http://schemas.microsoft.com/office/powerpoint/2010/main" val="1982012358"/>
      </p:ext>
    </p:extLst>
  </p:cSld>
  <p:clrMapOvr>
    <a:masterClrMapping/>
  </p:clrMapOvr>
  <mc:AlternateContent xmlns:mc="http://schemas.openxmlformats.org/markup-compatibility/2006" xmlns:p14="http://schemas.microsoft.com/office/powerpoint/2010/main">
    <mc:Choice Requires="p14">
      <p:transition spd="slow" p14:dur="5250">
        <p14:ripple/>
        <p:sndAc>
          <p:stSnd>
            <p:snd r:embed="rId2" name="chimes.wav"/>
          </p:stSnd>
        </p:sndAc>
      </p:transition>
    </mc:Choice>
    <mc:Fallback xmlns="">
      <p:transition spd="slow">
        <p:fade/>
        <p:sndAc>
          <p:stSnd>
            <p:snd r:embed="rId10"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0"/>
                                        <p:tgtEl>
                                          <p:spTgt spid="3"/>
                                        </p:tgtEl>
                                      </p:cBhvr>
                                    </p:animEffect>
                                    <p:anim calcmode="lin" valueType="num">
                                      <p:cBhvr>
                                        <p:cTn id="8" dur="5000" fill="hold"/>
                                        <p:tgtEl>
                                          <p:spTgt spid="3"/>
                                        </p:tgtEl>
                                        <p:attrNameLst>
                                          <p:attrName>ppt_w</p:attrName>
                                        </p:attrNameLst>
                                      </p:cBhvr>
                                      <p:tavLst>
                                        <p:tav tm="0" fmla="#ppt_w*sin(2.5*pi*$)">
                                          <p:val>
                                            <p:fltVal val="0"/>
                                          </p:val>
                                        </p:tav>
                                        <p:tav tm="100000">
                                          <p:val>
                                            <p:fltVal val="1"/>
                                          </p:val>
                                        </p:tav>
                                      </p:tavLst>
                                    </p:anim>
                                    <p:anim calcmode="lin" valueType="num">
                                      <p:cBhvr>
                                        <p:cTn id="9" dur="50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voltage.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3"/>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subTnLst>
                                    <p:audio>
                                      <p:cMediaNode>
                                        <p:cTn display="0" masterRel="sameClick">
                                          <p:stCondLst>
                                            <p:cond evt="begin" delay="0">
                                              <p:tn val="12"/>
                                            </p:cond>
                                          </p:stCondLst>
                                          <p:endCondLst>
                                            <p:cond evt="onStopAudio" delay="0">
                                              <p:tgtEl>
                                                <p:sldTgt/>
                                              </p:tgtEl>
                                            </p:cond>
                                          </p:endCondLst>
                                        </p:cTn>
                                        <p:tgtEl>
                                          <p:sndTgt r:embed="rId4" name="wind.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5" name="laser.wav"/>
                                        </p:tgtEl>
                                      </p:cMediaNode>
                                    </p:audio>
                                  </p:sub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3000"/>
                                        <p:tgtEl>
                                          <p:spTgt spid="5"/>
                                        </p:tgtEl>
                                      </p:cBhvr>
                                    </p:animEffect>
                                    <p:anim calcmode="lin" valueType="num">
                                      <p:cBhvr>
                                        <p:cTn id="29" dur="3000" fill="hold"/>
                                        <p:tgtEl>
                                          <p:spTgt spid="5"/>
                                        </p:tgtEl>
                                        <p:attrNameLst>
                                          <p:attrName>ppt_x</p:attrName>
                                        </p:attrNameLst>
                                      </p:cBhvr>
                                      <p:tavLst>
                                        <p:tav tm="0">
                                          <p:val>
                                            <p:strVal val="#ppt_x"/>
                                          </p:val>
                                        </p:tav>
                                        <p:tav tm="100000">
                                          <p:val>
                                            <p:strVal val="#ppt_x"/>
                                          </p:val>
                                        </p:tav>
                                      </p:tavLst>
                                    </p:anim>
                                    <p:anim calcmode="lin" valueType="num">
                                      <p:cBhvr>
                                        <p:cTn id="30" dur="2700" decel="100000" fill="hold"/>
                                        <p:tgtEl>
                                          <p:spTgt spid="5"/>
                                        </p:tgtEl>
                                        <p:attrNameLst>
                                          <p:attrName>ppt_y</p:attrName>
                                        </p:attrNameLst>
                                      </p:cBhvr>
                                      <p:tavLst>
                                        <p:tav tm="0">
                                          <p:val>
                                            <p:strVal val="#ppt_y+1"/>
                                          </p:val>
                                        </p:tav>
                                        <p:tav tm="100000">
                                          <p:val>
                                            <p:strVal val="#ppt_y-.03"/>
                                          </p:val>
                                        </p:tav>
                                      </p:tavLst>
                                    </p:anim>
                                    <p:anim calcmode="lin" valueType="num">
                                      <p:cBhvr>
                                        <p:cTn id="31" dur="300" accel="100000" fill="hold">
                                          <p:stCondLst>
                                            <p:cond delay="2700"/>
                                          </p:stCondLst>
                                        </p:cTn>
                                        <p:tgtEl>
                                          <p:spTgt spid="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6"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94533" y="-139947"/>
            <a:ext cx="4597467" cy="1927833"/>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94531" y="1924333"/>
            <a:ext cx="4597467" cy="2497541"/>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94532" y="4531057"/>
            <a:ext cx="4597467" cy="2326943"/>
          </a:xfrm>
          <a:prstGeom prst="rect">
            <a:avLst/>
          </a:prstGeom>
        </p:spPr>
      </p:pic>
      <p:sp>
        <p:nvSpPr>
          <p:cNvPr id="6" name="TextBox 5"/>
          <p:cNvSpPr txBox="1"/>
          <p:nvPr/>
        </p:nvSpPr>
        <p:spPr>
          <a:xfrm>
            <a:off x="122830" y="122830"/>
            <a:ext cx="7206018" cy="5262979"/>
          </a:xfrm>
          <a:prstGeom prst="rect">
            <a:avLst/>
          </a:prstGeom>
          <a:noFill/>
        </p:spPr>
        <p:txBody>
          <a:bodyPr wrap="square" rtlCol="0">
            <a:spAutoFit/>
          </a:bodyPr>
          <a:lstStyle/>
          <a:p>
            <a:r>
              <a:rPr lang="bn-IN" sz="3600" b="1" dirty="0">
                <a:solidFill>
                  <a:srgbClr val="002060"/>
                </a:solidFill>
              </a:rPr>
              <a:t>সামাজিক নিরাপত্তা ও কল্যাণ   (</a:t>
            </a:r>
            <a:r>
              <a:rPr lang="en-US" sz="3600" b="1" dirty="0">
                <a:solidFill>
                  <a:srgbClr val="002060"/>
                </a:solidFill>
              </a:rPr>
              <a:t>Social security &amp; welfare):</a:t>
            </a:r>
          </a:p>
          <a:p>
            <a:r>
              <a:rPr lang="bn-IN" sz="2400" b="1" dirty="0"/>
              <a:t>বাংলাদেশের অসহায়, সুবিধাবঞ্চিত জনগোষ্ঠীর জীবনধারণের নুন্যতম প্রয়োজন মেটাতে সরকার সামর্থ্যানুযায়ী নিরাপত্তা</a:t>
            </a:r>
            <a:r>
              <a:rPr lang="en-US" sz="2400" b="1" dirty="0"/>
              <a:t> </a:t>
            </a:r>
            <a:r>
              <a:rPr lang="bn-IN" sz="2400" b="1" dirty="0"/>
              <a:t>বেষ্টনী যেমন-বয়স্ক ভাতা কর্মসুচী, প্রাকৃতিক দুর্যোগজনিত ঝুঁকি মোকাবেলা, অসচ্ছল মুক্তিযোদ্ধাদের রাষ্ট্রীয় সম্মানী ভাতা, বাস্তুহারা গৃহায়ণ তহবিল এবং প্রাকৃতিক ও ভৌগলিক কারণে সৃষ্ট সাময়িক বেকারত্ব মোচন, ১০০ দিনের কর্মসৃজন কর্মসুচী, একটি বাড়ী একটি খামার এবং গরিব দুস্থদের মাঝে রেশনিং কাজে সরকার প্রচুর অর্থ ব্যয় করে থাকে । ২০১৯-২০২০ অর্থ বছরে এ খাতে বরাদ্দ হয় মোট ব্যয়ের ৫.৬% বা ২৯,২৯৮.৬৪ কোটি টাকা ।</a:t>
            </a:r>
            <a:endParaRPr lang="en-US" sz="2400" b="1" dirty="0"/>
          </a:p>
        </p:txBody>
      </p:sp>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00299" y="122830"/>
            <a:ext cx="1364776" cy="1064525"/>
          </a:xfrm>
          <a:prstGeom prst="rect">
            <a:avLst/>
          </a:prstGeom>
        </p:spPr>
      </p:pic>
    </p:spTree>
    <p:extLst>
      <p:ext uri="{BB962C8B-B14F-4D97-AF65-F5344CB8AC3E}">
        <p14:creationId xmlns:p14="http://schemas.microsoft.com/office/powerpoint/2010/main" val="917438903"/>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push.wav"/>
          </p:stSnd>
        </p:sndAc>
      </p:transition>
    </mc:Choice>
    <mc:Fallback xmlns="">
      <p:transition spd="slow">
        <p:fade/>
        <p:sndAc>
          <p:stSnd>
            <p:snd r:embed="rId12" name="pu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oin.wav"/>
                                        </p:tgtEl>
                                      </p:cMediaNode>
                                    </p:audio>
                                  </p:subTnLst>
                                </p:cTn>
                              </p:par>
                            </p:childTnLst>
                          </p:cTn>
                        </p:par>
                      </p:childTnLst>
                    </p:cTn>
                  </p:par>
                  <p:par>
                    <p:cTn id="12" fill="hold">
                      <p:stCondLst>
                        <p:cond delay="indefinite"/>
                      </p:stCondLst>
                      <p:childTnLst>
                        <p:par>
                          <p:cTn id="13" fill="hold">
                            <p:stCondLst>
                              <p:cond delay="0"/>
                            </p:stCondLst>
                            <p:childTnLst>
                              <p:par>
                                <p:cTn id="14" presetID="50" presetClass="entr" presetSubtype="0" decel="10000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strVal val="#ppt_w+.3"/>
                                          </p:val>
                                        </p:tav>
                                        <p:tav tm="100000">
                                          <p:val>
                                            <p:strVal val="#ppt_w"/>
                                          </p:val>
                                        </p:tav>
                                      </p:tavLst>
                                    </p:anim>
                                    <p:anim calcmode="lin" valueType="num">
                                      <p:cBhvr>
                                        <p:cTn id="17" dur="1000" fill="hold"/>
                                        <p:tgtEl>
                                          <p:spTgt spid="3"/>
                                        </p:tgtEl>
                                        <p:attrNameLst>
                                          <p:attrName>ppt_h</p:attrName>
                                        </p:attrNameLst>
                                      </p:cBhvr>
                                      <p:tavLst>
                                        <p:tav tm="0">
                                          <p:val>
                                            <p:strVal val="#ppt_h"/>
                                          </p:val>
                                        </p:tav>
                                        <p:tav tm="100000">
                                          <p:val>
                                            <p:strVal val="#ppt_h"/>
                                          </p:val>
                                        </p:tav>
                                      </p:tavLst>
                                    </p:anim>
                                    <p:animEffect transition="in" filter="fade">
                                      <p:cBhvr>
                                        <p:cTn id="18" dur="1000"/>
                                        <p:tgtEl>
                                          <p:spTgt spid="3"/>
                                        </p:tgtEl>
                                      </p:cBhvr>
                                    </p:animEffect>
                                  </p:childTnLst>
                                  <p:subTnLst>
                                    <p:audio>
                                      <p:cMediaNode>
                                        <p:cTn display="0" masterRel="sameClick">
                                          <p:stCondLst>
                                            <p:cond evt="begin" delay="0">
                                              <p:tn val="14"/>
                                            </p:cond>
                                          </p:stCondLst>
                                          <p:endCondLst>
                                            <p:cond evt="onStopAudio" delay="0">
                                              <p:tgtEl>
                                                <p:sldTgt/>
                                              </p:tgtEl>
                                            </p:cond>
                                          </p:endCondLst>
                                        </p:cTn>
                                        <p:tgtEl>
                                          <p:sndTgt r:embed="rId4" name="camera.wav"/>
                                        </p:tgtEl>
                                      </p:cMediaNode>
                                    </p:audio>
                                  </p:sub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cashreg.wav"/>
                                        </p:tgtEl>
                                      </p:cMediaNode>
                                    </p:audio>
                                  </p:subTnLst>
                                </p:cTn>
                              </p:par>
                            </p:childTnLst>
                          </p:cTn>
                        </p:par>
                      </p:childTnLst>
                    </p:cTn>
                  </p:par>
                  <p:par>
                    <p:cTn id="26" fill="hold">
                      <p:stCondLst>
                        <p:cond delay="indefinite"/>
                      </p:stCondLst>
                      <p:childTnLst>
                        <p:par>
                          <p:cTn id="27" fill="hold">
                            <p:stCondLst>
                              <p:cond delay="0"/>
                            </p:stCondLst>
                            <p:childTnLst>
                              <p:par>
                                <p:cTn id="28" presetID="37"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900" decel="100000" fill="hold"/>
                                        <p:tgtEl>
                                          <p:spTgt spid="5"/>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6" name="chimes.wav"/>
                                        </p:tgtEl>
                                      </p:cMediaNode>
                                    </p:audio>
                                  </p:sub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0" fill="hold"/>
                                        <p:tgtEl>
                                          <p:spTgt spid="6"/>
                                        </p:tgtEl>
                                        <p:attrNameLst>
                                          <p:attrName>ppt_w</p:attrName>
                                        </p:attrNameLst>
                                      </p:cBhvr>
                                      <p:tavLst>
                                        <p:tav tm="0">
                                          <p:val>
                                            <p:fltVal val="0"/>
                                          </p:val>
                                        </p:tav>
                                        <p:tav tm="100000">
                                          <p:val>
                                            <p:strVal val="#ppt_w"/>
                                          </p:val>
                                        </p:tav>
                                      </p:tavLst>
                                    </p:anim>
                                    <p:anim calcmode="lin" valueType="num">
                                      <p:cBhvr>
                                        <p:cTn id="39" dur="5000" fill="hold"/>
                                        <p:tgtEl>
                                          <p:spTgt spid="6"/>
                                        </p:tgtEl>
                                        <p:attrNameLst>
                                          <p:attrName>ppt_h</p:attrName>
                                        </p:attrNameLst>
                                      </p:cBhvr>
                                      <p:tavLst>
                                        <p:tav tm="0">
                                          <p:val>
                                            <p:fltVal val="0"/>
                                          </p:val>
                                        </p:tav>
                                        <p:tav tm="100000">
                                          <p:val>
                                            <p:strVal val="#ppt_h"/>
                                          </p:val>
                                        </p:tav>
                                      </p:tavLst>
                                    </p:anim>
                                    <p:anim calcmode="lin" valueType="num">
                                      <p:cBhvr>
                                        <p:cTn id="40" dur="5000" fill="hold"/>
                                        <p:tgtEl>
                                          <p:spTgt spid="6"/>
                                        </p:tgtEl>
                                        <p:attrNameLst>
                                          <p:attrName>style.rotation</p:attrName>
                                        </p:attrNameLst>
                                      </p:cBhvr>
                                      <p:tavLst>
                                        <p:tav tm="0">
                                          <p:val>
                                            <p:fltVal val="90"/>
                                          </p:val>
                                        </p:tav>
                                        <p:tav tm="100000">
                                          <p:val>
                                            <p:fltVal val="0"/>
                                          </p:val>
                                        </p:tav>
                                      </p:tavLst>
                                    </p:anim>
                                    <p:animEffect transition="in" filter="fade">
                                      <p:cBhvr>
                                        <p:cTn id="41" dur="5000"/>
                                        <p:tgtEl>
                                          <p:spTgt spid="6"/>
                                        </p:tgtEl>
                                      </p:cBhvr>
                                    </p:animEffect>
                                  </p:childTnLst>
                                  <p:subTnLst>
                                    <p:audio>
                                      <p:cMediaNode>
                                        <p:cTn display="0" masterRel="sameClick">
                                          <p:stCondLst>
                                            <p:cond evt="begin" delay="0">
                                              <p:tn val="36"/>
                                            </p:cond>
                                          </p:stCondLst>
                                          <p:endCondLst>
                                            <p:cond evt="onStopAudio" delay="0">
                                              <p:tgtEl>
                                                <p:sldTgt/>
                                              </p:tgtEl>
                                            </p:cond>
                                          </p:endCondLst>
                                        </p:cTn>
                                        <p:tgtEl>
                                          <p:sndTgt r:embed="rId7"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0742" y="0"/>
            <a:ext cx="4576550" cy="3821373"/>
          </a:xfrm>
          <a:prstGeom prst="rect">
            <a:avLst/>
          </a:prstGeom>
        </p:spPr>
      </p:pic>
      <p:sp>
        <p:nvSpPr>
          <p:cNvPr id="3" name="TextBox 2"/>
          <p:cNvSpPr txBox="1"/>
          <p:nvPr/>
        </p:nvSpPr>
        <p:spPr>
          <a:xfrm>
            <a:off x="259307" y="450376"/>
            <a:ext cx="7192371" cy="5632311"/>
          </a:xfrm>
          <a:prstGeom prst="rect">
            <a:avLst/>
          </a:prstGeom>
          <a:noFill/>
        </p:spPr>
        <p:txBody>
          <a:bodyPr wrap="square" rtlCol="0">
            <a:spAutoFit/>
          </a:bodyPr>
          <a:lstStyle/>
          <a:p>
            <a:r>
              <a:rPr lang="bn-IN" sz="4000" b="1" dirty="0">
                <a:solidFill>
                  <a:srgbClr val="C00000"/>
                </a:solidFill>
              </a:rPr>
              <a:t>জনসৃঙ্খলা ও নিরাপত্তা</a:t>
            </a:r>
          </a:p>
          <a:p>
            <a:r>
              <a:rPr lang="en-US" sz="4000" b="1" dirty="0">
                <a:solidFill>
                  <a:srgbClr val="C00000"/>
                </a:solidFill>
              </a:rPr>
              <a:t>(Public order &amp; safety)</a:t>
            </a:r>
          </a:p>
          <a:p>
            <a:r>
              <a:rPr lang="bn-IN" sz="3200" b="1" dirty="0"/>
              <a:t>দেশের অভ্যন্তরে শান্তি সৃঙ্খলা বজায় রাখা এবং জনগণের নিরাপত্তা</a:t>
            </a:r>
            <a:r>
              <a:rPr lang="en-US" sz="3200" b="1" dirty="0"/>
              <a:t> ও মৌলিক অধিকার সংরক্ষণের</a:t>
            </a:r>
            <a:r>
              <a:rPr lang="bn-IN" sz="3200" b="1" dirty="0"/>
              <a:t> জন্য পুলিশ বাহিনী</a:t>
            </a:r>
            <a:r>
              <a:rPr lang="en-US" sz="3200" b="1" dirty="0"/>
              <a:t>,</a:t>
            </a:r>
            <a:r>
              <a:rPr lang="bn-IN" sz="3200" b="1" dirty="0"/>
              <a:t> আনছার</a:t>
            </a:r>
            <a:r>
              <a:rPr lang="en-US" sz="3200" b="1" dirty="0"/>
              <a:t> ও  আধা-সামরিক বাহিনী</a:t>
            </a:r>
            <a:r>
              <a:rPr lang="bn-IN" sz="3200" b="1" dirty="0"/>
              <a:t> বিশেষ ভুমিকা পালন করে । সরকার প্রতি বছর এ খাতে প্রচুর অর্থ ব্যয় করে । ২০১৯-২০২০ অর্থ বছরে এ খাতে বরাদ্দ হয় মোট ব্যয়ের ৫.৩%</a:t>
            </a:r>
            <a:r>
              <a:rPr lang="en-US" sz="3200" b="1" dirty="0"/>
              <a:t> </a:t>
            </a:r>
            <a:r>
              <a:rPr lang="bn-IN" sz="3200" b="1" dirty="0"/>
              <a:t> বা ২৭,৭২৯.০৭ কোটি টাকা</a:t>
            </a:r>
            <a:r>
              <a:rPr lang="en-US" sz="3200" b="1" dirty="0"/>
              <a:t> </a:t>
            </a:r>
            <a:r>
              <a:rPr lang="bn-IN" sz="3200" b="1" dirty="0"/>
              <a:t> ।</a:t>
            </a:r>
            <a:endParaRPr lang="en-US" sz="3200" b="1" dirty="0">
              <a:solidFill>
                <a:srgbClr val="00B0F0"/>
              </a:solidFill>
            </a:endParaRPr>
          </a:p>
          <a:p>
            <a:endParaRPr lang="en-US" sz="2400" b="1" dirty="0"/>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86116" y="450376"/>
            <a:ext cx="1724367" cy="1160060"/>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60743" y="3944203"/>
            <a:ext cx="4531258" cy="2910009"/>
          </a:xfrm>
          <a:prstGeom prst="rect">
            <a:avLst/>
          </a:prstGeom>
        </p:spPr>
      </p:pic>
    </p:spTree>
    <p:extLst>
      <p:ext uri="{BB962C8B-B14F-4D97-AF65-F5344CB8AC3E}">
        <p14:creationId xmlns:p14="http://schemas.microsoft.com/office/powerpoint/2010/main" val="3295685128"/>
      </p:ext>
    </p:extLst>
  </p:cSld>
  <p:clrMapOvr>
    <a:masterClrMapping/>
  </p:clrMapOvr>
  <mc:AlternateContent xmlns:mc="http://schemas.openxmlformats.org/markup-compatibility/2006" xmlns:p14="http://schemas.microsoft.com/office/powerpoint/2010/main">
    <mc:Choice Requires="p14">
      <p:transition spd="slow" p14:dur="3900">
        <p14:glitter pattern="hexagon"/>
        <p:sndAc>
          <p:stSnd>
            <p:snd r:embed="rId2" name="hammer.wav"/>
          </p:stSnd>
        </p:sndAc>
      </p:transition>
    </mc:Choice>
    <mc:Fallback xmlns="">
      <p:transition spd="slow">
        <p:fade/>
        <p:sndAc>
          <p:stSnd>
            <p:snd r:embed="rId10"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1+#ppt_w/2"/>
                                          </p:val>
                                        </p:tav>
                                        <p:tav tm="100000">
                                          <p:val>
                                            <p:strVal val="#ppt_x"/>
                                          </p:val>
                                        </p:tav>
                                      </p:tavLst>
                                    </p:anim>
                                    <p:anim calcmode="lin" valueType="num">
                                      <p:cBhvr additive="base">
                                        <p:cTn id="8" dur="5000" fill="hold"/>
                                        <p:tgtEl>
                                          <p:spTgt spid="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explode.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3"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0" fill="hold"/>
                                        <p:tgtEl>
                                          <p:spTgt spid="5"/>
                                        </p:tgtEl>
                                        <p:attrNameLst>
                                          <p:attrName>ppt_x</p:attrName>
                                        </p:attrNameLst>
                                      </p:cBhvr>
                                      <p:tavLst>
                                        <p:tav tm="0">
                                          <p:val>
                                            <p:strVal val="1+#ppt_w/2"/>
                                          </p:val>
                                        </p:tav>
                                        <p:tav tm="100000">
                                          <p:val>
                                            <p:strVal val="#ppt_x"/>
                                          </p:val>
                                        </p:tav>
                                      </p:tavLst>
                                    </p:anim>
                                    <p:anim calcmode="lin" valueType="num">
                                      <p:cBhvr additive="base">
                                        <p:cTn id="19" dur="5000" fill="hold"/>
                                        <p:tgtEl>
                                          <p:spTgt spid="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5" name="drumroll.wav"/>
                                        </p:tgtEl>
                                      </p:cMediaNode>
                                    </p:audio>
                                  </p:sub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heckerboard(across)">
                                      <p:cBhvr>
                                        <p:cTn id="24" dur="2000"/>
                                        <p:tgtEl>
                                          <p:spTgt spid="3"/>
                                        </p:tgtEl>
                                      </p:cBhvr>
                                    </p:animEffect>
                                  </p:childTnLst>
                                  <p:subTnLst>
                                    <p:audio>
                                      <p:cMediaNode>
                                        <p:cTn display="0" masterRel="sameClick">
                                          <p:stCondLst>
                                            <p:cond evt="begin" delay="0">
                                              <p:tn val="22"/>
                                            </p:cond>
                                          </p:stCondLst>
                                          <p:endCondLst>
                                            <p:cond evt="onStopAudio" delay="0">
                                              <p:tgtEl>
                                                <p:sldTgt/>
                                              </p:tgtEl>
                                            </p:cond>
                                          </p:endCondLst>
                                        </p:cTn>
                                        <p:tgtEl>
                                          <p:sndTgt r:embed="rId6"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181" y="109182"/>
            <a:ext cx="11928143" cy="1569660"/>
          </a:xfrm>
          <a:prstGeom prst="rect">
            <a:avLst/>
          </a:prstGeom>
        </p:spPr>
        <p:txBody>
          <a:bodyPr wrap="square">
            <a:spAutoFit/>
          </a:bodyPr>
          <a:lstStyle/>
          <a:p>
            <a:pPr algn="ctr"/>
            <a:r>
              <a:rPr lang="bn-IN" sz="9600" b="1" dirty="0">
                <a:ln w="11430"/>
                <a:solidFill>
                  <a:srgbClr val="00B050"/>
                </a:solidFill>
                <a:effectLst>
                  <a:outerShdw blurRad="50800" dist="39000" dir="5460000" algn="tl">
                    <a:srgbClr val="000000">
                      <a:alpha val="38000"/>
                    </a:srgbClr>
                  </a:outerShdw>
                </a:effectLst>
              </a:rPr>
              <a:t>শিক্ষক পরিচিতি </a:t>
            </a:r>
            <a:endParaRPr lang="en-US" sz="9600" b="1" dirty="0">
              <a:ln w="11430"/>
              <a:solidFill>
                <a:srgbClr val="00B050"/>
              </a:solidFill>
              <a:effectLst>
                <a:outerShdw blurRad="50800" dist="39000" dir="5460000" algn="tl">
                  <a:srgbClr val="000000">
                    <a:alpha val="38000"/>
                  </a:srgbClr>
                </a:outerShdw>
              </a:effectLst>
            </a:endParaRPr>
          </a:p>
        </p:txBody>
      </p:sp>
      <p:sp>
        <p:nvSpPr>
          <p:cNvPr id="3" name="Rectangle 2"/>
          <p:cNvSpPr/>
          <p:nvPr/>
        </p:nvSpPr>
        <p:spPr>
          <a:xfrm>
            <a:off x="109180" y="1678842"/>
            <a:ext cx="11928143" cy="3416320"/>
          </a:xfrm>
          <a:prstGeom prst="rect">
            <a:avLst/>
          </a:prstGeom>
        </p:spPr>
        <p:txBody>
          <a:bodyPr wrap="square">
            <a:spAutoFit/>
          </a:bodyPr>
          <a:lstStyle/>
          <a:p>
            <a:pPr algn="ctr"/>
            <a:r>
              <a:rPr lang="bn-IN" sz="5400" b="1" dirty="0">
                <a:ln w="11430"/>
                <a:solidFill>
                  <a:srgbClr val="4D2BCB"/>
                </a:solidFill>
                <a:effectLst>
                  <a:outerShdw blurRad="50800" dist="39000" dir="5460000" algn="tl">
                    <a:srgbClr val="000000">
                      <a:alpha val="38000"/>
                    </a:srgbClr>
                  </a:outerShdw>
                </a:effectLst>
              </a:rPr>
              <a:t>গাজী মোঃ আব্দুল হান্নান</a:t>
            </a:r>
          </a:p>
          <a:p>
            <a:pPr algn="ctr"/>
            <a:r>
              <a:rPr lang="bn-IN" sz="5400" b="1" dirty="0">
                <a:ln w="11430"/>
                <a:solidFill>
                  <a:srgbClr val="4D2BCB"/>
                </a:solidFill>
                <a:effectLst>
                  <a:outerShdw blurRad="50800" dist="39000" dir="5460000" algn="tl">
                    <a:srgbClr val="000000">
                      <a:alpha val="38000"/>
                    </a:srgbClr>
                  </a:outerShdw>
                </a:effectLst>
              </a:rPr>
              <a:t>সহকারী অধ্যাপক- অর্থনীতি</a:t>
            </a:r>
          </a:p>
          <a:p>
            <a:pPr algn="ctr"/>
            <a:r>
              <a:rPr lang="bn-IN" sz="5400" b="1" dirty="0">
                <a:ln w="11430"/>
                <a:solidFill>
                  <a:srgbClr val="4D2BCB"/>
                </a:solidFill>
                <a:effectLst>
                  <a:outerShdw blurRad="50800" dist="39000" dir="5460000" algn="tl">
                    <a:srgbClr val="000000">
                      <a:alpha val="38000"/>
                    </a:srgbClr>
                  </a:outerShdw>
                </a:effectLst>
              </a:rPr>
              <a:t>পুঠিয়া ইসলামীয়া মহিলা ডিগ্রী কলেজ</a:t>
            </a:r>
          </a:p>
          <a:p>
            <a:pPr algn="ctr"/>
            <a:r>
              <a:rPr lang="bn-IN" sz="5400" b="1" dirty="0">
                <a:ln w="11430"/>
                <a:solidFill>
                  <a:srgbClr val="4D2BCB"/>
                </a:solidFill>
                <a:effectLst>
                  <a:outerShdw blurRad="50800" dist="39000" dir="5460000" algn="tl">
                    <a:srgbClr val="000000">
                      <a:alpha val="38000"/>
                    </a:srgbClr>
                  </a:outerShdw>
                </a:effectLst>
              </a:rPr>
              <a:t>পুঠিয়া,রাজশাহী।</a:t>
            </a:r>
            <a:endParaRPr lang="en-US" sz="5400" dirty="0"/>
          </a:p>
        </p:txBody>
      </p:sp>
    </p:spTree>
    <p:extLst>
      <p:ext uri="{BB962C8B-B14F-4D97-AF65-F5344CB8AC3E}">
        <p14:creationId xmlns:p14="http://schemas.microsoft.com/office/powerpoint/2010/main" val="4034389245"/>
      </p:ext>
    </p:extLst>
  </p:cSld>
  <p:clrMapOvr>
    <a:masterClrMapping/>
  </p:clrMapOvr>
  <mc:AlternateContent xmlns:mc="http://schemas.openxmlformats.org/markup-compatibility/2006" xmlns:p14="http://schemas.microsoft.com/office/powerpoint/2010/main">
    <mc:Choice Requires="p14">
      <p:transition spd="slow" p14:dur="5000">
        <p:circle/>
        <p:sndAc>
          <p:stSnd>
            <p:snd r:embed="rId2" name="camera.wav"/>
          </p:stSnd>
        </p:sndAc>
      </p:transition>
    </mc:Choice>
    <mc:Fallback xmlns="">
      <p:transition spd="slow">
        <p:circle/>
        <p:sndAc>
          <p:stSnd>
            <p:snd r:embed="rId5"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0-#ppt_w/2"/>
                                          </p:val>
                                        </p:tav>
                                        <p:tav tm="100000">
                                          <p:val>
                                            <p:strVal val="#ppt_x"/>
                                          </p:val>
                                        </p:tav>
                                      </p:tavLst>
                                    </p:anim>
                                    <p:anim calcmode="lin" valueType="num">
                                      <p:cBhvr additive="base">
                                        <p:cTn id="8" dur="50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0" fill="hold"/>
                                        <p:tgtEl>
                                          <p:spTgt spid="3">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chimes.wav"/>
                                        </p:tgtEl>
                                      </p:cMediaNode>
                                    </p:audio>
                                  </p:subTnLst>
                                </p:cTn>
                              </p:par>
                              <p:par>
                                <p:cTn id="15" presetID="2" presetClass="entr" presetSubtype="9"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0" fill="hold"/>
                                        <p:tgtEl>
                                          <p:spTgt spid="3">
                                            <p:txEl>
                                              <p:pRg st="1" end="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chimes.wav"/>
                                        </p:tgtEl>
                                      </p:cMediaNode>
                                    </p:audio>
                                  </p:subTnLst>
                                </p:cTn>
                              </p:par>
                              <p:par>
                                <p:cTn id="19" presetID="2" presetClass="entr" presetSubtype="9"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2" dur="5000" fill="hold"/>
                                        <p:tgtEl>
                                          <p:spTgt spid="3">
                                            <p:txEl>
                                              <p:pRg st="2" end="2"/>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chimes.wav"/>
                                        </p:tgtEl>
                                      </p:cMediaNode>
                                    </p:audio>
                                  </p:subTnLst>
                                </p:cTn>
                              </p:par>
                              <p:par>
                                <p:cTn id="23" presetID="2" presetClass="entr" presetSubtype="9"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0" fill="hold"/>
                                        <p:tgtEl>
                                          <p:spTgt spid="3">
                                            <p:txEl>
                                              <p:pRg st="3" end="3"/>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5535" y="109182"/>
            <a:ext cx="4896465" cy="6632812"/>
          </a:xfrm>
          <a:prstGeom prst="rect">
            <a:avLst/>
          </a:prstGeom>
        </p:spPr>
      </p:pic>
      <p:sp>
        <p:nvSpPr>
          <p:cNvPr id="3" name="TextBox 2"/>
          <p:cNvSpPr txBox="1"/>
          <p:nvPr/>
        </p:nvSpPr>
        <p:spPr>
          <a:xfrm>
            <a:off x="191069" y="491319"/>
            <a:ext cx="6933062" cy="4462760"/>
          </a:xfrm>
          <a:prstGeom prst="rect">
            <a:avLst/>
          </a:prstGeom>
          <a:noFill/>
        </p:spPr>
        <p:txBody>
          <a:bodyPr wrap="square" rtlCol="0">
            <a:spAutoFit/>
          </a:bodyPr>
          <a:lstStyle/>
          <a:p>
            <a:r>
              <a:rPr lang="bn-IN" sz="6000" b="1" dirty="0">
                <a:solidFill>
                  <a:srgbClr val="00B0F0"/>
                </a:solidFill>
              </a:rPr>
              <a:t>গৃহায়ণ ( </a:t>
            </a:r>
            <a:r>
              <a:rPr lang="en-US" sz="6000" b="1" dirty="0">
                <a:solidFill>
                  <a:srgbClr val="00B0F0"/>
                </a:solidFill>
              </a:rPr>
              <a:t>Housing )</a:t>
            </a:r>
          </a:p>
          <a:p>
            <a:r>
              <a:rPr lang="bn-IN" sz="3200" b="1" dirty="0"/>
              <a:t> দেশের শহর সম্প্রসারণ ও উন্নয়ন । শহরের বিভিন্ন ধরনের মৌলিক দ্রব্য ও সেবা সরবরাহে সরকার প্রচুর পরিমাণে অর্থ ব্যয় করে থাকে । ফলে সরকারি ব্যয় বৃদ্ধি পায় । ২০১৯-২০২০ অর্থ বছরে এ খাতে বরাদ্দ হয় মোট ব্যয়ের ১.৩% বা ৬,৮০১.৪৭ কোটি টাকা ।</a:t>
            </a:r>
            <a:endParaRPr lang="en-US" sz="3200" b="1"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83092" y="668740"/>
            <a:ext cx="941039" cy="774845"/>
          </a:xfrm>
          <a:prstGeom prst="rect">
            <a:avLst/>
          </a:prstGeom>
        </p:spPr>
      </p:pic>
    </p:spTree>
    <p:extLst>
      <p:ext uri="{BB962C8B-B14F-4D97-AF65-F5344CB8AC3E}">
        <p14:creationId xmlns:p14="http://schemas.microsoft.com/office/powerpoint/2010/main" val="3108609275"/>
      </p:ext>
    </p:extLst>
  </p:cSld>
  <p:clrMapOvr>
    <a:masterClrMapping/>
  </p:clrMapOvr>
  <mc:AlternateContent xmlns:mc="http://schemas.openxmlformats.org/markup-compatibility/2006" xmlns:p14="http://schemas.microsoft.com/office/powerpoint/2010/main">
    <mc:Choice Requires="p14">
      <p:transition spd="slow" p14:dur="5000">
        <p14:vortex dir="r"/>
        <p:sndAc>
          <p:stSnd>
            <p:snd r:embed="rId2" name="breeze.wav"/>
          </p:stSnd>
        </p:sndAc>
      </p:transition>
    </mc:Choice>
    <mc:Fallback xmlns="">
      <p:transition spd="slow">
        <p:fade/>
        <p:sndAc>
          <p:stSnd>
            <p:snd r:embed="rId8"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4" name="coin.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3000" fill="hold"/>
                                        <p:tgtEl>
                                          <p:spTgt spid="3"/>
                                        </p:tgtEl>
                                        <p:attrNameLst>
                                          <p:attrName>ppt_x</p:attrName>
                                        </p:attrNameLst>
                                      </p:cBhvr>
                                      <p:tavLst>
                                        <p:tav tm="0">
                                          <p:val>
                                            <p:strVal val="0-#ppt_w/2"/>
                                          </p:val>
                                        </p:tav>
                                        <p:tav tm="100000">
                                          <p:val>
                                            <p:strVal val="#ppt_x"/>
                                          </p:val>
                                        </p:tav>
                                      </p:tavLst>
                                    </p:anim>
                                    <p:anim calcmode="lin" valueType="num">
                                      <p:cBhvr additive="base">
                                        <p:cTn id="18" dur="3000" fill="hold"/>
                                        <p:tgtEl>
                                          <p:spTgt spid="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05768" y="4423299"/>
            <a:ext cx="5286232" cy="2448348"/>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05767" y="57149"/>
            <a:ext cx="5286233" cy="1934001"/>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05767" y="2101756"/>
            <a:ext cx="5286232" cy="2210937"/>
          </a:xfrm>
          <a:prstGeom prst="rect">
            <a:avLst/>
          </a:prstGeom>
        </p:spPr>
      </p:pic>
      <p:sp>
        <p:nvSpPr>
          <p:cNvPr id="6" name="TextBox 5"/>
          <p:cNvSpPr txBox="1"/>
          <p:nvPr/>
        </p:nvSpPr>
        <p:spPr>
          <a:xfrm>
            <a:off x="163774" y="518614"/>
            <a:ext cx="6619164" cy="4093428"/>
          </a:xfrm>
          <a:prstGeom prst="rect">
            <a:avLst/>
          </a:prstGeom>
          <a:noFill/>
        </p:spPr>
        <p:txBody>
          <a:bodyPr wrap="square" rtlCol="0">
            <a:spAutoFit/>
          </a:bodyPr>
          <a:lstStyle/>
          <a:p>
            <a:r>
              <a:rPr lang="en-US" sz="3200" b="1" dirty="0">
                <a:solidFill>
                  <a:srgbClr val="0070C0"/>
                </a:solidFill>
              </a:rPr>
              <a:t>বিনোদন, সংস্কৃতি ও  ধর্ম</a:t>
            </a:r>
            <a:endParaRPr lang="bn-IN" sz="3200" b="1" dirty="0">
              <a:solidFill>
                <a:srgbClr val="0070C0"/>
              </a:solidFill>
            </a:endParaRPr>
          </a:p>
          <a:p>
            <a:r>
              <a:rPr lang="bn-IN" sz="3200" b="1" dirty="0">
                <a:solidFill>
                  <a:srgbClr val="0070C0"/>
                </a:solidFill>
              </a:rPr>
              <a:t>(</a:t>
            </a:r>
            <a:r>
              <a:rPr lang="en-US" sz="3200" b="1" dirty="0">
                <a:solidFill>
                  <a:srgbClr val="0070C0"/>
                </a:solidFill>
              </a:rPr>
              <a:t>Recreation, Culture &amp; Religious):</a:t>
            </a:r>
          </a:p>
          <a:p>
            <a:r>
              <a:rPr lang="bn-IN" sz="2800" b="1" dirty="0"/>
              <a:t>বাংলাদেশের মানুষের আমোদ-প্রমোদের ব্যবস্থা, কৃষ্টি কালচার ও ধর্মীয় উপাসনালয় যেমন-চিড়িয়াখানা, পার্ক, মসজিদ, মন্দির, গির্জা ইত্যাদির জন্য প্রতি বছর কিছু অর্থ ব্যয় করা হয় । ২০১৯-২০২০ অর্থ বছরে এ খাতে বরাদ্দ হয় মোট ব্যয়ের ০.৯% বা ৪,৭০৮.৭১ কোটি টাকা ।</a:t>
            </a:r>
            <a:endParaRPr lang="en-US" sz="2800" b="1" dirty="0"/>
          </a:p>
        </p:txBody>
      </p:sp>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80681" y="300251"/>
            <a:ext cx="1583140" cy="723898"/>
          </a:xfrm>
          <a:prstGeom prst="rect">
            <a:avLst/>
          </a:prstGeom>
        </p:spPr>
      </p:pic>
    </p:spTree>
    <p:extLst>
      <p:ext uri="{BB962C8B-B14F-4D97-AF65-F5344CB8AC3E}">
        <p14:creationId xmlns:p14="http://schemas.microsoft.com/office/powerpoint/2010/main" val="555164021"/>
      </p:ext>
    </p:extLst>
  </p:cSld>
  <p:clrMapOvr>
    <a:masterClrMapping/>
  </p:clrMapOvr>
  <mc:AlternateContent xmlns:mc="http://schemas.openxmlformats.org/markup-compatibility/2006" xmlns:p14="http://schemas.microsoft.com/office/powerpoint/2010/main">
    <mc:Choice Requires="p14">
      <p:transition spd="slow" p14:dur="5000">
        <p:blinds dir="vert"/>
        <p:sndAc>
          <p:stSnd>
            <p:snd r:embed="rId2" name="chimes.wav"/>
          </p:stSnd>
        </p:sndAc>
      </p:transition>
    </mc:Choice>
    <mc:Fallback xmlns="">
      <p:transition spd="slow">
        <p:blinds dir="vert"/>
        <p:sndAc>
          <p:stSnd>
            <p:snd r:embed="rId1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0-#ppt_w/2"/>
                                          </p:val>
                                        </p:tav>
                                        <p:tav tm="100000">
                                          <p:val>
                                            <p:strVal val="#ppt_x"/>
                                          </p:val>
                                        </p:tav>
                                      </p:tavLst>
                                    </p:anim>
                                    <p:anim calcmode="lin" valueType="num">
                                      <p:cBhvr additive="base">
                                        <p:cTn id="8" dur="3000" fill="hold"/>
                                        <p:tgtEl>
                                          <p:spTgt spid="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childTnLst>
                          </p:cTn>
                        </p:par>
                      </p:childTnLst>
                    </p:cTn>
                  </p:par>
                  <p:par>
                    <p:cTn id="9" fill="hold">
                      <p:stCondLst>
                        <p:cond delay="indefinite"/>
                      </p:stCondLst>
                      <p:childTnLst>
                        <p:par>
                          <p:cTn id="10" fill="hold">
                            <p:stCondLst>
                              <p:cond delay="0"/>
                            </p:stCondLst>
                            <p:childTnLst>
                              <p:par>
                                <p:cTn id="11" presetID="43"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
                                        <p:tgtEl>
                                          <p:spTgt spid="4"/>
                                        </p:tgtEl>
                                      </p:cBhvr>
                                    </p:animEffect>
                                    <p:anim calcmode="lin" valueType="num">
                                      <p:cBhvr>
                                        <p:cTn id="14" dur="400" fill="hold"/>
                                        <p:tgtEl>
                                          <p:spTgt spid="4"/>
                                        </p:tgtEl>
                                        <p:attrNameLst>
                                          <p:attrName>ppt_x</p:attrName>
                                        </p:attrNameLst>
                                      </p:cBhvr>
                                      <p:tavLst>
                                        <p:tav tm="0">
                                          <p:val>
                                            <p:strVal val="#ppt_x"/>
                                          </p:val>
                                        </p:tav>
                                        <p:tav tm="100000">
                                          <p:val>
                                            <p:strVal val="#ppt_x"/>
                                          </p:val>
                                        </p:tav>
                                      </p:tavLst>
                                    </p:anim>
                                    <p:anim calcmode="lin" valueType="num">
                                      <p:cBhvr>
                                        <p:cTn id="15" dur="400" fill="hold"/>
                                        <p:tgtEl>
                                          <p:spTgt spid="4"/>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type.wav"/>
                                        </p:tgtEl>
                                      </p:cMediaNode>
                                    </p:audio>
                                  </p:sub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subTnLst>
                                    <p:audio>
                                      <p:cMediaNode>
                                        <p:cTn display="0" masterRel="sameClick">
                                          <p:stCondLst>
                                            <p:cond evt="begin" delay="0">
                                              <p:tn val="20"/>
                                            </p:cond>
                                          </p:stCondLst>
                                          <p:endCondLst>
                                            <p:cond evt="onStopAudio" delay="0">
                                              <p:tgtEl>
                                                <p:sldTgt/>
                                              </p:tgtEl>
                                            </p:cond>
                                          </p:endCondLst>
                                        </p:cTn>
                                        <p:tgtEl>
                                          <p:sndTgt r:embed="rId5" name="voltage.wav"/>
                                        </p:tgtEl>
                                      </p:cMediaNode>
                                    </p:audio>
                                  </p:sub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6" name="whoosh.wav"/>
                                        </p:tgtEl>
                                      </p:cMediaNode>
                                    </p:audio>
                                  </p:sub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3000" fill="hold"/>
                                        <p:tgtEl>
                                          <p:spTgt spid="6"/>
                                        </p:tgtEl>
                                        <p:attrNameLst>
                                          <p:attrName>ppt_w</p:attrName>
                                        </p:attrNameLst>
                                      </p:cBhvr>
                                      <p:tavLst>
                                        <p:tav tm="0">
                                          <p:val>
                                            <p:fltVal val="0"/>
                                          </p:val>
                                        </p:tav>
                                        <p:tav tm="100000">
                                          <p:val>
                                            <p:strVal val="#ppt_w"/>
                                          </p:val>
                                        </p:tav>
                                      </p:tavLst>
                                    </p:anim>
                                    <p:anim calcmode="lin" valueType="num">
                                      <p:cBhvr>
                                        <p:cTn id="37" dur="3000" fill="hold"/>
                                        <p:tgtEl>
                                          <p:spTgt spid="6"/>
                                        </p:tgtEl>
                                        <p:attrNameLst>
                                          <p:attrName>ppt_h</p:attrName>
                                        </p:attrNameLst>
                                      </p:cBhvr>
                                      <p:tavLst>
                                        <p:tav tm="0">
                                          <p:val>
                                            <p:fltVal val="0"/>
                                          </p:val>
                                        </p:tav>
                                        <p:tav tm="100000">
                                          <p:val>
                                            <p:strVal val="#ppt_h"/>
                                          </p:val>
                                        </p:tav>
                                      </p:tavLst>
                                    </p:anim>
                                    <p:anim calcmode="lin" valueType="num">
                                      <p:cBhvr>
                                        <p:cTn id="38" dur="3000" fill="hold"/>
                                        <p:tgtEl>
                                          <p:spTgt spid="6"/>
                                        </p:tgtEl>
                                        <p:attrNameLst>
                                          <p:attrName>style.rotation</p:attrName>
                                        </p:attrNameLst>
                                      </p:cBhvr>
                                      <p:tavLst>
                                        <p:tav tm="0">
                                          <p:val>
                                            <p:fltVal val="90"/>
                                          </p:val>
                                        </p:tav>
                                        <p:tav tm="100000">
                                          <p:val>
                                            <p:fltVal val="0"/>
                                          </p:val>
                                        </p:tav>
                                      </p:tavLst>
                                    </p:anim>
                                    <p:animEffect transition="in" filter="fade">
                                      <p:cBhvr>
                                        <p:cTn id="39" dur="3000"/>
                                        <p:tgtEl>
                                          <p:spTgt spid="6"/>
                                        </p:tgtEl>
                                      </p:cBhvr>
                                    </p:animEffect>
                                  </p:childTnLst>
                                  <p:subTnLst>
                                    <p:audio>
                                      <p:cMediaNode>
                                        <p:cTn display="0" masterRel="sameClick">
                                          <p:stCondLst>
                                            <p:cond evt="begin" delay="0">
                                              <p:tn val="34"/>
                                            </p:cond>
                                          </p:stCondLst>
                                          <p:endCondLst>
                                            <p:cond evt="onStopAudio" delay="0">
                                              <p:tgtEl>
                                                <p:sldTgt/>
                                              </p:tgtEl>
                                            </p:cond>
                                          </p:endCondLst>
                                        </p:cTn>
                                        <p:tgtEl>
                                          <p:sndTgt r:embed="rId7"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06518" y="0"/>
            <a:ext cx="4385482" cy="1787855"/>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06518" y="1897038"/>
            <a:ext cx="4366432" cy="2238233"/>
          </a:xfrm>
          <a:prstGeom prst="rect">
            <a:avLst/>
          </a:prstGeom>
        </p:spPr>
      </p:pic>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06518" y="4244454"/>
            <a:ext cx="4385481" cy="2481618"/>
          </a:xfrm>
          <a:prstGeom prst="rect">
            <a:avLst/>
          </a:prstGeom>
        </p:spPr>
      </p:pic>
      <p:sp>
        <p:nvSpPr>
          <p:cNvPr id="5" name="TextBox 4"/>
          <p:cNvSpPr txBox="1"/>
          <p:nvPr/>
        </p:nvSpPr>
        <p:spPr>
          <a:xfrm>
            <a:off x="136478" y="163773"/>
            <a:ext cx="7547212" cy="6124754"/>
          </a:xfrm>
          <a:prstGeom prst="rect">
            <a:avLst/>
          </a:prstGeom>
          <a:noFill/>
        </p:spPr>
        <p:txBody>
          <a:bodyPr wrap="square" rtlCol="0">
            <a:spAutoFit/>
          </a:bodyPr>
          <a:lstStyle/>
          <a:p>
            <a:r>
              <a:rPr lang="bn-IN" sz="2800" b="1" dirty="0">
                <a:solidFill>
                  <a:srgbClr val="7030A0"/>
                </a:solidFill>
              </a:rPr>
              <a:t>শিল্প ও অর্থনৈতিক সার্ভিস</a:t>
            </a:r>
          </a:p>
          <a:p>
            <a:r>
              <a:rPr lang="bn-IN" sz="2800" b="1" dirty="0">
                <a:solidFill>
                  <a:srgbClr val="7030A0"/>
                </a:solidFill>
              </a:rPr>
              <a:t>(</a:t>
            </a:r>
            <a:r>
              <a:rPr lang="en-US" sz="2800" b="1" dirty="0">
                <a:solidFill>
                  <a:srgbClr val="7030A0"/>
                </a:solidFill>
              </a:rPr>
              <a:t>Industrial &amp; Economic services):</a:t>
            </a:r>
          </a:p>
          <a:p>
            <a:r>
              <a:rPr lang="bn-IN" sz="2400" b="1" dirty="0"/>
              <a:t>দেশে ব্যক্তিখাতের বিকাশ, উদ্যোক্তা উন্নয়ন, মানব সম্পদ উন্নয়ন ও দারিদ্রতা নিরসন এবং পল্লি ও শহরাঞ্চলে কর্মসংস্থান সৃষ্টিতে ক্ষুদ্য ও মাঝারি শিল্প সেক্টরের ভুমিকা অত্যন্ত গুরুত্বপুর্ণ । ঋণ বাজারে সীমিত প্রবেশাধিকার এবং অর্থায়নের উচ্চ ব্যয় এ খাত বিকাশের প্রধান অন্তরায় । এ পরিস্থিতিতে-এ খাতে ক্ষুদ্র উদ্যোক্তাদের মধ্যে ঋণ বিতরণে ব্যাংক ও আর্থিক প্রতিষ্ঠানসমুহকে উৎসাহিত করার জন্য বাংলাদেশ ব্যাংক একটি পুনঃঅর্থায়ন পরিকল্পনা গ্রহণ করেছে । এ পরিকল্পনায় বিশ্বব্যাংক ১০ মিলিয়ন মার্কিন ডলার এবং এশিয়ান ডেভেল্পমেণ্ট ব্যাংক ৩০ মিলিয়ন মার্কিন ডলার যোগান দিবে । এ খাতের উন্নয়নে সরকার প্রতি বছর অর্থ ব্যয় করে থাকে .২০১৯-২০২০ অর্থ বছরে এ খাতে ব্যয় বরাদ্দ হয় মোট ব্যয়ের ০.৭% বা ৩,৬৬২.৩৩ কোটি টাকা । </a:t>
            </a:r>
            <a:endParaRPr lang="en-US" sz="2400" b="1" dirty="0"/>
          </a:p>
        </p:txBody>
      </p:sp>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90615" y="163773"/>
            <a:ext cx="2238234" cy="887105"/>
          </a:xfrm>
          <a:prstGeom prst="rect">
            <a:avLst/>
          </a:prstGeom>
        </p:spPr>
      </p:pic>
    </p:spTree>
    <p:extLst>
      <p:ext uri="{BB962C8B-B14F-4D97-AF65-F5344CB8AC3E}">
        <p14:creationId xmlns:p14="http://schemas.microsoft.com/office/powerpoint/2010/main" val="3091325001"/>
      </p:ext>
    </p:extLst>
  </p:cSld>
  <p:clrMapOvr>
    <a:masterClrMapping/>
  </p:clrMapOvr>
  <mc:AlternateContent xmlns:mc="http://schemas.openxmlformats.org/markup-compatibility/2006" xmlns:p14="http://schemas.microsoft.com/office/powerpoint/2010/main">
    <mc:Choice Requires="p14">
      <p:transition spd="slow" p14:dur="5000">
        <p14:switch dir="r"/>
        <p:sndAc>
          <p:stSnd>
            <p:snd r:embed="rId2" name="camera.wav"/>
          </p:stSnd>
        </p:sndAc>
      </p:transition>
    </mc:Choice>
    <mc:Fallback xmlns="">
      <p:transition spd="slow">
        <p:fade/>
        <p:sndAc>
          <p:stSnd>
            <p:snd r:embed="rId1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0" fill="hold"/>
                                        <p:tgtEl>
                                          <p:spTgt spid="6"/>
                                        </p:tgtEl>
                                        <p:attrNameLst>
                                          <p:attrName>ppt_w</p:attrName>
                                        </p:attrNameLst>
                                      </p:cBhvr>
                                      <p:tavLst>
                                        <p:tav tm="0">
                                          <p:val>
                                            <p:fltVal val="0"/>
                                          </p:val>
                                        </p:tav>
                                        <p:tav tm="100000">
                                          <p:val>
                                            <p:strVal val="#ppt_w"/>
                                          </p:val>
                                        </p:tav>
                                      </p:tavLst>
                                    </p:anim>
                                    <p:anim calcmode="lin" valueType="num">
                                      <p:cBhvr>
                                        <p:cTn id="8" dur="3000" fill="hold"/>
                                        <p:tgtEl>
                                          <p:spTgt spid="6"/>
                                        </p:tgtEl>
                                        <p:attrNameLst>
                                          <p:attrName>ppt_h</p:attrName>
                                        </p:attrNameLst>
                                      </p:cBhvr>
                                      <p:tavLst>
                                        <p:tav tm="0">
                                          <p:val>
                                            <p:fltVal val="0"/>
                                          </p:val>
                                        </p:tav>
                                        <p:tav tm="100000">
                                          <p:val>
                                            <p:strVal val="#ppt_h"/>
                                          </p:val>
                                        </p:tav>
                                      </p:tavLst>
                                    </p:anim>
                                    <p:anim calcmode="lin" valueType="num">
                                      <p:cBhvr>
                                        <p:cTn id="9" dur="3000" fill="hold"/>
                                        <p:tgtEl>
                                          <p:spTgt spid="6"/>
                                        </p:tgtEl>
                                        <p:attrNameLst>
                                          <p:attrName>style.rotation</p:attrName>
                                        </p:attrNameLst>
                                      </p:cBhvr>
                                      <p:tavLst>
                                        <p:tav tm="0">
                                          <p:val>
                                            <p:fltVal val="90"/>
                                          </p:val>
                                        </p:tav>
                                        <p:tav tm="100000">
                                          <p:val>
                                            <p:fltVal val="0"/>
                                          </p:val>
                                        </p:tav>
                                      </p:tavLst>
                                    </p:anim>
                                    <p:animEffect transition="in" filter="fade">
                                      <p:cBhvr>
                                        <p:cTn id="10" dur="30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coin.wav"/>
                                        </p:tgtEl>
                                      </p:cMediaNode>
                                    </p:audio>
                                  </p:sub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laser.wav"/>
                                        </p:tgtEl>
                                      </p:cMediaNode>
                                    </p:audio>
                                  </p:sub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5" name="push.wav"/>
                                        </p:tgtEl>
                                      </p:cMediaNode>
                                    </p:audio>
                                  </p:subTnLst>
                                </p:cTn>
                              </p:par>
                            </p:childTnLst>
                          </p:cTn>
                        </p:par>
                      </p:childTnLst>
                    </p:cTn>
                  </p:par>
                  <p:par>
                    <p:cTn id="26" fill="hold">
                      <p:stCondLst>
                        <p:cond delay="indefinite"/>
                      </p:stCondLst>
                      <p:childTnLst>
                        <p:par>
                          <p:cTn id="27" fill="hold">
                            <p:stCondLst>
                              <p:cond delay="0"/>
                            </p:stCondLst>
                            <p:childTnLst>
                              <p:par>
                                <p:cTn id="28" presetID="17" presetClass="entr" presetSubtype="1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8"/>
                                            </p:cond>
                                          </p:stCondLst>
                                          <p:endCondLst>
                                            <p:cond evt="onStopAudio" delay="0">
                                              <p:tgtEl>
                                                <p:sldTgt/>
                                              </p:tgtEl>
                                            </p:cond>
                                          </p:endCondLst>
                                        </p:cTn>
                                        <p:tgtEl>
                                          <p:sndTgt r:embed="rId6" name="hammer.wav"/>
                                        </p:tgtEl>
                                      </p:cMediaNode>
                                    </p:audio>
                                  </p:sub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3000" fill="hold"/>
                                        <p:tgtEl>
                                          <p:spTgt spid="5"/>
                                        </p:tgtEl>
                                        <p:attrNameLst>
                                          <p:attrName>ppt_w</p:attrName>
                                        </p:attrNameLst>
                                      </p:cBhvr>
                                      <p:tavLst>
                                        <p:tav tm="0">
                                          <p:val>
                                            <p:strVal val="#ppt_w+.3"/>
                                          </p:val>
                                        </p:tav>
                                        <p:tav tm="100000">
                                          <p:val>
                                            <p:strVal val="#ppt_w"/>
                                          </p:val>
                                        </p:tav>
                                      </p:tavLst>
                                    </p:anim>
                                    <p:anim calcmode="lin" valueType="num">
                                      <p:cBhvr>
                                        <p:cTn id="37" dur="3000" fill="hold"/>
                                        <p:tgtEl>
                                          <p:spTgt spid="5"/>
                                        </p:tgtEl>
                                        <p:attrNameLst>
                                          <p:attrName>ppt_h</p:attrName>
                                        </p:attrNameLst>
                                      </p:cBhvr>
                                      <p:tavLst>
                                        <p:tav tm="0">
                                          <p:val>
                                            <p:strVal val="#ppt_h"/>
                                          </p:val>
                                        </p:tav>
                                        <p:tav tm="100000">
                                          <p:val>
                                            <p:strVal val="#ppt_h"/>
                                          </p:val>
                                        </p:tav>
                                      </p:tavLst>
                                    </p:anim>
                                    <p:animEffect transition="in" filter="fade">
                                      <p:cBhvr>
                                        <p:cTn id="38" dur="3000"/>
                                        <p:tgtEl>
                                          <p:spTgt spid="5"/>
                                        </p:tgtEl>
                                      </p:cBhvr>
                                    </p:animEffect>
                                  </p:childTnLst>
                                  <p:subTnLst>
                                    <p:audio>
                                      <p:cMediaNode>
                                        <p:cTn display="0" masterRel="sameClick">
                                          <p:stCondLst>
                                            <p:cond evt="begin" delay="0">
                                              <p:tn val="34"/>
                                            </p:cond>
                                          </p:stCondLst>
                                          <p:endCondLst>
                                            <p:cond evt="onStopAudio" delay="0">
                                              <p:tgtEl>
                                                <p:sldTgt/>
                                              </p:tgtEl>
                                            </p:cond>
                                          </p:endCondLst>
                                        </p:cTn>
                                        <p:tgtEl>
                                          <p:sndTgt r:embed="rId7"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oruri obosta.jpg"/>
          <p:cNvPicPr>
            <a:picLocks noChangeAspect="1"/>
          </p:cNvPicPr>
          <p:nvPr/>
        </p:nvPicPr>
        <p:blipFill>
          <a:blip r:embed="rId6"/>
          <a:stretch>
            <a:fillRect/>
          </a:stretch>
        </p:blipFill>
        <p:spPr>
          <a:xfrm>
            <a:off x="7342496" y="0"/>
            <a:ext cx="4849504" cy="3289110"/>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496" y="3439234"/>
            <a:ext cx="4849501" cy="3403843"/>
          </a:xfrm>
          <a:prstGeom prst="rect">
            <a:avLst/>
          </a:prstGeom>
        </p:spPr>
      </p:pic>
      <p:sp>
        <p:nvSpPr>
          <p:cNvPr id="4" name="TextBox 3"/>
          <p:cNvSpPr txBox="1"/>
          <p:nvPr/>
        </p:nvSpPr>
        <p:spPr>
          <a:xfrm>
            <a:off x="136478" y="382137"/>
            <a:ext cx="7069540" cy="5663089"/>
          </a:xfrm>
          <a:prstGeom prst="rect">
            <a:avLst/>
          </a:prstGeom>
          <a:noFill/>
        </p:spPr>
        <p:txBody>
          <a:bodyPr wrap="square" rtlCol="0">
            <a:spAutoFit/>
          </a:bodyPr>
          <a:lstStyle/>
          <a:p>
            <a:r>
              <a:rPr lang="en-US" sz="5400" b="1" dirty="0">
                <a:solidFill>
                  <a:srgbClr val="00B0F0"/>
                </a:solidFill>
              </a:rPr>
              <a:t>বিবিধ ( miscellaneous ): </a:t>
            </a:r>
          </a:p>
          <a:p>
            <a:r>
              <a:rPr lang="bn-IN" sz="2800" b="1" dirty="0"/>
              <a:t>বাংলাদেশ একটি উন্নয়নশীল দেশ । এ দেশের সরকারকে প্রতি বছরই উপরোক্ত খাতগুলো ছাড়াও আরও অনেক খাতে ব্যয় বহন করতে হয় । যেমন-প্রাকৃতিক বিপর্যয়,মহামন্দা-করোনা ভাইরাসজনিত আপদ, যুদ্ধকালীন দুর্যোগ ইত্যাদি মোকাবিলায় সরকারি ব্যয়ের আওতা অনেক বৃদ্ধি পায় । আধুনিক কল্যাণকামী রাষ্ট্রধারায় সরকারের ব্যয় এভাবে বেড়েই চলেছে । ২০১৯-২০২০ অর্থ বছরে এ খাতে বরাদ্দ হয় মোট ব্যয়ের ০.২% বা ১,০৪৬.৩৮ কোটি টাকা ।</a:t>
            </a:r>
            <a:endParaRPr lang="en-US" sz="2800" b="1" dirty="0"/>
          </a:p>
        </p:txBody>
      </p:sp>
    </p:spTree>
    <p:extLst>
      <p:ext uri="{BB962C8B-B14F-4D97-AF65-F5344CB8AC3E}">
        <p14:creationId xmlns:p14="http://schemas.microsoft.com/office/powerpoint/2010/main" val="698810283"/>
      </p:ext>
    </p:extLst>
  </p:cSld>
  <p:clrMapOvr>
    <a:masterClrMapping/>
  </p:clrMapOvr>
  <mc:AlternateContent xmlns:mc="http://schemas.openxmlformats.org/markup-compatibility/2006" xmlns:p14="http://schemas.microsoft.com/office/powerpoint/2010/main">
    <mc:Choice Requires="p14">
      <p:transition spd="slow" p14:dur="5000">
        <p14:prism/>
        <p:sndAc>
          <p:stSnd>
            <p:snd r:embed="rId2" name="breeze.wav"/>
          </p:stSnd>
        </p:sndAc>
      </p:transition>
    </mc:Choice>
    <mc:Fallback xmlns="">
      <p:transition spd="slow">
        <p:fade/>
        <p:sndAc>
          <p:stSnd>
            <p:snd r:embed="rId8"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oin.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click.wav"/>
                                        </p:tgtEl>
                                      </p:cMediaNode>
                                    </p:audio>
                                  </p:sub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plus(in)">
                                      <p:cBhvr>
                                        <p:cTn id="17" dur="2000"/>
                                        <p:tgtEl>
                                          <p:spTgt spid="4"/>
                                        </p:tgtEl>
                                      </p:cBhvr>
                                    </p:animEffect>
                                  </p:childTnLst>
                                  <p:subTnLst>
                                    <p:audio>
                                      <p:cMediaNode>
                                        <p:cTn display="0" masterRel="sameClick">
                                          <p:stCondLst>
                                            <p:cond evt="begin" delay="0">
                                              <p:tn val="15"/>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
            <a:ext cx="12192000" cy="4790364"/>
          </a:xfrm>
          <a:prstGeom prst="rect">
            <a:avLst/>
          </a:prstGeom>
        </p:spPr>
      </p:pic>
      <p:sp>
        <p:nvSpPr>
          <p:cNvPr id="3" name="TextBox 2"/>
          <p:cNvSpPr txBox="1"/>
          <p:nvPr/>
        </p:nvSpPr>
        <p:spPr>
          <a:xfrm>
            <a:off x="272955" y="177421"/>
            <a:ext cx="11696132" cy="1015663"/>
          </a:xfrm>
          <a:prstGeom prst="rect">
            <a:avLst/>
          </a:prstGeom>
          <a:noFill/>
        </p:spPr>
        <p:txBody>
          <a:bodyPr wrap="square" rtlCol="0">
            <a:spAutoFit/>
          </a:bodyPr>
          <a:lstStyle/>
          <a:p>
            <a:pPr algn="ctr"/>
            <a:r>
              <a:rPr lang="en-US" sz="6000" b="1" dirty="0">
                <a:solidFill>
                  <a:srgbClr val="FFFF00"/>
                </a:solidFill>
              </a:rPr>
              <a:t>একক কাজ</a:t>
            </a:r>
          </a:p>
        </p:txBody>
      </p:sp>
      <p:sp>
        <p:nvSpPr>
          <p:cNvPr id="4" name="TextBox 3"/>
          <p:cNvSpPr txBox="1"/>
          <p:nvPr/>
        </p:nvSpPr>
        <p:spPr>
          <a:xfrm>
            <a:off x="191069" y="4967785"/>
            <a:ext cx="11791666" cy="923330"/>
          </a:xfrm>
          <a:prstGeom prst="rect">
            <a:avLst/>
          </a:prstGeom>
          <a:noFill/>
        </p:spPr>
        <p:txBody>
          <a:bodyPr wrap="square" rtlCol="0">
            <a:spAutoFit/>
          </a:bodyPr>
          <a:lstStyle/>
          <a:p>
            <a:r>
              <a:rPr lang="bn-IN" sz="5400" b="1" dirty="0">
                <a:solidFill>
                  <a:srgbClr val="00B050"/>
                </a:solidFill>
              </a:rPr>
              <a:t>সরকারি ব্যয় কিভাবে কর্মসংস্থান ঘটায় ?</a:t>
            </a:r>
            <a:endParaRPr lang="en-US" sz="5400" b="1" dirty="0">
              <a:solidFill>
                <a:srgbClr val="00B050"/>
              </a:solidFill>
            </a:endParaRPr>
          </a:p>
        </p:txBody>
      </p:sp>
    </p:spTree>
    <p:extLst>
      <p:ext uri="{BB962C8B-B14F-4D97-AF65-F5344CB8AC3E}">
        <p14:creationId xmlns:p14="http://schemas.microsoft.com/office/powerpoint/2010/main" val="1507605034"/>
      </p:ext>
    </p:extLst>
  </p:cSld>
  <p:clrMapOvr>
    <a:masterClrMapping/>
  </p:clrMapOvr>
  <mc:AlternateContent xmlns:mc="http://schemas.openxmlformats.org/markup-compatibility/2006" xmlns:p14="http://schemas.microsoft.com/office/powerpoint/2010/main">
    <mc:Choice Requires="p14">
      <p:transition spd="slow" p14:dur="5250">
        <p14:doors dir="vert"/>
        <p:sndAc>
          <p:stSnd>
            <p:snd r:embed="rId2" name="breeze.wav"/>
          </p:stSnd>
        </p:sndAc>
      </p:transition>
    </mc:Choice>
    <mc:Fallback xmlns="">
      <p:transition spd="slow">
        <p:fade/>
        <p:sndAc>
          <p:stSnd>
            <p:snd r:embed="rId7"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4" name="cashreg.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556" y="159406"/>
            <a:ext cx="11791666" cy="4832092"/>
          </a:xfrm>
          <a:prstGeom prst="rect">
            <a:avLst/>
          </a:prstGeom>
          <a:noFill/>
        </p:spPr>
        <p:txBody>
          <a:bodyPr wrap="square" rtlCol="0">
            <a:spAutoFit/>
          </a:bodyPr>
          <a:lstStyle/>
          <a:p>
            <a:pPr algn="ctr"/>
            <a:r>
              <a:rPr lang="bn-IN" sz="4800" b="1" dirty="0">
                <a:solidFill>
                  <a:srgbClr val="7030A0"/>
                </a:solidFill>
              </a:rPr>
              <a:t>মুল্যায়ন</a:t>
            </a:r>
          </a:p>
          <a:p>
            <a:r>
              <a:rPr lang="bn-IN" sz="2000" b="1" dirty="0"/>
              <a:t>১। সরকারি ব্যয়ের অন্যতম প্রধান খাত কোনটি ?</a:t>
            </a:r>
          </a:p>
          <a:p>
            <a:r>
              <a:rPr lang="bn-IN" sz="2000" b="1" dirty="0"/>
              <a:t>ক)সামাজিক অবকাঠামো উন্নয়ন খ)কৃষি কাঠামো উন্নয়ন গ)দেশ রক্ষা ও প্রতিরক্ষা ঘ)শিক্ষা ও প্রশিক্ষণ</a:t>
            </a:r>
          </a:p>
          <a:p>
            <a:r>
              <a:rPr lang="bn-IN" sz="2000" b="1" dirty="0"/>
              <a:t>২। সরকারের রাজস্ব ব্যয় কোনটি ?</a:t>
            </a:r>
          </a:p>
          <a:p>
            <a:r>
              <a:rPr lang="bn-IN" sz="2000" b="1" dirty="0"/>
              <a:t>ক)সেতু নির্মাণ খ)বয়স্ক ভাতা গ)কর্মচারীদের বেতন ঘ)কৃষি উন্নয়ন</a:t>
            </a:r>
          </a:p>
          <a:p>
            <a:r>
              <a:rPr lang="bn-IN" sz="2000" b="1" dirty="0"/>
              <a:t>৩।সরকারের সামাজিক নিরাপত্তাজনিত ব্যয় হলো-</a:t>
            </a:r>
          </a:p>
          <a:p>
            <a:r>
              <a:rPr lang="bn-IN" sz="2000" b="1" dirty="0"/>
              <a:t>ক)ভর্তুকি খ) পেনশন গ)শিক্ষা খাতে ব্যয় ঘ)স্বাস্থ্য খাতে ব্যয়</a:t>
            </a:r>
          </a:p>
          <a:p>
            <a:r>
              <a:rPr lang="bn-IN" sz="2000" b="1" dirty="0"/>
              <a:t>৪। দেশের অভ্যন্তরে জনপ্রশাসন পরিচালনার জন্য সরকার যে ব্যয় করেন, তাকে কি বলে ?</a:t>
            </a:r>
          </a:p>
          <a:p>
            <a:r>
              <a:rPr lang="bn-IN" sz="2000" b="1" dirty="0"/>
              <a:t>ক)অনুন্নয়নমুলক ব্যয় খ)উন্নয়নমুলক ব্যয় গ)মুলধনী ব্যয় ঘ)অবচয়জনিত ব্যয় </a:t>
            </a:r>
          </a:p>
          <a:p>
            <a:r>
              <a:rPr lang="bn-IN" sz="2000" b="1" dirty="0"/>
              <a:t>৫। বর্তমানে সরকারি ব্যয় বৃদ্ধির কারণ কোনটি ?</a:t>
            </a:r>
          </a:p>
          <a:p>
            <a:r>
              <a:rPr lang="en-US" sz="2000" b="1" dirty="0" err="1"/>
              <a:t>i</a:t>
            </a:r>
            <a:r>
              <a:rPr lang="en-US" sz="2000" b="1" dirty="0"/>
              <a:t>)</a:t>
            </a:r>
            <a:r>
              <a:rPr lang="bn-IN" sz="2000" b="1" dirty="0"/>
              <a:t>সামাজিক নিরাপত্তা ব্যয় বৃদ্ধি </a:t>
            </a:r>
            <a:r>
              <a:rPr lang="en-US" sz="2000" b="1" dirty="0"/>
              <a:t>ii)</a:t>
            </a:r>
            <a:r>
              <a:rPr lang="bn-IN" sz="2000" b="1" dirty="0"/>
              <a:t>জনসংখ্যা নিয়ন্ত্রণ ও মানব উন্নয়নে ব্যয় বৃদ্ধি </a:t>
            </a:r>
            <a:r>
              <a:rPr lang="en-US" sz="2000" b="1" dirty="0"/>
              <a:t>iii)</a:t>
            </a:r>
            <a:r>
              <a:rPr lang="bn-IN" sz="2000" b="1" dirty="0"/>
              <a:t>অভ্যন্তরীণ আইন-শৃঙ্খলা রক্ষায় ব্যয় বৃদ্ধি</a:t>
            </a:r>
          </a:p>
          <a:p>
            <a:r>
              <a:rPr lang="bn-IN" sz="2000" b="1" dirty="0"/>
              <a:t>নিচের কোনটি সঠিক ?</a:t>
            </a:r>
          </a:p>
          <a:p>
            <a:r>
              <a:rPr lang="bn-IN" sz="2000" b="1" dirty="0"/>
              <a:t>ক)</a:t>
            </a:r>
            <a:r>
              <a:rPr lang="en-US" sz="2000" b="1" dirty="0"/>
              <a:t>i </a:t>
            </a:r>
            <a:r>
              <a:rPr lang="bn-IN" sz="2000" b="1" dirty="0"/>
              <a:t>ও </a:t>
            </a:r>
            <a:r>
              <a:rPr lang="en-US" sz="2000" b="1" dirty="0"/>
              <a:t>ii  </a:t>
            </a:r>
            <a:r>
              <a:rPr lang="bn-IN" sz="2000" b="1" dirty="0"/>
              <a:t>খ) </a:t>
            </a:r>
            <a:r>
              <a:rPr lang="en-US" sz="2000" b="1" dirty="0"/>
              <a:t>i</a:t>
            </a:r>
            <a:r>
              <a:rPr lang="bn-IN" sz="2000" b="1" dirty="0"/>
              <a:t> ও </a:t>
            </a:r>
            <a:r>
              <a:rPr lang="en-US" sz="2000" b="1" dirty="0"/>
              <a:t>iii</a:t>
            </a:r>
            <a:r>
              <a:rPr lang="bn-IN" sz="2000" b="1" dirty="0"/>
              <a:t> </a:t>
            </a:r>
            <a:r>
              <a:rPr lang="en-US" sz="2000" b="1" dirty="0"/>
              <a:t> </a:t>
            </a:r>
            <a:r>
              <a:rPr lang="bn-IN" sz="2000" b="1" dirty="0"/>
              <a:t>গ) </a:t>
            </a:r>
            <a:r>
              <a:rPr lang="en-US" sz="2000" b="1" dirty="0"/>
              <a:t>ii </a:t>
            </a:r>
            <a:r>
              <a:rPr lang="bn-IN" sz="2000" b="1" dirty="0"/>
              <a:t>ও </a:t>
            </a:r>
            <a:r>
              <a:rPr lang="en-US" sz="2000" b="1" dirty="0"/>
              <a:t>iii  </a:t>
            </a:r>
            <a:r>
              <a:rPr lang="bn-IN" sz="2000" b="1" dirty="0"/>
              <a:t>ঘ)</a:t>
            </a:r>
            <a:r>
              <a:rPr lang="en-US" sz="2000" b="1" dirty="0"/>
              <a:t>  i ,  ii  </a:t>
            </a:r>
            <a:r>
              <a:rPr lang="bn-IN" sz="2000" b="1" dirty="0"/>
              <a:t>ও </a:t>
            </a:r>
            <a:r>
              <a:rPr lang="en-US" sz="2000" b="1" dirty="0"/>
              <a:t>iii</a:t>
            </a:r>
            <a:r>
              <a:rPr lang="bn-IN" sz="2000" b="1" dirty="0"/>
              <a:t> </a:t>
            </a:r>
          </a:p>
        </p:txBody>
      </p:sp>
      <p:sp>
        <p:nvSpPr>
          <p:cNvPr id="3" name="Freeform 2"/>
          <p:cNvSpPr/>
          <p:nvPr/>
        </p:nvSpPr>
        <p:spPr>
          <a:xfrm>
            <a:off x="3256775" y="4425444"/>
            <a:ext cx="423081" cy="385706"/>
          </a:xfrm>
          <a:custGeom>
            <a:avLst/>
            <a:gdLst>
              <a:gd name="connsiteX0" fmla="*/ 0 w 341194"/>
              <a:gd name="connsiteY0" fmla="*/ 163773 h 252920"/>
              <a:gd name="connsiteX1" fmla="*/ 68239 w 341194"/>
              <a:gd name="connsiteY1" fmla="*/ 245660 h 252920"/>
              <a:gd name="connsiteX2" fmla="*/ 341194 w 341194"/>
              <a:gd name="connsiteY2" fmla="*/ 0 h 252920"/>
              <a:gd name="connsiteX3" fmla="*/ 341194 w 341194"/>
              <a:gd name="connsiteY3" fmla="*/ 0 h 252920"/>
            </a:gdLst>
            <a:ahLst/>
            <a:cxnLst>
              <a:cxn ang="0">
                <a:pos x="connsiteX0" y="connsiteY0"/>
              </a:cxn>
              <a:cxn ang="0">
                <a:pos x="connsiteX1" y="connsiteY1"/>
              </a:cxn>
              <a:cxn ang="0">
                <a:pos x="connsiteX2" y="connsiteY2"/>
              </a:cxn>
              <a:cxn ang="0">
                <a:pos x="connsiteX3" y="connsiteY3"/>
              </a:cxn>
            </a:cxnLst>
            <a:rect l="l" t="t" r="r" b="b"/>
            <a:pathLst>
              <a:path w="341194" h="252920">
                <a:moveTo>
                  <a:pt x="0" y="163773"/>
                </a:moveTo>
                <a:cubicBezTo>
                  <a:pt x="5686" y="218364"/>
                  <a:pt x="11373" y="272955"/>
                  <a:pt x="68239" y="245660"/>
                </a:cubicBezTo>
                <a:cubicBezTo>
                  <a:pt x="125105" y="218365"/>
                  <a:pt x="341194" y="0"/>
                  <a:pt x="341194" y="0"/>
                </a:cubicBezTo>
                <a:lnTo>
                  <a:pt x="341194" y="0"/>
                </a:lnTo>
              </a:path>
            </a:pathLst>
          </a:custGeom>
          <a:ln w="508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b="1" dirty="0"/>
          </a:p>
        </p:txBody>
      </p:sp>
      <p:sp>
        <p:nvSpPr>
          <p:cNvPr id="7" name="Freeform 6"/>
          <p:cNvSpPr/>
          <p:nvPr/>
        </p:nvSpPr>
        <p:spPr>
          <a:xfrm>
            <a:off x="8811169" y="1032785"/>
            <a:ext cx="423081" cy="385706"/>
          </a:xfrm>
          <a:custGeom>
            <a:avLst/>
            <a:gdLst>
              <a:gd name="connsiteX0" fmla="*/ 0 w 341194"/>
              <a:gd name="connsiteY0" fmla="*/ 163773 h 252920"/>
              <a:gd name="connsiteX1" fmla="*/ 68239 w 341194"/>
              <a:gd name="connsiteY1" fmla="*/ 245660 h 252920"/>
              <a:gd name="connsiteX2" fmla="*/ 341194 w 341194"/>
              <a:gd name="connsiteY2" fmla="*/ 0 h 252920"/>
              <a:gd name="connsiteX3" fmla="*/ 341194 w 341194"/>
              <a:gd name="connsiteY3" fmla="*/ 0 h 252920"/>
            </a:gdLst>
            <a:ahLst/>
            <a:cxnLst>
              <a:cxn ang="0">
                <a:pos x="connsiteX0" y="connsiteY0"/>
              </a:cxn>
              <a:cxn ang="0">
                <a:pos x="connsiteX1" y="connsiteY1"/>
              </a:cxn>
              <a:cxn ang="0">
                <a:pos x="connsiteX2" y="connsiteY2"/>
              </a:cxn>
              <a:cxn ang="0">
                <a:pos x="connsiteX3" y="connsiteY3"/>
              </a:cxn>
            </a:cxnLst>
            <a:rect l="l" t="t" r="r" b="b"/>
            <a:pathLst>
              <a:path w="341194" h="252920">
                <a:moveTo>
                  <a:pt x="0" y="163773"/>
                </a:moveTo>
                <a:cubicBezTo>
                  <a:pt x="5686" y="218364"/>
                  <a:pt x="11373" y="272955"/>
                  <a:pt x="68239" y="245660"/>
                </a:cubicBezTo>
                <a:cubicBezTo>
                  <a:pt x="125105" y="218365"/>
                  <a:pt x="341194" y="0"/>
                  <a:pt x="341194" y="0"/>
                </a:cubicBezTo>
                <a:lnTo>
                  <a:pt x="341194" y="0"/>
                </a:lnTo>
              </a:path>
            </a:pathLst>
          </a:custGeom>
          <a:ln w="50800"/>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b="1" dirty="0">
              <a:solidFill>
                <a:srgbClr val="7030A0"/>
              </a:solidFill>
            </a:endParaRPr>
          </a:p>
        </p:txBody>
      </p:sp>
      <p:sp>
        <p:nvSpPr>
          <p:cNvPr id="8" name="Freeform 7"/>
          <p:cNvSpPr/>
          <p:nvPr/>
        </p:nvSpPr>
        <p:spPr>
          <a:xfrm>
            <a:off x="3363962" y="1669357"/>
            <a:ext cx="423081" cy="385706"/>
          </a:xfrm>
          <a:custGeom>
            <a:avLst/>
            <a:gdLst>
              <a:gd name="connsiteX0" fmla="*/ 0 w 341194"/>
              <a:gd name="connsiteY0" fmla="*/ 163773 h 252920"/>
              <a:gd name="connsiteX1" fmla="*/ 68239 w 341194"/>
              <a:gd name="connsiteY1" fmla="*/ 245660 h 252920"/>
              <a:gd name="connsiteX2" fmla="*/ 341194 w 341194"/>
              <a:gd name="connsiteY2" fmla="*/ 0 h 252920"/>
              <a:gd name="connsiteX3" fmla="*/ 341194 w 341194"/>
              <a:gd name="connsiteY3" fmla="*/ 0 h 252920"/>
            </a:gdLst>
            <a:ahLst/>
            <a:cxnLst>
              <a:cxn ang="0">
                <a:pos x="connsiteX0" y="connsiteY0"/>
              </a:cxn>
              <a:cxn ang="0">
                <a:pos x="connsiteX1" y="connsiteY1"/>
              </a:cxn>
              <a:cxn ang="0">
                <a:pos x="connsiteX2" y="connsiteY2"/>
              </a:cxn>
              <a:cxn ang="0">
                <a:pos x="connsiteX3" y="connsiteY3"/>
              </a:cxn>
            </a:cxnLst>
            <a:rect l="l" t="t" r="r" b="b"/>
            <a:pathLst>
              <a:path w="341194" h="252920">
                <a:moveTo>
                  <a:pt x="0" y="163773"/>
                </a:moveTo>
                <a:cubicBezTo>
                  <a:pt x="5686" y="218364"/>
                  <a:pt x="11373" y="272955"/>
                  <a:pt x="68239" y="245660"/>
                </a:cubicBezTo>
                <a:cubicBezTo>
                  <a:pt x="125105" y="218365"/>
                  <a:pt x="341194" y="0"/>
                  <a:pt x="341194" y="0"/>
                </a:cubicBezTo>
                <a:lnTo>
                  <a:pt x="341194" y="0"/>
                </a:lnTo>
              </a:path>
            </a:pathLst>
          </a:custGeom>
          <a:ln w="508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b="1" dirty="0"/>
          </a:p>
        </p:txBody>
      </p:sp>
      <p:sp>
        <p:nvSpPr>
          <p:cNvPr id="9" name="Freeform 8"/>
          <p:cNvSpPr/>
          <p:nvPr/>
        </p:nvSpPr>
        <p:spPr>
          <a:xfrm>
            <a:off x="1341224" y="2386966"/>
            <a:ext cx="423081" cy="385706"/>
          </a:xfrm>
          <a:custGeom>
            <a:avLst/>
            <a:gdLst>
              <a:gd name="connsiteX0" fmla="*/ 0 w 341194"/>
              <a:gd name="connsiteY0" fmla="*/ 163773 h 252920"/>
              <a:gd name="connsiteX1" fmla="*/ 68239 w 341194"/>
              <a:gd name="connsiteY1" fmla="*/ 245660 h 252920"/>
              <a:gd name="connsiteX2" fmla="*/ 341194 w 341194"/>
              <a:gd name="connsiteY2" fmla="*/ 0 h 252920"/>
              <a:gd name="connsiteX3" fmla="*/ 341194 w 341194"/>
              <a:gd name="connsiteY3" fmla="*/ 0 h 252920"/>
            </a:gdLst>
            <a:ahLst/>
            <a:cxnLst>
              <a:cxn ang="0">
                <a:pos x="connsiteX0" y="connsiteY0"/>
              </a:cxn>
              <a:cxn ang="0">
                <a:pos x="connsiteX1" y="connsiteY1"/>
              </a:cxn>
              <a:cxn ang="0">
                <a:pos x="connsiteX2" y="connsiteY2"/>
              </a:cxn>
              <a:cxn ang="0">
                <a:pos x="connsiteX3" y="connsiteY3"/>
              </a:cxn>
            </a:cxnLst>
            <a:rect l="l" t="t" r="r" b="b"/>
            <a:pathLst>
              <a:path w="341194" h="252920">
                <a:moveTo>
                  <a:pt x="0" y="163773"/>
                </a:moveTo>
                <a:cubicBezTo>
                  <a:pt x="5686" y="218364"/>
                  <a:pt x="11373" y="272955"/>
                  <a:pt x="68239" y="245660"/>
                </a:cubicBezTo>
                <a:cubicBezTo>
                  <a:pt x="125105" y="218365"/>
                  <a:pt x="341194" y="0"/>
                  <a:pt x="341194" y="0"/>
                </a:cubicBezTo>
                <a:lnTo>
                  <a:pt x="341194" y="0"/>
                </a:lnTo>
              </a:path>
            </a:pathLst>
          </a:custGeom>
          <a:ln w="508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b="1" dirty="0"/>
          </a:p>
        </p:txBody>
      </p:sp>
      <p:sp>
        <p:nvSpPr>
          <p:cNvPr id="10" name="Freeform 9"/>
          <p:cNvSpPr/>
          <p:nvPr/>
        </p:nvSpPr>
        <p:spPr>
          <a:xfrm>
            <a:off x="255947" y="2974127"/>
            <a:ext cx="423081" cy="385706"/>
          </a:xfrm>
          <a:custGeom>
            <a:avLst/>
            <a:gdLst>
              <a:gd name="connsiteX0" fmla="*/ 0 w 341194"/>
              <a:gd name="connsiteY0" fmla="*/ 163773 h 252920"/>
              <a:gd name="connsiteX1" fmla="*/ 68239 w 341194"/>
              <a:gd name="connsiteY1" fmla="*/ 245660 h 252920"/>
              <a:gd name="connsiteX2" fmla="*/ 341194 w 341194"/>
              <a:gd name="connsiteY2" fmla="*/ 0 h 252920"/>
              <a:gd name="connsiteX3" fmla="*/ 341194 w 341194"/>
              <a:gd name="connsiteY3" fmla="*/ 0 h 252920"/>
            </a:gdLst>
            <a:ahLst/>
            <a:cxnLst>
              <a:cxn ang="0">
                <a:pos x="connsiteX0" y="connsiteY0"/>
              </a:cxn>
              <a:cxn ang="0">
                <a:pos x="connsiteX1" y="connsiteY1"/>
              </a:cxn>
              <a:cxn ang="0">
                <a:pos x="connsiteX2" y="connsiteY2"/>
              </a:cxn>
              <a:cxn ang="0">
                <a:pos x="connsiteX3" y="connsiteY3"/>
              </a:cxn>
            </a:cxnLst>
            <a:rect l="l" t="t" r="r" b="b"/>
            <a:pathLst>
              <a:path w="341194" h="252920">
                <a:moveTo>
                  <a:pt x="0" y="163773"/>
                </a:moveTo>
                <a:cubicBezTo>
                  <a:pt x="5686" y="218364"/>
                  <a:pt x="11373" y="272955"/>
                  <a:pt x="68239" y="245660"/>
                </a:cubicBezTo>
                <a:cubicBezTo>
                  <a:pt x="125105" y="218365"/>
                  <a:pt x="341194" y="0"/>
                  <a:pt x="341194" y="0"/>
                </a:cubicBezTo>
                <a:lnTo>
                  <a:pt x="341194" y="0"/>
                </a:lnTo>
              </a:path>
            </a:pathLst>
          </a:custGeom>
          <a:ln w="508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b="1" dirty="0"/>
          </a:p>
        </p:txBody>
      </p:sp>
    </p:spTree>
    <p:extLst>
      <p:ext uri="{BB962C8B-B14F-4D97-AF65-F5344CB8AC3E}">
        <p14:creationId xmlns:p14="http://schemas.microsoft.com/office/powerpoint/2010/main" val="3839302228"/>
      </p:ext>
    </p:extLst>
  </p:cSld>
  <p:clrMapOvr>
    <a:masterClrMapping/>
  </p:clrMapOvr>
  <mc:AlternateContent xmlns:mc="http://schemas.openxmlformats.org/markup-compatibility/2006" xmlns:p14="http://schemas.microsoft.com/office/powerpoint/2010/main">
    <mc:Choice Requires="p14">
      <p:transition spd="slow" p14:dur="5000">
        <p14:prism isInverted="1"/>
        <p:sndAc>
          <p:stSnd>
            <p:snd r:embed="rId2" name="drumroll.wav"/>
          </p:stSnd>
        </p:sndAc>
      </p:transition>
    </mc:Choice>
    <mc:Fallback xmlns="">
      <p:transition spd="slow">
        <p:fade/>
        <p:sndAc>
          <p:stSnd>
            <p:snd r:embed="rId5"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3000" fill="hold"/>
                                        <p:tgtEl>
                                          <p:spTgt spid="7"/>
                                        </p:tgtEl>
                                        <p:attrNameLst>
                                          <p:attrName>ppt_x</p:attrName>
                                        </p:attrNameLst>
                                      </p:cBhvr>
                                      <p:tavLst>
                                        <p:tav tm="0">
                                          <p:val>
                                            <p:strVal val="0-#ppt_w/2"/>
                                          </p:val>
                                        </p:tav>
                                        <p:tav tm="100000">
                                          <p:val>
                                            <p:strVal val="#ppt_x"/>
                                          </p:val>
                                        </p:tav>
                                      </p:tavLst>
                                    </p:anim>
                                    <p:anim calcmode="lin" valueType="num">
                                      <p:cBhvr additive="base">
                                        <p:cTn id="26" dur="30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pplaus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3000" fill="hold"/>
                                        <p:tgtEl>
                                          <p:spTgt spid="8"/>
                                        </p:tgtEl>
                                        <p:attrNameLst>
                                          <p:attrName>ppt_x</p:attrName>
                                        </p:attrNameLst>
                                      </p:cBhvr>
                                      <p:tavLst>
                                        <p:tav tm="0">
                                          <p:val>
                                            <p:strVal val="0-#ppt_w/2"/>
                                          </p:val>
                                        </p:tav>
                                        <p:tav tm="100000">
                                          <p:val>
                                            <p:strVal val="#ppt_x"/>
                                          </p:val>
                                        </p:tav>
                                      </p:tavLst>
                                    </p:anim>
                                    <p:anim calcmode="lin" valueType="num">
                                      <p:cBhvr additive="base">
                                        <p:cTn id="32" dur="30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pplause.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3000" fill="hold"/>
                                        <p:tgtEl>
                                          <p:spTgt spid="9"/>
                                        </p:tgtEl>
                                        <p:attrNameLst>
                                          <p:attrName>ppt_x</p:attrName>
                                        </p:attrNameLst>
                                      </p:cBhvr>
                                      <p:tavLst>
                                        <p:tav tm="0">
                                          <p:val>
                                            <p:strVal val="0-#ppt_w/2"/>
                                          </p:val>
                                        </p:tav>
                                        <p:tav tm="100000">
                                          <p:val>
                                            <p:strVal val="#ppt_x"/>
                                          </p:val>
                                        </p:tav>
                                      </p:tavLst>
                                    </p:anim>
                                    <p:anim calcmode="lin" valueType="num">
                                      <p:cBhvr additive="base">
                                        <p:cTn id="38" dur="3000" fill="hold"/>
                                        <p:tgtEl>
                                          <p:spTgt spid="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pplause.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3000" fill="hold"/>
                                        <p:tgtEl>
                                          <p:spTgt spid="10"/>
                                        </p:tgtEl>
                                        <p:attrNameLst>
                                          <p:attrName>ppt_x</p:attrName>
                                        </p:attrNameLst>
                                      </p:cBhvr>
                                      <p:tavLst>
                                        <p:tav tm="0">
                                          <p:val>
                                            <p:strVal val="#ppt_x"/>
                                          </p:val>
                                        </p:tav>
                                        <p:tav tm="100000">
                                          <p:val>
                                            <p:strVal val="#ppt_x"/>
                                          </p:val>
                                        </p:tav>
                                      </p:tavLst>
                                    </p:anim>
                                    <p:anim calcmode="lin" valueType="num">
                                      <p:cBhvr additive="base">
                                        <p:cTn id="44" dur="30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pplause.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3000" fill="hold"/>
                                        <p:tgtEl>
                                          <p:spTgt spid="3"/>
                                        </p:tgtEl>
                                        <p:attrNameLst>
                                          <p:attrName>ppt_x</p:attrName>
                                        </p:attrNameLst>
                                      </p:cBhvr>
                                      <p:tavLst>
                                        <p:tav tm="0">
                                          <p:val>
                                            <p:strVal val="1+#ppt_w/2"/>
                                          </p:val>
                                        </p:tav>
                                        <p:tav tm="100000">
                                          <p:val>
                                            <p:strVal val="#ppt_x"/>
                                          </p:val>
                                        </p:tav>
                                      </p:tavLst>
                                    </p:anim>
                                    <p:anim calcmode="lin" valueType="num">
                                      <p:cBhvr additive="base">
                                        <p:cTn id="50" dur="30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animBg="1"/>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0"/>
            <a:ext cx="12051746" cy="4304714"/>
          </a:xfrm>
          <a:prstGeom prst="rect">
            <a:avLst/>
          </a:prstGeom>
        </p:spPr>
      </p:pic>
      <p:sp>
        <p:nvSpPr>
          <p:cNvPr id="3" name="TextBox 2"/>
          <p:cNvSpPr txBox="1"/>
          <p:nvPr/>
        </p:nvSpPr>
        <p:spPr>
          <a:xfrm>
            <a:off x="154745" y="182880"/>
            <a:ext cx="11732455" cy="1569660"/>
          </a:xfrm>
          <a:prstGeom prst="rect">
            <a:avLst/>
          </a:prstGeom>
          <a:noFill/>
        </p:spPr>
        <p:txBody>
          <a:bodyPr wrap="square" rtlCol="0">
            <a:spAutoFit/>
          </a:bodyPr>
          <a:lstStyle/>
          <a:p>
            <a:pPr algn="ctr"/>
            <a:r>
              <a:rPr lang="en-US" sz="9600" b="1" dirty="0">
                <a:solidFill>
                  <a:srgbClr val="FFFF00"/>
                </a:solidFill>
              </a:rPr>
              <a:t>বাড়ির কাজ</a:t>
            </a:r>
          </a:p>
        </p:txBody>
      </p:sp>
      <p:sp>
        <p:nvSpPr>
          <p:cNvPr id="4" name="TextBox 3"/>
          <p:cNvSpPr txBox="1"/>
          <p:nvPr/>
        </p:nvSpPr>
        <p:spPr>
          <a:xfrm>
            <a:off x="0" y="4487594"/>
            <a:ext cx="12192000" cy="1323439"/>
          </a:xfrm>
          <a:prstGeom prst="rect">
            <a:avLst/>
          </a:prstGeom>
          <a:noFill/>
        </p:spPr>
        <p:txBody>
          <a:bodyPr wrap="square" rtlCol="0">
            <a:spAutoFit/>
          </a:bodyPr>
          <a:lstStyle/>
          <a:p>
            <a:r>
              <a:rPr lang="bn-IN" sz="4000" b="1" dirty="0"/>
              <a:t>১।বাংলাদেশ সরকারের ব্যয়ের খাতগুলো বর্ণনা কর ।</a:t>
            </a:r>
          </a:p>
          <a:p>
            <a:r>
              <a:rPr lang="bn-IN" sz="4000" b="1" dirty="0"/>
              <a:t>২।দিন দিন সরকারি ব্যয় বৃদ্ধি পাচ্ছে কেন?</a:t>
            </a:r>
            <a:endParaRPr lang="en-US" sz="4000" b="1" dirty="0"/>
          </a:p>
        </p:txBody>
      </p:sp>
    </p:spTree>
    <p:extLst>
      <p:ext uri="{BB962C8B-B14F-4D97-AF65-F5344CB8AC3E}">
        <p14:creationId xmlns:p14="http://schemas.microsoft.com/office/powerpoint/2010/main" val="3435760008"/>
      </p:ext>
    </p:extLst>
  </p:cSld>
  <p:clrMapOvr>
    <a:masterClrMapping/>
  </p:clrMapOvr>
  <mc:AlternateContent xmlns:mc="http://schemas.openxmlformats.org/markup-compatibility/2006" xmlns:p14="http://schemas.microsoft.com/office/powerpoint/2010/main">
    <mc:Choice Requires="p14">
      <p:transition spd="slow" p14:dur="5000">
        <p14:warp dir="in"/>
        <p:sndAc>
          <p:stSnd>
            <p:snd r:embed="rId2" name="chimes.wav"/>
          </p:stSnd>
        </p:sndAc>
      </p:transition>
    </mc:Choice>
    <mc:Fallback xmlns="">
      <p:transition spd="slow">
        <p:fade/>
        <p:sndAc>
          <p:stSnd>
            <p:snd r:embed="rId8"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voltage.wav"/>
                                        </p:tgtEl>
                                      </p:cMediaNode>
                                    </p:audio>
                                  </p:sub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3000"/>
                                        <p:tgtEl>
                                          <p:spTgt spid="4">
                                            <p:txEl>
                                              <p:pRg st="0" end="0"/>
                                            </p:txEl>
                                          </p:spTgt>
                                        </p:tgtEl>
                                      </p:cBhvr>
                                    </p:animEffect>
                                    <p:anim calcmode="lin" valueType="num">
                                      <p:cBhvr>
                                        <p:cTn id="22" dur="3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27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4" dur="300" accel="100000" fill="hold">
                                          <p:stCondLst>
                                            <p:cond delay="2700"/>
                                          </p:stCondLst>
                                        </p:cTn>
                                        <p:tgtEl>
                                          <p:spTgt spid="4">
                                            <p:txEl>
                                              <p:pRg st="0" end="0"/>
                                            </p:txEl>
                                          </p:spTgt>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5" name="type.wav"/>
                                        </p:tgtEl>
                                      </p:cMediaNode>
                                    </p:audio>
                                  </p:subTnLst>
                                </p:cTn>
                              </p:par>
                            </p:childTnLst>
                          </p:cTn>
                        </p:par>
                      </p:childTnLst>
                    </p:cTn>
                  </p:par>
                  <p:par>
                    <p:cTn id="25" fill="hold">
                      <p:stCondLst>
                        <p:cond delay="indefinite"/>
                      </p:stCondLst>
                      <p:childTnLst>
                        <p:par>
                          <p:cTn id="26" fill="hold">
                            <p:stCondLst>
                              <p:cond delay="0"/>
                            </p:stCondLst>
                            <p:childTnLst>
                              <p:par>
                                <p:cTn id="27" presetID="17" presetClass="entr" presetSubtype="10"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p:cTn id="29"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4">
                                            <p:txEl>
                                              <p:pRg st="1" end="1"/>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7"/>
                                            </p:cond>
                                          </p:stCondLst>
                                          <p:endCondLst>
                                            <p:cond evt="onStopAudio" delay="0">
                                              <p:tgtEl>
                                                <p:sldTgt/>
                                              </p:tgtEl>
                                            </p:cond>
                                          </p:endCondLst>
                                        </p:cTn>
                                        <p:tgtEl>
                                          <p:sndTgt r:embed="rId6"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9224" y="-245660"/>
            <a:ext cx="11873552" cy="1569660"/>
          </a:xfrm>
          <a:prstGeom prst="rect">
            <a:avLst/>
          </a:prstGeom>
          <a:noFill/>
        </p:spPr>
        <p:txBody>
          <a:bodyPr wrap="square" rtlCol="0">
            <a:spAutoFit/>
          </a:bodyPr>
          <a:lstStyle/>
          <a:p>
            <a:pPr algn="ctr"/>
            <a:r>
              <a:rPr lang="bn-IN" sz="9600" b="1" dirty="0">
                <a:solidFill>
                  <a:srgbClr val="00B0F0"/>
                </a:solidFill>
              </a:rPr>
              <a:t>ধন্যবাদ</a:t>
            </a:r>
            <a:endParaRPr lang="en-US" sz="9600" b="1" dirty="0">
              <a:solidFill>
                <a:srgbClr val="00B0F0"/>
              </a:solidFill>
            </a:endParaRPr>
          </a:p>
        </p:txBody>
      </p:sp>
    </p:spTree>
    <p:extLst>
      <p:ext uri="{BB962C8B-B14F-4D97-AF65-F5344CB8AC3E}">
        <p14:creationId xmlns:p14="http://schemas.microsoft.com/office/powerpoint/2010/main" val="3781603630"/>
      </p:ext>
    </p:extLst>
  </p:cSld>
  <p:clrMapOvr>
    <a:masterClrMapping/>
  </p:clrMapOvr>
  <mc:AlternateContent xmlns:mc="http://schemas.openxmlformats.org/markup-compatibility/2006" xmlns:p14="http://schemas.microsoft.com/office/powerpoint/2010/main">
    <mc:Choice Requires="p14">
      <p:transition spd="slow" p14:dur="5000">
        <p:comb/>
        <p:sndAc>
          <p:stSnd>
            <p:snd r:embed="rId2" name="drumroll.wav"/>
          </p:stSnd>
        </p:sndAc>
      </p:transition>
    </mc:Choice>
    <mc:Fallback xmlns="">
      <p:transition spd="slow">
        <p:comb/>
        <p:sndAc>
          <p:stSnd>
            <p:snd r:embed="rId6"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3000" fill="hold"/>
                                        <p:tgtEl>
                                          <p:spTgt spid="3"/>
                                        </p:tgtEl>
                                        <p:attrNameLst>
                                          <p:attrName>ppt_w</p:attrName>
                                        </p:attrNameLst>
                                      </p:cBhvr>
                                      <p:tavLst>
                                        <p:tav tm="0">
                                          <p:val>
                                            <p:fltVal val="0"/>
                                          </p:val>
                                        </p:tav>
                                        <p:tav tm="100000">
                                          <p:val>
                                            <p:strVal val="#ppt_w"/>
                                          </p:val>
                                        </p:tav>
                                      </p:tavLst>
                                    </p:anim>
                                    <p:anim calcmode="lin" valueType="num">
                                      <p:cBhvr>
                                        <p:cTn id="14" dur="3000" fill="hold"/>
                                        <p:tgtEl>
                                          <p:spTgt spid="3"/>
                                        </p:tgtEl>
                                        <p:attrNameLst>
                                          <p:attrName>ppt_h</p:attrName>
                                        </p:attrNameLst>
                                      </p:cBhvr>
                                      <p:tavLst>
                                        <p:tav tm="0">
                                          <p:val>
                                            <p:fltVal val="0"/>
                                          </p:val>
                                        </p:tav>
                                        <p:tav tm="100000">
                                          <p:val>
                                            <p:strVal val="#ppt_h"/>
                                          </p:val>
                                        </p:tav>
                                      </p:tavLst>
                                    </p:anim>
                                    <p:anim calcmode="lin" valueType="num">
                                      <p:cBhvr>
                                        <p:cTn id="15" dur="3000" fill="hold"/>
                                        <p:tgtEl>
                                          <p:spTgt spid="3"/>
                                        </p:tgtEl>
                                        <p:attrNameLst>
                                          <p:attrName>style.rotation</p:attrName>
                                        </p:attrNameLst>
                                      </p:cBhvr>
                                      <p:tavLst>
                                        <p:tav tm="0">
                                          <p:val>
                                            <p:fltVal val="90"/>
                                          </p:val>
                                        </p:tav>
                                        <p:tav tm="100000">
                                          <p:val>
                                            <p:fltVal val="0"/>
                                          </p:val>
                                        </p:tav>
                                      </p:tavLst>
                                    </p:anim>
                                    <p:animEffect transition="in" filter="fade">
                                      <p:cBhvr>
                                        <p:cTn id="16" dur="3000"/>
                                        <p:tgtEl>
                                          <p:spTgt spid="3"/>
                                        </p:tgtEl>
                                      </p:cBhvr>
                                    </p:animEffect>
                                  </p:childTnLst>
                                  <p:subTnLst>
                                    <p:audio>
                                      <p:cMediaNode>
                                        <p:cTn display="0" masterRel="sameClick">
                                          <p:stCondLst>
                                            <p:cond evt="begin" delay="0">
                                              <p:tn val="11"/>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534" y="118491"/>
            <a:ext cx="11982735" cy="5386090"/>
          </a:xfrm>
          <a:prstGeom prst="rect">
            <a:avLst/>
          </a:prstGeom>
        </p:spPr>
        <p:txBody>
          <a:bodyPr wrap="square">
            <a:spAutoFit/>
          </a:bodyPr>
          <a:lstStyle/>
          <a:p>
            <a:pPr algn="ctr"/>
            <a:r>
              <a:rPr lang="bn-IN" sz="8000" b="1" dirty="0">
                <a:solidFill>
                  <a:srgbClr val="FFFF00"/>
                </a:solidFill>
              </a:rPr>
              <a:t>পাঠ পরিচিতি</a:t>
            </a:r>
          </a:p>
          <a:p>
            <a:pPr algn="ctr"/>
            <a:r>
              <a:rPr lang="bn-IN" sz="4400" b="1" dirty="0">
                <a:solidFill>
                  <a:srgbClr val="00B0F0"/>
                </a:solidFill>
              </a:rPr>
              <a:t>শ্রেণীঃ একাদশ-</a:t>
            </a:r>
            <a:r>
              <a:rPr lang="bn-BD" sz="4400" b="1" dirty="0">
                <a:solidFill>
                  <a:srgbClr val="00B0F0"/>
                </a:solidFill>
              </a:rPr>
              <a:t>দ্বাদশ </a:t>
            </a:r>
          </a:p>
          <a:p>
            <a:pPr algn="ctr"/>
            <a:r>
              <a:rPr lang="bn-BD" sz="4400" b="1" dirty="0">
                <a:solidFill>
                  <a:srgbClr val="00B0F0"/>
                </a:solidFill>
              </a:rPr>
              <a:t>বিষয়ঃঅর্থনীতি</a:t>
            </a:r>
            <a:r>
              <a:rPr lang="bn-IN" sz="4400" b="1" dirty="0">
                <a:solidFill>
                  <a:srgbClr val="00B0F0"/>
                </a:solidFill>
              </a:rPr>
              <a:t> ২য় পত্র</a:t>
            </a:r>
          </a:p>
          <a:p>
            <a:pPr algn="ctr"/>
            <a:r>
              <a:rPr lang="bn-BD" sz="4400" b="1" dirty="0">
                <a:solidFill>
                  <a:srgbClr val="00B0F0"/>
                </a:solidFill>
              </a:rPr>
              <a:t>অধ্যায়ঃনবম</a:t>
            </a:r>
            <a:endParaRPr lang="en-US" sz="4400" b="1" dirty="0">
              <a:solidFill>
                <a:srgbClr val="00B0F0"/>
              </a:solidFill>
            </a:endParaRPr>
          </a:p>
          <a:p>
            <a:pPr algn="ctr"/>
            <a:r>
              <a:rPr lang="bn-IN" sz="4400" b="1" dirty="0">
                <a:solidFill>
                  <a:srgbClr val="00B0F0"/>
                </a:solidFill>
              </a:rPr>
              <a:t>পাঠ শিরোনামঃসরকারী অর্থব্যবস্থা</a:t>
            </a:r>
          </a:p>
          <a:p>
            <a:pPr algn="ctr"/>
            <a:r>
              <a:rPr lang="bn-IN" sz="4400" b="1" dirty="0">
                <a:solidFill>
                  <a:srgbClr val="00B0F0"/>
                </a:solidFill>
              </a:rPr>
              <a:t>পাঠ্যাংশঃবাংলাদেশ সরকারের ব্যয়ের খাতসমুহ </a:t>
            </a:r>
          </a:p>
          <a:p>
            <a:pPr algn="ctr"/>
            <a:r>
              <a:rPr lang="bn-BD" sz="4400" b="1" dirty="0">
                <a:solidFill>
                  <a:srgbClr val="00B0F0"/>
                </a:solidFill>
              </a:rPr>
              <a:t>সময়ঃ</a:t>
            </a:r>
            <a:r>
              <a:rPr lang="bn-IN" sz="4400" b="1" dirty="0">
                <a:solidFill>
                  <a:srgbClr val="00B0F0"/>
                </a:solidFill>
              </a:rPr>
              <a:t>৪৫ মিনিট</a:t>
            </a:r>
            <a:endParaRPr lang="en-US" sz="4400" dirty="0"/>
          </a:p>
        </p:txBody>
      </p:sp>
    </p:spTree>
    <p:extLst>
      <p:ext uri="{BB962C8B-B14F-4D97-AF65-F5344CB8AC3E}">
        <p14:creationId xmlns:p14="http://schemas.microsoft.com/office/powerpoint/2010/main" val="2067482539"/>
      </p:ext>
    </p:extLst>
  </p:cSld>
  <p:clrMapOvr>
    <a:masterClrMapping/>
  </p:clrMapOvr>
  <mc:AlternateContent xmlns:mc="http://schemas.openxmlformats.org/markup-compatibility/2006" xmlns:p14="http://schemas.microsoft.com/office/powerpoint/2010/main">
    <mc:Choice Requires="p14">
      <p:transition spd="slow" p14:dur="5000">
        <p:randomBar dir="vert"/>
        <p:sndAc>
          <p:stSnd>
            <p:snd r:embed="rId2" name="chimes.wav"/>
          </p:stSnd>
        </p:sndAc>
      </p:transition>
    </mc:Choice>
    <mc:Fallback xmlns="">
      <p:transition spd="slow">
        <p:randomBar dir="vert"/>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0" fill="hold"/>
                                        <p:tgtEl>
                                          <p:spTgt spid="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0" fill="hold"/>
                                        <p:tgtEl>
                                          <p:spTgt spid="2">
                                            <p:txEl>
                                              <p:pRg st="1" end="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cashreg.wav"/>
                                        </p:tgtEl>
                                      </p:cMediaNode>
                                    </p:audio>
                                  </p:subTnLst>
                                </p:cTn>
                              </p:par>
                              <p:par>
                                <p:cTn id="15" presetID="2" presetClass="entr" presetSubtype="9"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8" dur="5000" fill="hold"/>
                                        <p:tgtEl>
                                          <p:spTgt spid="2">
                                            <p:txEl>
                                              <p:pRg st="2" end="2"/>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cashreg.wav"/>
                                        </p:tgtEl>
                                      </p:cMediaNode>
                                    </p:audio>
                                  </p:subTnLst>
                                </p:cTn>
                              </p:par>
                              <p:par>
                                <p:cTn id="19" presetID="2" presetClass="entr" presetSubtype="9"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2" dur="5000" fill="hold"/>
                                        <p:tgtEl>
                                          <p:spTgt spid="2">
                                            <p:txEl>
                                              <p:pRg st="3" end="3"/>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cashreg.wav"/>
                                        </p:tgtEl>
                                      </p:cMediaNode>
                                    </p:audio>
                                  </p:subTnLst>
                                </p:cTn>
                              </p:par>
                              <p:par>
                                <p:cTn id="23" presetID="2" presetClass="entr" presetSubtype="9"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6" dur="5000" fill="hold"/>
                                        <p:tgtEl>
                                          <p:spTgt spid="2">
                                            <p:txEl>
                                              <p:pRg st="4" end="4"/>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cashreg.wav"/>
                                        </p:tgtEl>
                                      </p:cMediaNode>
                                    </p:audio>
                                  </p:subTnLst>
                                </p:cTn>
                              </p:par>
                              <p:par>
                                <p:cTn id="27" presetID="2" presetClass="entr" presetSubtype="9"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0" dur="5000" fill="hold"/>
                                        <p:tgtEl>
                                          <p:spTgt spid="2">
                                            <p:txEl>
                                              <p:pRg st="5" end="5"/>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cashreg.wav"/>
                                        </p:tgtEl>
                                      </p:cMediaNode>
                                    </p:audio>
                                  </p:subTnLst>
                                </p:cTn>
                              </p:par>
                              <p:par>
                                <p:cTn id="31" presetID="2" presetClass="entr" presetSubtype="9"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additive="base">
                                        <p:cTn id="33" dur="50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34" dur="5000" fill="hold"/>
                                        <p:tgtEl>
                                          <p:spTgt spid="2">
                                            <p:txEl>
                                              <p:pRg st="6" end="6"/>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603" y="818866"/>
            <a:ext cx="11737075" cy="3046988"/>
          </a:xfrm>
          <a:prstGeom prst="rect">
            <a:avLst/>
          </a:prstGeom>
          <a:noFill/>
        </p:spPr>
        <p:txBody>
          <a:bodyPr wrap="square" rtlCol="0">
            <a:spAutoFit/>
          </a:bodyPr>
          <a:lstStyle/>
          <a:p>
            <a:pPr algn="ctr"/>
            <a:r>
              <a:rPr lang="bn-IN" sz="7200" b="1" dirty="0">
                <a:solidFill>
                  <a:srgbClr val="00B050"/>
                </a:solidFill>
              </a:rPr>
              <a:t>শিখনফল</a:t>
            </a:r>
          </a:p>
          <a:p>
            <a:r>
              <a:rPr lang="bn-IN" sz="4000" b="1" dirty="0"/>
              <a:t>১।সরকারী ব্যয়ের ধারণা ব্যাখ্যা করতে পারবে ।</a:t>
            </a:r>
          </a:p>
          <a:p>
            <a:r>
              <a:rPr lang="bn-IN" sz="4000" b="1" dirty="0"/>
              <a:t>২।বাংলাদেশ সরকারের ব্যয়ের গুরুত্বপুর্ণ খাতসমুহ বর্ণনা করতে পারবে ।</a:t>
            </a:r>
            <a:endParaRPr lang="en-US" sz="4000" b="1" dirty="0"/>
          </a:p>
        </p:txBody>
      </p:sp>
    </p:spTree>
    <p:extLst>
      <p:ext uri="{BB962C8B-B14F-4D97-AF65-F5344CB8AC3E}">
        <p14:creationId xmlns:p14="http://schemas.microsoft.com/office/powerpoint/2010/main" val="1848353061"/>
      </p:ext>
    </p:extLst>
  </p:cSld>
  <p:clrMapOvr>
    <a:masterClrMapping/>
  </p:clrMapOvr>
  <mc:AlternateContent xmlns:mc="http://schemas.openxmlformats.org/markup-compatibility/2006" xmlns:p14="http://schemas.microsoft.com/office/powerpoint/2010/main">
    <mc:Choice Requires="p14">
      <p:transition spd="slow" p14:dur="3500">
        <p14:shred/>
        <p:sndAc>
          <p:stSnd>
            <p:snd r:embed="rId2" name="coin.wav"/>
          </p:stSnd>
        </p:sndAc>
      </p:transition>
    </mc:Choice>
    <mc:Fallback xmlns="">
      <p:transition spd="slow">
        <p:fade/>
        <p:sndAc>
          <p:stSnd>
            <p:snd r:embed="rId5" name="coi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0" fill="hold"/>
                                        <p:tgtEl>
                                          <p:spTgt spid="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0" fill="hold"/>
                                        <p:tgtEl>
                                          <p:spTgt spid="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click.wav"/>
                                        </p:tgtEl>
                                      </p:cMediaNode>
                                    </p:audio>
                                  </p:subTnLst>
                                </p:cTn>
                              </p:par>
                              <p:par>
                                <p:cTn id="15" presetID="2" presetClass="entr" presetSubtype="12"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8" dur="5000" fill="hold"/>
                                        <p:tgtEl>
                                          <p:spTgt spid="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MP1.jpeg"/>
          <p:cNvPicPr>
            <a:picLocks noGrp="1"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966254775"/>
      </p:ext>
    </p:extLst>
  </p:cSld>
  <p:clrMapOvr>
    <a:masterClrMapping/>
  </p:clrMapOvr>
  <mc:AlternateContent xmlns:mc="http://schemas.openxmlformats.org/markup-compatibility/2006" xmlns:p14="http://schemas.microsoft.com/office/powerpoint/2010/main">
    <mc:Choice Requires="p14">
      <p:transition spd="slow" p14:dur="5500">
        <p:split orient="vert"/>
        <p:sndAc>
          <p:stSnd>
            <p:snd r:embed="rId2" name="chimes.wav"/>
          </p:stSnd>
        </p:sndAc>
      </p:transition>
    </mc:Choice>
    <mc:Fallback xmlns="">
      <p:transition spd="slow">
        <p:split orient="vert"/>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2426"/>
            <a:ext cx="12192000" cy="6063198"/>
          </a:xfrm>
          <a:prstGeom prst="rect">
            <a:avLst/>
          </a:prstGeom>
        </p:spPr>
        <p:txBody>
          <a:bodyPr wrap="square">
            <a:spAutoFit/>
          </a:bodyPr>
          <a:lstStyle/>
          <a:p>
            <a:pPr algn="ctr"/>
            <a:r>
              <a:rPr lang="en-US" sz="3600" b="1" dirty="0">
                <a:solidFill>
                  <a:srgbClr val="002060"/>
                </a:solidFill>
                <a:latin typeface="Vrinda" panose="020B0502040204020203" pitchFamily="34" charset="0"/>
                <a:cs typeface="Vrinda" panose="020B0502040204020203" pitchFamily="34" charset="0"/>
              </a:rPr>
              <a:t>সরকারি ব্যয় (public Expenditure)</a:t>
            </a:r>
          </a:p>
          <a:p>
            <a:r>
              <a:rPr lang="en-US" sz="3200" b="1" dirty="0">
                <a:solidFill>
                  <a:schemeClr val="accent1">
                    <a:lumMod val="75000"/>
                  </a:schemeClr>
                </a:solidFill>
                <a:latin typeface="Vrinda" panose="020B0502040204020203" pitchFamily="34" charset="0"/>
                <a:cs typeface="Vrinda" panose="020B0502040204020203" pitchFamily="34" charset="0"/>
              </a:rPr>
              <a:t>বিশ্বায়নের যুগে প্রতিটি সরকারের অভ্যন্তরীণ ও আর্ন্তজাতিক পর্যায়ে টিকে থাকা এবং রাষ্ট্রের নাগরিকদের নিরাপত্তা ও কল্যাণ-সাধনের জন্য অনেক গুরুত্বপূর্ণ কার্যাদি সম্পাদন করতে হয় ।সরকারি কর্মকান্ড,পরিকল্পনা,দেশরক্ষা,দেশের অভ্যন্তরে আইন-শৃ</a:t>
            </a:r>
            <a:r>
              <a:rPr lang="bn-BD" sz="3200" b="1" dirty="0">
                <a:solidFill>
                  <a:schemeClr val="accent1">
                    <a:lumMod val="75000"/>
                  </a:schemeClr>
                </a:solidFill>
                <a:latin typeface="Vrinda" panose="020B0502040204020203" pitchFamily="34" charset="0"/>
                <a:cs typeface="Vrinda" panose="020B0502040204020203" pitchFamily="34" charset="0"/>
              </a:rPr>
              <a:t>ঙ্খলা রক্ষা এবং টেকসই অর্থনৈতিক উন্নয়নের জন্য সরকার যে অর্থ ব্যয় করে তাকে সরকারি ব্যয় বলে।দেশের উৎপাদন বিনিয়োগ,কর্মসংস্থান,আয় বন্টন,আর্থিক ব্যবস্থাপনা,মূল্যস্ফীতি নিয়ন্ত্রণ প্রভৃতির উপর সরকারি ব্যয় ব্যাপক প্রভাব বিস্তার করে।এজন্য আধুনিক অর্থনীতিতে সরকারি ব্যয়ের আলোচনা অত্যন্ত গুরুত্বপূর্ণ।</a:t>
            </a:r>
            <a:r>
              <a:rPr lang="en-US" sz="3200" b="1" dirty="0">
                <a:solidFill>
                  <a:schemeClr val="accent1">
                    <a:lumMod val="75000"/>
                  </a:schemeClr>
                </a:solidFill>
                <a:latin typeface="Vrinda" panose="020B0502040204020203" pitchFamily="34" charset="0"/>
                <a:cs typeface="Vrinda" panose="020B0502040204020203" pitchFamily="34" charset="0"/>
              </a:rPr>
              <a:t> </a:t>
            </a:r>
            <a:r>
              <a:rPr lang="bn-IN" sz="3200" b="1" dirty="0">
                <a:solidFill>
                  <a:schemeClr val="accent1">
                    <a:lumMod val="75000"/>
                  </a:schemeClr>
                </a:solidFill>
                <a:latin typeface="Vrinda" panose="020B0502040204020203" pitchFamily="34" charset="0"/>
                <a:cs typeface="Vrinda" panose="020B0502040204020203" pitchFamily="34" charset="0"/>
              </a:rPr>
              <a:t>বাংলাদেশ সরকারের ব্যয় প্রধানত দুটি খাতে বিভক্ত । যথাঃ ১।রাজস্ব ব্যয় (</a:t>
            </a:r>
            <a:r>
              <a:rPr lang="en-US" sz="3200" b="1" dirty="0">
                <a:solidFill>
                  <a:schemeClr val="accent1">
                    <a:lumMod val="75000"/>
                  </a:schemeClr>
                </a:solidFill>
                <a:latin typeface="Vrinda" panose="020B0502040204020203" pitchFamily="34" charset="0"/>
                <a:cs typeface="Vrinda" panose="020B0502040204020203" pitchFamily="34" charset="0"/>
              </a:rPr>
              <a:t>Revenue Expenditure) </a:t>
            </a:r>
            <a:r>
              <a:rPr lang="bn-IN" sz="3200" b="1" dirty="0">
                <a:solidFill>
                  <a:schemeClr val="accent1">
                    <a:lumMod val="75000"/>
                  </a:schemeClr>
                </a:solidFill>
                <a:latin typeface="Vrinda" panose="020B0502040204020203" pitchFamily="34" charset="0"/>
                <a:cs typeface="Vrinda" panose="020B0502040204020203" pitchFamily="34" charset="0"/>
              </a:rPr>
              <a:t>২।উন্নয়ন ব্যয় বা মুলধনী ব্যয় (</a:t>
            </a:r>
            <a:r>
              <a:rPr lang="en-US" sz="3200" b="1" dirty="0">
                <a:solidFill>
                  <a:schemeClr val="accent1">
                    <a:lumMod val="75000"/>
                  </a:schemeClr>
                </a:solidFill>
                <a:latin typeface="Vrinda" panose="020B0502040204020203" pitchFamily="34" charset="0"/>
                <a:cs typeface="Vrinda" panose="020B0502040204020203" pitchFamily="34" charset="0"/>
              </a:rPr>
              <a:t>Development or Capital Expenditure)</a:t>
            </a:r>
          </a:p>
        </p:txBody>
      </p:sp>
    </p:spTree>
    <p:extLst>
      <p:ext uri="{BB962C8B-B14F-4D97-AF65-F5344CB8AC3E}">
        <p14:creationId xmlns:p14="http://schemas.microsoft.com/office/powerpoint/2010/main" val="1121194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p15:prstTrans prst="fracture"/>
        <p:sndAc>
          <p:stSnd>
            <p:snd r:embed="rId2" name="drumroll.wav"/>
          </p:stSnd>
        </p:sndAc>
      </p:transition>
    </mc:Choice>
    <mc:Fallback xmlns="">
      <p:transition spd="slow">
        <p:fade/>
        <p:sndAc>
          <p:stSnd>
            <p:snd r:embed="rId5"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0" fill="hold"/>
                                        <p:tgtEl>
                                          <p:spTgt spid="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0" fill="hold"/>
                                        <p:tgtEl>
                                          <p:spTgt spid="2">
                                            <p:txEl>
                                              <p:pRg st="1" end="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50878"/>
            <a:ext cx="12192000" cy="5807122"/>
          </a:xfrm>
          <a:prstGeom prst="rect">
            <a:avLst/>
          </a:prstGeom>
        </p:spPr>
      </p:pic>
      <p:sp>
        <p:nvSpPr>
          <p:cNvPr id="3" name="TextBox 2"/>
          <p:cNvSpPr txBox="1"/>
          <p:nvPr/>
        </p:nvSpPr>
        <p:spPr>
          <a:xfrm>
            <a:off x="0" y="122830"/>
            <a:ext cx="12192000" cy="830997"/>
          </a:xfrm>
          <a:prstGeom prst="rect">
            <a:avLst/>
          </a:prstGeom>
          <a:noFill/>
        </p:spPr>
        <p:txBody>
          <a:bodyPr wrap="square" rtlCol="0">
            <a:spAutoFit/>
          </a:bodyPr>
          <a:lstStyle/>
          <a:p>
            <a:pPr algn="ctr"/>
            <a:r>
              <a:rPr lang="en-US" sz="4800" b="1" dirty="0"/>
              <a:t>বাংলাদেশ জাতীয় সংসদ ( বাজেট  ২০১৯-২০২০ )</a:t>
            </a:r>
          </a:p>
        </p:txBody>
      </p:sp>
    </p:spTree>
    <p:extLst>
      <p:ext uri="{BB962C8B-B14F-4D97-AF65-F5344CB8AC3E}">
        <p14:creationId xmlns:p14="http://schemas.microsoft.com/office/powerpoint/2010/main" val="950347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p15:prstTrans prst="curtains"/>
        <p:sndAc>
          <p:stSnd>
            <p:snd r:embed="rId2" name="applause.wav"/>
          </p:stSnd>
        </p:sndAc>
      </p:transition>
    </mc:Choice>
    <mc:Fallback xmlns="">
      <p:transition spd="slow">
        <p:fade/>
        <p:sndAc>
          <p:stSnd>
            <p:snd r:embed="rId5"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bn-IN" b="1" dirty="0">
                <a:solidFill>
                  <a:srgbClr val="FF0000"/>
                </a:solidFill>
              </a:rPr>
              <a:t>৪৮তম জাতীয় বাজেট ২০১৯-২০২০</a:t>
            </a:r>
            <a:br>
              <a:rPr lang="bn-IN" dirty="0"/>
            </a:br>
            <a:r>
              <a:rPr lang="bn-IN" b="1" dirty="0"/>
              <a:t>বাজেটের আকার ৫,২৩,১৯০ কোটি টাকা</a:t>
            </a:r>
            <a:endParaRPr lang="en-US" b="1" dirty="0"/>
          </a:p>
        </p:txBody>
      </p:sp>
      <p:sp>
        <p:nvSpPr>
          <p:cNvPr id="8" name="Text Placeholder 7"/>
          <p:cNvSpPr>
            <a:spLocks noGrp="1"/>
          </p:cNvSpPr>
          <p:nvPr>
            <p:ph type="body" idx="1"/>
          </p:nvPr>
        </p:nvSpPr>
        <p:spPr/>
        <p:txBody>
          <a:bodyPr>
            <a:normAutofit/>
          </a:bodyPr>
          <a:lstStyle/>
          <a:p>
            <a:pPr algn="ctr"/>
            <a:r>
              <a:rPr lang="bn-IN" dirty="0">
                <a:solidFill>
                  <a:srgbClr val="00B050"/>
                </a:solidFill>
              </a:rPr>
              <a:t>সরকারি আয়</a:t>
            </a:r>
            <a:endParaRPr lang="en-US" dirty="0">
              <a:solidFill>
                <a:srgbClr val="00B050"/>
              </a:solidFill>
            </a:endParaRPr>
          </a:p>
        </p:txBody>
      </p:sp>
      <p:sp>
        <p:nvSpPr>
          <p:cNvPr id="9" name="Content Placeholder 8"/>
          <p:cNvSpPr>
            <a:spLocks noGrp="1"/>
          </p:cNvSpPr>
          <p:nvPr>
            <p:ph sz="half" idx="2"/>
          </p:nvPr>
        </p:nvSpPr>
        <p:spPr>
          <a:xfrm>
            <a:off x="839788" y="2505075"/>
            <a:ext cx="5157787" cy="4045850"/>
          </a:xfrm>
        </p:spPr>
        <p:txBody>
          <a:bodyPr>
            <a:normAutofit fontScale="85000" lnSpcReduction="20000"/>
          </a:bodyPr>
          <a:lstStyle/>
          <a:p>
            <a:r>
              <a:rPr lang="bn-IN" dirty="0"/>
              <a:t>জাতীয় রাজস্ব বোর্ড নিয়ন্ত্রিত কর ৬২.২% বা ৩,২৫,৪২৪.১৮ কোটি টাকা</a:t>
            </a:r>
          </a:p>
          <a:p>
            <a:r>
              <a:rPr lang="bn-IN" dirty="0"/>
              <a:t>জাতীয় রাজস্ব বোর্ড বহির্ভুত কর ২.৮% বা ১৪,৬৪৯.৩২ কোটি টাকা </a:t>
            </a:r>
          </a:p>
          <a:p>
            <a:r>
              <a:rPr lang="bn-IN" dirty="0"/>
              <a:t>কর ব্যতীত প্রাপ্তি ৭.২% বা ৩৭,৬৬৯.৬৮ কোটি টাকা</a:t>
            </a:r>
          </a:p>
          <a:p>
            <a:r>
              <a:rPr lang="bn-IN" dirty="0"/>
              <a:t>অভ্যন্তরীণ ঋণ ১৪.৮% বা ৭৭,৪৩২.১২ কোটি টাকা(ঘাটতি)</a:t>
            </a:r>
          </a:p>
          <a:p>
            <a:r>
              <a:rPr lang="bn-IN" dirty="0"/>
              <a:t>বৈদেশিক ঋণ ১২.২% বা ৬৩,৮২৯.১৮ কোটি টাকা(ঘাটতি)</a:t>
            </a:r>
          </a:p>
          <a:p>
            <a:r>
              <a:rPr lang="bn-IN" dirty="0"/>
              <a:t>বৈদেশিক অনুদান ০.৮% বা ৪,১৮৫.৫২ কোটি টাকা</a:t>
            </a:r>
            <a:endParaRPr lang="en-US" dirty="0"/>
          </a:p>
        </p:txBody>
      </p:sp>
      <p:sp>
        <p:nvSpPr>
          <p:cNvPr id="10" name="Text Placeholder 9"/>
          <p:cNvSpPr>
            <a:spLocks noGrp="1"/>
          </p:cNvSpPr>
          <p:nvPr>
            <p:ph type="body" sz="quarter" idx="3"/>
          </p:nvPr>
        </p:nvSpPr>
        <p:spPr/>
        <p:txBody>
          <a:bodyPr/>
          <a:lstStyle/>
          <a:p>
            <a:pPr algn="ctr"/>
            <a:r>
              <a:rPr lang="bn-IN" dirty="0">
                <a:solidFill>
                  <a:srgbClr val="7030A0"/>
                </a:solidFill>
              </a:rPr>
              <a:t>সরকারি ব্যয়</a:t>
            </a:r>
            <a:endParaRPr lang="en-US" dirty="0">
              <a:solidFill>
                <a:srgbClr val="7030A0"/>
              </a:solidFill>
            </a:endParaRPr>
          </a:p>
        </p:txBody>
      </p:sp>
      <p:sp>
        <p:nvSpPr>
          <p:cNvPr id="11" name="Content Placeholder 10"/>
          <p:cNvSpPr>
            <a:spLocks noGrp="1"/>
          </p:cNvSpPr>
          <p:nvPr>
            <p:ph sz="quarter" idx="4"/>
          </p:nvPr>
        </p:nvSpPr>
        <p:spPr>
          <a:xfrm>
            <a:off x="6172199" y="2505075"/>
            <a:ext cx="5769591" cy="3684588"/>
          </a:xfrm>
        </p:spPr>
        <p:txBody>
          <a:bodyPr/>
          <a:lstStyle/>
          <a:p>
            <a:r>
              <a:rPr lang="bn-IN" dirty="0"/>
              <a:t>উন্নয়ন ব্যয় ২,০২,৭৩৯ কোটি টাকা </a:t>
            </a:r>
          </a:p>
          <a:p>
            <a:r>
              <a:rPr lang="bn-IN" dirty="0"/>
              <a:t>অনুন্নয়ন ব্যয় ৩,২০,৪৫১ কোটি টাকা</a:t>
            </a:r>
          </a:p>
          <a:p>
            <a:r>
              <a:rPr lang="bn-IN" dirty="0"/>
              <a:t>প্রবৃদ্ধি ৮.২%</a:t>
            </a:r>
          </a:p>
          <a:p>
            <a:r>
              <a:rPr lang="bn-IN" dirty="0"/>
              <a:t>মুদ্রাস্ফীতি ৫.৫%</a:t>
            </a:r>
          </a:p>
          <a:p>
            <a:pPr marL="0" indent="0">
              <a:buNone/>
            </a:pPr>
            <a:endParaRPr lang="bn-IN" dirty="0"/>
          </a:p>
          <a:p>
            <a:endParaRPr lang="en-US" dirty="0"/>
          </a:p>
        </p:txBody>
      </p:sp>
    </p:spTree>
    <p:extLst>
      <p:ext uri="{BB962C8B-B14F-4D97-AF65-F5344CB8AC3E}">
        <p14:creationId xmlns:p14="http://schemas.microsoft.com/office/powerpoint/2010/main" val="3755765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p15:prstTrans prst="curtains"/>
        <p:sndAc>
          <p:stSnd>
            <p:snd r:embed="rId2" name="applause.wav"/>
          </p:stSnd>
        </p:sndAc>
      </p:transition>
    </mc:Choice>
    <mc:Fallback xmlns="">
      <p:transition spd="slow">
        <p:fade/>
        <p:sndAc>
          <p:stSnd>
            <p:snd r:embed="rId6"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0-#ppt_w/2"/>
                                          </p:val>
                                        </p:tav>
                                        <p:tav tm="100000">
                                          <p:val>
                                            <p:strVal val="#ppt_x"/>
                                          </p:val>
                                        </p:tav>
                                      </p:tavLst>
                                    </p:anim>
                                    <p:anim calcmode="lin" valueType="num">
                                      <p:cBhvr additive="base">
                                        <p:cTn id="8" dur="30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1000"/>
                                        <p:tgtEl>
                                          <p:spTgt spid="8">
                                            <p:txEl>
                                              <p:pRg st="0" end="0"/>
                                            </p:txEl>
                                          </p:spTgt>
                                        </p:tgtEl>
                                      </p:cBhvr>
                                    </p:animEffect>
                                    <p:anim calcmode="lin" valueType="num">
                                      <p:cBhvr>
                                        <p:cTn id="1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9"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30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21" dur="3000" fill="hold"/>
                                        <p:tgtEl>
                                          <p:spTgt spid="9">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applause.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9" fill="hold" grpId="0" nodeType="click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 calcmode="lin" valueType="num">
                                      <p:cBhvr additive="base">
                                        <p:cTn id="26" dur="30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27" dur="3000" fill="hold"/>
                                        <p:tgtEl>
                                          <p:spTgt spid="9">
                                            <p:txEl>
                                              <p:pRg st="1" end="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2" name="applause.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9" fill="hold" grpId="0"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 calcmode="lin" valueType="num">
                                      <p:cBhvr additive="base">
                                        <p:cTn id="32" dur="30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33" dur="3000" fill="hold"/>
                                        <p:tgtEl>
                                          <p:spTgt spid="9">
                                            <p:txEl>
                                              <p:pRg st="2" end="2"/>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2" name="applause.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9" fill="hold" grpId="0" nodeType="clickEffect">
                                  <p:stCondLst>
                                    <p:cond delay="0"/>
                                  </p:stCondLst>
                                  <p:childTnLst>
                                    <p:set>
                                      <p:cBhvr>
                                        <p:cTn id="37" dur="1" fill="hold">
                                          <p:stCondLst>
                                            <p:cond delay="0"/>
                                          </p:stCondLst>
                                        </p:cTn>
                                        <p:tgtEl>
                                          <p:spTgt spid="9">
                                            <p:txEl>
                                              <p:pRg st="3" end="3"/>
                                            </p:txEl>
                                          </p:spTgt>
                                        </p:tgtEl>
                                        <p:attrNameLst>
                                          <p:attrName>style.visibility</p:attrName>
                                        </p:attrNameLst>
                                      </p:cBhvr>
                                      <p:to>
                                        <p:strVal val="visible"/>
                                      </p:to>
                                    </p:set>
                                    <p:anim calcmode="lin" valueType="num">
                                      <p:cBhvr additive="base">
                                        <p:cTn id="38" dur="30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39" dur="3000" fill="hold"/>
                                        <p:tgtEl>
                                          <p:spTgt spid="9">
                                            <p:txEl>
                                              <p:pRg st="3" end="3"/>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2" name="applause.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9" fill="hold" grpId="0" nodeType="clickEffect">
                                  <p:stCondLst>
                                    <p:cond delay="0"/>
                                  </p:stCondLst>
                                  <p:childTnLst>
                                    <p:set>
                                      <p:cBhvr>
                                        <p:cTn id="43" dur="1" fill="hold">
                                          <p:stCondLst>
                                            <p:cond delay="0"/>
                                          </p:stCondLst>
                                        </p:cTn>
                                        <p:tgtEl>
                                          <p:spTgt spid="9">
                                            <p:txEl>
                                              <p:pRg st="4" end="4"/>
                                            </p:txEl>
                                          </p:spTgt>
                                        </p:tgtEl>
                                        <p:attrNameLst>
                                          <p:attrName>style.visibility</p:attrName>
                                        </p:attrNameLst>
                                      </p:cBhvr>
                                      <p:to>
                                        <p:strVal val="visible"/>
                                      </p:to>
                                    </p:set>
                                    <p:anim calcmode="lin" valueType="num">
                                      <p:cBhvr additive="base">
                                        <p:cTn id="44" dur="30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45" dur="3000" fill="hold"/>
                                        <p:tgtEl>
                                          <p:spTgt spid="9">
                                            <p:txEl>
                                              <p:pRg st="4" end="4"/>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2" name="applause.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9" fill="hold" grpId="0" nodeType="clickEffect">
                                  <p:stCondLst>
                                    <p:cond delay="0"/>
                                  </p:stCondLst>
                                  <p:childTnLst>
                                    <p:set>
                                      <p:cBhvr>
                                        <p:cTn id="49" dur="1" fill="hold">
                                          <p:stCondLst>
                                            <p:cond delay="0"/>
                                          </p:stCondLst>
                                        </p:cTn>
                                        <p:tgtEl>
                                          <p:spTgt spid="9">
                                            <p:txEl>
                                              <p:pRg st="5" end="5"/>
                                            </p:txEl>
                                          </p:spTgt>
                                        </p:tgtEl>
                                        <p:attrNameLst>
                                          <p:attrName>style.visibility</p:attrName>
                                        </p:attrNameLst>
                                      </p:cBhvr>
                                      <p:to>
                                        <p:strVal val="visible"/>
                                      </p:to>
                                    </p:set>
                                    <p:anim calcmode="lin" valueType="num">
                                      <p:cBhvr additive="base">
                                        <p:cTn id="50" dur="3000" fill="hold"/>
                                        <p:tgtEl>
                                          <p:spTgt spid="9">
                                            <p:txEl>
                                              <p:pRg st="5" end="5"/>
                                            </p:txEl>
                                          </p:spTgt>
                                        </p:tgtEl>
                                        <p:attrNameLst>
                                          <p:attrName>ppt_x</p:attrName>
                                        </p:attrNameLst>
                                      </p:cBhvr>
                                      <p:tavLst>
                                        <p:tav tm="0">
                                          <p:val>
                                            <p:strVal val="0-#ppt_w/2"/>
                                          </p:val>
                                        </p:tav>
                                        <p:tav tm="100000">
                                          <p:val>
                                            <p:strVal val="#ppt_x"/>
                                          </p:val>
                                        </p:tav>
                                      </p:tavLst>
                                    </p:anim>
                                    <p:anim calcmode="lin" valueType="num">
                                      <p:cBhvr additive="base">
                                        <p:cTn id="51" dur="3000" fill="hold"/>
                                        <p:tgtEl>
                                          <p:spTgt spid="9">
                                            <p:txEl>
                                              <p:pRg st="5" end="5"/>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2" name="applause.wav"/>
                                        </p:tgtEl>
                                      </p:cMediaNode>
                                    </p:audio>
                                  </p:sub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10">
                                            <p:txEl>
                                              <p:pRg st="0" end="0"/>
                                            </p:txEl>
                                          </p:spTgt>
                                        </p:tgtEl>
                                        <p:attrNameLst>
                                          <p:attrName>style.visibility</p:attrName>
                                        </p:attrNameLst>
                                      </p:cBhvr>
                                      <p:to>
                                        <p:strVal val="visible"/>
                                      </p:to>
                                    </p:set>
                                    <p:animEffect transition="in" filter="barn(inVertical)">
                                      <p:cBhvr>
                                        <p:cTn id="56" dur="500"/>
                                        <p:tgtEl>
                                          <p:spTgt spid="10">
                                            <p:txEl>
                                              <p:pRg st="0" end="0"/>
                                            </p:txEl>
                                          </p:spTgt>
                                        </p:tgtEl>
                                      </p:cBhvr>
                                    </p:animEffect>
                                  </p:childTnLst>
                                  <p:subTnLst>
                                    <p:audio>
                                      <p:cMediaNode>
                                        <p:cTn display="0" masterRel="sameClick">
                                          <p:stCondLst>
                                            <p:cond evt="begin" delay="0">
                                              <p:tn val="54"/>
                                            </p:cond>
                                          </p:stCondLst>
                                          <p:endCondLst>
                                            <p:cond evt="onStopAudio" delay="0">
                                              <p:tgtEl>
                                                <p:sldTgt/>
                                              </p:tgtEl>
                                            </p:cond>
                                          </p:endCondLst>
                                        </p:cTn>
                                        <p:tgtEl>
                                          <p:sndTgt r:embed="rId4" name="coin.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3" fill="hold" grpId="0" nodeType="clickEffect">
                                  <p:stCondLst>
                                    <p:cond delay="0"/>
                                  </p:stCondLst>
                                  <p:childTnLst>
                                    <p:set>
                                      <p:cBhvr>
                                        <p:cTn id="60" dur="1" fill="hold">
                                          <p:stCondLst>
                                            <p:cond delay="0"/>
                                          </p:stCondLst>
                                        </p:cTn>
                                        <p:tgtEl>
                                          <p:spTgt spid="11">
                                            <p:txEl>
                                              <p:pRg st="0" end="0"/>
                                            </p:txEl>
                                          </p:spTgt>
                                        </p:tgtEl>
                                        <p:attrNameLst>
                                          <p:attrName>style.visibility</p:attrName>
                                        </p:attrNameLst>
                                      </p:cBhvr>
                                      <p:to>
                                        <p:strVal val="visible"/>
                                      </p:to>
                                    </p:set>
                                    <p:anim calcmode="lin" valueType="num">
                                      <p:cBhvr additive="base">
                                        <p:cTn id="61" dur="30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62" dur="3000" fill="hold"/>
                                        <p:tgtEl>
                                          <p:spTgt spid="11">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5" name="drumroll.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3" fill="hold" grpId="0" nodeType="clickEffect">
                                  <p:stCondLst>
                                    <p:cond delay="0"/>
                                  </p:stCondLst>
                                  <p:childTnLst>
                                    <p:set>
                                      <p:cBhvr>
                                        <p:cTn id="66" dur="1" fill="hold">
                                          <p:stCondLst>
                                            <p:cond delay="0"/>
                                          </p:stCondLst>
                                        </p:cTn>
                                        <p:tgtEl>
                                          <p:spTgt spid="11">
                                            <p:txEl>
                                              <p:pRg st="1" end="1"/>
                                            </p:txEl>
                                          </p:spTgt>
                                        </p:tgtEl>
                                        <p:attrNameLst>
                                          <p:attrName>style.visibility</p:attrName>
                                        </p:attrNameLst>
                                      </p:cBhvr>
                                      <p:to>
                                        <p:strVal val="visible"/>
                                      </p:to>
                                    </p:set>
                                    <p:anim calcmode="lin" valueType="num">
                                      <p:cBhvr additive="base">
                                        <p:cTn id="67" dur="3000" fill="hold"/>
                                        <p:tgtEl>
                                          <p:spTgt spid="11">
                                            <p:txEl>
                                              <p:pRg st="1" end="1"/>
                                            </p:txEl>
                                          </p:spTgt>
                                        </p:tgtEl>
                                        <p:attrNameLst>
                                          <p:attrName>ppt_x</p:attrName>
                                        </p:attrNameLst>
                                      </p:cBhvr>
                                      <p:tavLst>
                                        <p:tav tm="0">
                                          <p:val>
                                            <p:strVal val="1+#ppt_w/2"/>
                                          </p:val>
                                        </p:tav>
                                        <p:tav tm="100000">
                                          <p:val>
                                            <p:strVal val="#ppt_x"/>
                                          </p:val>
                                        </p:tav>
                                      </p:tavLst>
                                    </p:anim>
                                    <p:anim calcmode="lin" valueType="num">
                                      <p:cBhvr additive="base">
                                        <p:cTn id="68" dur="3000" fill="hold"/>
                                        <p:tgtEl>
                                          <p:spTgt spid="11">
                                            <p:txEl>
                                              <p:pRg st="1" end="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5" name="drumroll.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3" fill="hold" grpId="0" nodeType="clickEffect">
                                  <p:stCondLst>
                                    <p:cond delay="0"/>
                                  </p:stCondLst>
                                  <p:childTnLst>
                                    <p:set>
                                      <p:cBhvr>
                                        <p:cTn id="72" dur="1" fill="hold">
                                          <p:stCondLst>
                                            <p:cond delay="0"/>
                                          </p:stCondLst>
                                        </p:cTn>
                                        <p:tgtEl>
                                          <p:spTgt spid="11">
                                            <p:txEl>
                                              <p:pRg st="2" end="2"/>
                                            </p:txEl>
                                          </p:spTgt>
                                        </p:tgtEl>
                                        <p:attrNameLst>
                                          <p:attrName>style.visibility</p:attrName>
                                        </p:attrNameLst>
                                      </p:cBhvr>
                                      <p:to>
                                        <p:strVal val="visible"/>
                                      </p:to>
                                    </p:set>
                                    <p:anim calcmode="lin" valueType="num">
                                      <p:cBhvr additive="base">
                                        <p:cTn id="73" dur="3000" fill="hold"/>
                                        <p:tgtEl>
                                          <p:spTgt spid="11">
                                            <p:txEl>
                                              <p:pRg st="2" end="2"/>
                                            </p:txEl>
                                          </p:spTgt>
                                        </p:tgtEl>
                                        <p:attrNameLst>
                                          <p:attrName>ppt_x</p:attrName>
                                        </p:attrNameLst>
                                      </p:cBhvr>
                                      <p:tavLst>
                                        <p:tav tm="0">
                                          <p:val>
                                            <p:strVal val="1+#ppt_w/2"/>
                                          </p:val>
                                        </p:tav>
                                        <p:tav tm="100000">
                                          <p:val>
                                            <p:strVal val="#ppt_x"/>
                                          </p:val>
                                        </p:tav>
                                      </p:tavLst>
                                    </p:anim>
                                    <p:anim calcmode="lin" valueType="num">
                                      <p:cBhvr additive="base">
                                        <p:cTn id="74" dur="3000" fill="hold"/>
                                        <p:tgtEl>
                                          <p:spTgt spid="11">
                                            <p:txEl>
                                              <p:pRg st="2" end="2"/>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5" name="drumroll.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3" fill="hold" grpId="0" nodeType="clickEffect">
                                  <p:stCondLst>
                                    <p:cond delay="0"/>
                                  </p:stCondLst>
                                  <p:childTnLst>
                                    <p:set>
                                      <p:cBhvr>
                                        <p:cTn id="78" dur="1" fill="hold">
                                          <p:stCondLst>
                                            <p:cond delay="0"/>
                                          </p:stCondLst>
                                        </p:cTn>
                                        <p:tgtEl>
                                          <p:spTgt spid="11">
                                            <p:txEl>
                                              <p:pRg st="3" end="3"/>
                                            </p:txEl>
                                          </p:spTgt>
                                        </p:tgtEl>
                                        <p:attrNameLst>
                                          <p:attrName>style.visibility</p:attrName>
                                        </p:attrNameLst>
                                      </p:cBhvr>
                                      <p:to>
                                        <p:strVal val="visible"/>
                                      </p:to>
                                    </p:set>
                                    <p:anim calcmode="lin" valueType="num">
                                      <p:cBhvr additive="base">
                                        <p:cTn id="79" dur="3000" fill="hold"/>
                                        <p:tgtEl>
                                          <p:spTgt spid="11">
                                            <p:txEl>
                                              <p:pRg st="3" end="3"/>
                                            </p:txEl>
                                          </p:spTgt>
                                        </p:tgtEl>
                                        <p:attrNameLst>
                                          <p:attrName>ppt_x</p:attrName>
                                        </p:attrNameLst>
                                      </p:cBhvr>
                                      <p:tavLst>
                                        <p:tav tm="0">
                                          <p:val>
                                            <p:strVal val="1+#ppt_w/2"/>
                                          </p:val>
                                        </p:tav>
                                        <p:tav tm="100000">
                                          <p:val>
                                            <p:strVal val="#ppt_x"/>
                                          </p:val>
                                        </p:tav>
                                      </p:tavLst>
                                    </p:anim>
                                    <p:anim calcmode="lin" valueType="num">
                                      <p:cBhvr additive="base">
                                        <p:cTn id="80" dur="3000" fill="hold"/>
                                        <p:tgtEl>
                                          <p:spTgt spid="11">
                                            <p:txEl>
                                              <p:pRg st="3" end="3"/>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5"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bldP spid="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534" y="150125"/>
            <a:ext cx="12096466" cy="707886"/>
          </a:xfrm>
          <a:prstGeom prst="rect">
            <a:avLst/>
          </a:prstGeom>
          <a:noFill/>
        </p:spPr>
        <p:txBody>
          <a:bodyPr wrap="square" rtlCol="0">
            <a:spAutoFit/>
          </a:bodyPr>
          <a:lstStyle/>
          <a:p>
            <a:pPr algn="ctr"/>
            <a:r>
              <a:rPr lang="bn-IN" sz="4000" b="1" dirty="0">
                <a:solidFill>
                  <a:srgbClr val="C00000"/>
                </a:solidFill>
              </a:rPr>
              <a:t>বাংলাদেশ সরকারের ব্যয়ের গুরুত্বপুর্ণ খাতসমুহ</a:t>
            </a:r>
            <a:endParaRPr lang="en-US" sz="4000" b="1" dirty="0">
              <a:solidFill>
                <a:srgbClr val="C00000"/>
              </a:solidFill>
            </a:endParaRPr>
          </a:p>
        </p:txBody>
      </p:sp>
      <p:pic>
        <p:nvPicPr>
          <p:cNvPr id="3" name="Picture 2" descr="shikkha.jpg"/>
          <p:cNvPicPr>
            <a:picLocks noChangeAspect="1"/>
          </p:cNvPicPr>
          <p:nvPr/>
        </p:nvPicPr>
        <p:blipFill>
          <a:blip r:embed="rId7"/>
          <a:stretch>
            <a:fillRect/>
          </a:stretch>
        </p:blipFill>
        <p:spPr>
          <a:xfrm>
            <a:off x="8379725" y="1173708"/>
            <a:ext cx="3812275" cy="5697939"/>
          </a:xfrm>
          <a:prstGeom prst="rect">
            <a:avLst/>
          </a:prstGeom>
        </p:spPr>
      </p:pic>
      <p:sp>
        <p:nvSpPr>
          <p:cNvPr id="4" name="TextBox 3"/>
          <p:cNvSpPr txBox="1"/>
          <p:nvPr/>
        </p:nvSpPr>
        <p:spPr>
          <a:xfrm>
            <a:off x="95534" y="1160060"/>
            <a:ext cx="6332562" cy="369332"/>
          </a:xfrm>
          <a:prstGeom prst="rect">
            <a:avLst/>
          </a:prstGeom>
          <a:noFill/>
        </p:spPr>
        <p:txBody>
          <a:bodyPr wrap="square" rtlCol="0">
            <a:spAutoFit/>
          </a:bodyPr>
          <a:lstStyle/>
          <a:p>
            <a:endParaRPr lang="en-US"/>
          </a:p>
        </p:txBody>
      </p:sp>
      <p:sp>
        <p:nvSpPr>
          <p:cNvPr id="5" name="TextBox 4"/>
          <p:cNvSpPr txBox="1"/>
          <p:nvPr/>
        </p:nvSpPr>
        <p:spPr>
          <a:xfrm>
            <a:off x="1" y="1160060"/>
            <a:ext cx="8379724" cy="4031873"/>
          </a:xfrm>
          <a:prstGeom prst="rect">
            <a:avLst/>
          </a:prstGeom>
          <a:noFill/>
        </p:spPr>
        <p:txBody>
          <a:bodyPr wrap="square" rtlCol="0">
            <a:spAutoFit/>
          </a:bodyPr>
          <a:lstStyle/>
          <a:p>
            <a:r>
              <a:rPr lang="en-US" sz="3200" dirty="0"/>
              <a:t> </a:t>
            </a:r>
            <a:r>
              <a:rPr lang="bn-IN" sz="3200" dirty="0"/>
              <a:t>শিক্ষা ও প্রযুক্তি</a:t>
            </a:r>
            <a:r>
              <a:rPr lang="en-US" sz="3200" dirty="0"/>
              <a:t>                                              </a:t>
            </a:r>
            <a:r>
              <a:rPr lang="bn-IN" sz="3200" dirty="0"/>
              <a:t>(</a:t>
            </a:r>
            <a:r>
              <a:rPr lang="en-US" sz="3200" dirty="0"/>
              <a:t>Education</a:t>
            </a:r>
            <a:r>
              <a:rPr lang="bn-IN" sz="3200" dirty="0"/>
              <a:t> </a:t>
            </a:r>
            <a:r>
              <a:rPr lang="en-US" sz="3200" dirty="0"/>
              <a:t>&amp; Technology):                        </a:t>
            </a:r>
            <a:r>
              <a:rPr lang="en-US" sz="3200" b="1" dirty="0">
                <a:solidFill>
                  <a:srgbClr val="00B050"/>
                </a:solidFill>
              </a:rPr>
              <a:t>বাংলাদেশে প্রাথমিক শিক্ষা, নারী শিক্ষা, কারিগরি ও বৃত্তিমুলক শিক্ষা এবং উচ্চ শিক্ষার প্রসার  এবং বৃত্তির সংখ্যা ও হার বৃদ্ধির লক্ষ্যে  প্রচুর অর্থ ব্যয় করা হয় ।  তথ্য ও যোগযযোগ প্রযুক্তি খাতের জন্যও  সরকার প্রতি বছর  অর্থ ব্যয় করে । ২০১৯-২০২০ অর্থ বছরে এ খাতে  অর্থ  বরাদ্দ হয় মোট ব্যয়ের ১৫.২% </a:t>
            </a:r>
            <a:r>
              <a:rPr lang="bn-IN" sz="3200" b="1" dirty="0">
                <a:solidFill>
                  <a:srgbClr val="00B050"/>
                </a:solidFill>
              </a:rPr>
              <a:t> বা</a:t>
            </a:r>
          </a:p>
          <a:p>
            <a:r>
              <a:rPr lang="en-US" sz="3200" b="1" dirty="0">
                <a:solidFill>
                  <a:srgbClr val="00B050"/>
                </a:solidFill>
              </a:rPr>
              <a:t> </a:t>
            </a:r>
            <a:r>
              <a:rPr lang="bn-IN" sz="3200" b="1" dirty="0">
                <a:solidFill>
                  <a:srgbClr val="00B050"/>
                </a:solidFill>
              </a:rPr>
              <a:t>৭৯,৫২৪.৮৮ </a:t>
            </a:r>
            <a:r>
              <a:rPr lang="en-US" sz="3200" b="1" dirty="0">
                <a:solidFill>
                  <a:srgbClr val="00B050"/>
                </a:solidFill>
              </a:rPr>
              <a:t>কোটি টাকা ।</a:t>
            </a: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86124" y="1160060"/>
            <a:ext cx="2820395" cy="983573"/>
          </a:xfrm>
          <a:prstGeom prst="rect">
            <a:avLst/>
          </a:prstGeom>
        </p:spPr>
      </p:pic>
    </p:spTree>
    <p:extLst>
      <p:ext uri="{BB962C8B-B14F-4D97-AF65-F5344CB8AC3E}">
        <p14:creationId xmlns:p14="http://schemas.microsoft.com/office/powerpoint/2010/main" val="3789854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peelOff"/>
        <p:sndAc>
          <p:stSnd>
            <p:snd r:embed="rId2" name="breeze.wav"/>
          </p:stSnd>
        </p:sndAc>
      </p:transition>
    </mc:Choice>
    <mc:Fallback xmlns="">
      <p:transition spd="slow">
        <p:fade/>
        <p:sndAc>
          <p:stSnd>
            <p:snd r:embed="rId9"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0" fill="hold"/>
                                        <p:tgtEl>
                                          <p:spTgt spid="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80">
                                          <p:stCondLst>
                                            <p:cond delay="0"/>
                                          </p:stCondLst>
                                        </p:cTn>
                                        <p:tgtEl>
                                          <p:spTgt spid="7"/>
                                        </p:tgtEl>
                                      </p:cBhvr>
                                    </p:animEffect>
                                    <p:anim calcmode="lin" valueType="num">
                                      <p:cBhvr>
                                        <p:cTn id="1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9" dur="26">
                                          <p:stCondLst>
                                            <p:cond delay="650"/>
                                          </p:stCondLst>
                                        </p:cTn>
                                        <p:tgtEl>
                                          <p:spTgt spid="7"/>
                                        </p:tgtEl>
                                      </p:cBhvr>
                                      <p:to x="100000" y="60000"/>
                                    </p:animScale>
                                    <p:animScale>
                                      <p:cBhvr>
                                        <p:cTn id="20" dur="166" decel="50000">
                                          <p:stCondLst>
                                            <p:cond delay="676"/>
                                          </p:stCondLst>
                                        </p:cTn>
                                        <p:tgtEl>
                                          <p:spTgt spid="7"/>
                                        </p:tgtEl>
                                      </p:cBhvr>
                                      <p:to x="100000" y="100000"/>
                                    </p:animScale>
                                    <p:animScale>
                                      <p:cBhvr>
                                        <p:cTn id="21" dur="26">
                                          <p:stCondLst>
                                            <p:cond delay="1312"/>
                                          </p:stCondLst>
                                        </p:cTn>
                                        <p:tgtEl>
                                          <p:spTgt spid="7"/>
                                        </p:tgtEl>
                                      </p:cBhvr>
                                      <p:to x="100000" y="80000"/>
                                    </p:animScale>
                                    <p:animScale>
                                      <p:cBhvr>
                                        <p:cTn id="22" dur="166" decel="50000">
                                          <p:stCondLst>
                                            <p:cond delay="1338"/>
                                          </p:stCondLst>
                                        </p:cTn>
                                        <p:tgtEl>
                                          <p:spTgt spid="7"/>
                                        </p:tgtEl>
                                      </p:cBhvr>
                                      <p:to x="100000" y="100000"/>
                                    </p:animScale>
                                    <p:animScale>
                                      <p:cBhvr>
                                        <p:cTn id="23" dur="26">
                                          <p:stCondLst>
                                            <p:cond delay="1642"/>
                                          </p:stCondLst>
                                        </p:cTn>
                                        <p:tgtEl>
                                          <p:spTgt spid="7"/>
                                        </p:tgtEl>
                                      </p:cBhvr>
                                      <p:to x="100000" y="90000"/>
                                    </p:animScale>
                                    <p:animScale>
                                      <p:cBhvr>
                                        <p:cTn id="24" dur="166" decel="50000">
                                          <p:stCondLst>
                                            <p:cond delay="1668"/>
                                          </p:stCondLst>
                                        </p:cTn>
                                        <p:tgtEl>
                                          <p:spTgt spid="7"/>
                                        </p:tgtEl>
                                      </p:cBhvr>
                                      <p:to x="100000" y="100000"/>
                                    </p:animScale>
                                    <p:animScale>
                                      <p:cBhvr>
                                        <p:cTn id="25" dur="26">
                                          <p:stCondLst>
                                            <p:cond delay="1808"/>
                                          </p:stCondLst>
                                        </p:cTn>
                                        <p:tgtEl>
                                          <p:spTgt spid="7"/>
                                        </p:tgtEl>
                                      </p:cBhvr>
                                      <p:to x="100000" y="95000"/>
                                    </p:animScale>
                                    <p:animScale>
                                      <p:cBhvr>
                                        <p:cTn id="26" dur="166" decel="50000">
                                          <p:stCondLst>
                                            <p:cond delay="1834"/>
                                          </p:stCondLst>
                                        </p:cTn>
                                        <p:tgtEl>
                                          <p:spTgt spid="7"/>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4" name="chimes.wav"/>
                                        </p:tgtEl>
                                      </p:cMediaNode>
                                    </p:audio>
                                  </p:sub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coin.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3000" fill="hold"/>
                                        <p:tgtEl>
                                          <p:spTgt spid="5"/>
                                        </p:tgtEl>
                                        <p:attrNameLst>
                                          <p:attrName>ppt_x</p:attrName>
                                        </p:attrNameLst>
                                      </p:cBhvr>
                                      <p:tavLst>
                                        <p:tav tm="0">
                                          <p:val>
                                            <p:strVal val="#ppt_x"/>
                                          </p:val>
                                        </p:tav>
                                        <p:tav tm="100000">
                                          <p:val>
                                            <p:strVal val="#ppt_x"/>
                                          </p:val>
                                        </p:tav>
                                      </p:tavLst>
                                    </p:anim>
                                    <p:anim calcmode="lin" valueType="num">
                                      <p:cBhvr additive="base">
                                        <p:cTn id="39" dur="30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6"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80">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1481</TotalTime>
  <Words>1454</Words>
  <Application>Microsoft Office PowerPoint</Application>
  <PresentationFormat>Widescreen</PresentationFormat>
  <Paragraphs>79</Paragraphs>
  <Slides>27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৪৮তম জাতীয় বাজেট ২০১৯-২০২০ বাজেটের আকার ৫,২৩,১৯০ কোটি টাকা</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SAKIB</dc:creator>
  <cp:lastModifiedBy>SAKIB</cp:lastModifiedBy>
  <cp:revision>439</cp:revision>
  <dcterms:created xsi:type="dcterms:W3CDTF">2020-04-14T16:21:15Z</dcterms:created>
  <dcterms:modified xsi:type="dcterms:W3CDTF">2020-05-27T20:09:35Z</dcterms:modified>
</cp:coreProperties>
</file>