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1" r:id="rId17"/>
    <p:sldId id="273" r:id="rId18"/>
    <p:sldId id="278" r:id="rId19"/>
    <p:sldId id="275" r:id="rId20"/>
    <p:sldId id="279" r:id="rId21"/>
    <p:sldId id="281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C329C-BA2B-45D4-909D-56CB013A3E2B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7577E-F22F-4E7A-B5C3-915C75F7B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7577E-F22F-4E7A-B5C3-915C75F7B1A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7577E-F22F-4E7A-B5C3-915C75F7B1A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gif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4355608_403334173123609_585922904374653842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752600" y="1905000"/>
            <a:ext cx="5486400" cy="44405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29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49"/>
            </a:avLst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75000">
                <a:srgbClr val="FF8200">
                  <a:alpha val="69000"/>
                </a:srgbClr>
              </a:gs>
            </a:gsLst>
            <a:lin ang="36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81000"/>
            <a:ext cx="83820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bn-IN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bn-IN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 সবাই </a:t>
            </a:r>
            <a:endParaRPr lang="en-US" sz="66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1752600"/>
            <a:ext cx="34290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</a:t>
            </a:r>
            <a:r>
              <a:rPr lang="bn-IN" sz="8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 </a:t>
            </a:r>
            <a:endParaRPr lang="en-US" sz="8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3505200"/>
            <a:ext cx="5715000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bn-IN" sz="115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bn-IN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IN" sz="115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bn-IN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1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 advTm="200000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49"/>
            </a:avLst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75000">
                <a:srgbClr val="FF8200">
                  <a:alpha val="69000"/>
                </a:srgbClr>
              </a:gs>
            </a:gsLst>
            <a:lin ang="36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457200"/>
            <a:ext cx="2743200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জো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ড়ায়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কাজ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00" y="533400"/>
            <a:ext cx="2743200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সময়ঃ ৫মিনিট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334000" y="3276600"/>
            <a:ext cx="2209800" cy="25146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9284043">
            <a:off x="-2039" y="3327300"/>
            <a:ext cx="6934200" cy="1200329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গ্রামীণ ও নগর বসতির মধ্যে বৈসাদৃশ্য নিরুপন কর এবং  আলোচনা করে লিখ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49"/>
            </a:avLst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75000">
                <a:srgbClr val="FF8200">
                  <a:alpha val="69000"/>
                </a:srgbClr>
              </a:gs>
            </a:gsLst>
            <a:lin ang="36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533400"/>
            <a:ext cx="5181600" cy="70788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গ্রামীণ বসতির ধরন ও বিন্যাস </a:t>
            </a:r>
            <a:endParaRPr lang="en-US" sz="3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981200"/>
            <a:ext cx="82296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IN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অবস্থান ও বসতবাড়ির পারস্পরিক দুরত্ব বা ব্যবধান অনুসারে গ্রামীণ বসতিকে তিন ভাগে ভাগ করা হয়েছে। </a:t>
            </a:r>
            <a:endParaRPr lang="en-US" sz="3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3733800"/>
            <a:ext cx="78486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১.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গোষ্ঠীবদ্ধ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সংঘবদ্ধ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পিন্ডাকৃতি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বসতি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4648200"/>
            <a:ext cx="78486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২.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বিক্ষিপ্ত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ছড়ানো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বসতি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5562600"/>
            <a:ext cx="78486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৩.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রৈখিক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দন্ডাকৃতি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বসতি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49"/>
            </a:avLst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75000">
                <a:srgbClr val="FF8200">
                  <a:alpha val="69000"/>
                </a:srgbClr>
              </a:gs>
            </a:gsLst>
            <a:lin ang="36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457200"/>
            <a:ext cx="685800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গোষ্ঠীবদ্ধ বা সংঘবদ্ধ বা পিন্ডাকৃতি বসতি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803" y="1600200"/>
            <a:ext cx="5567597" cy="32993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28600" y="4953000"/>
            <a:ext cx="861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অনেকগুলি পরিবার একসংগে কাছাকাছি বসবাস করলে যে বসতির সৃষ্টি হয় তাকে গোষ্ঠীবদ্ধ বা সংঘবদ্ধ বা পিন্ডাকৃতি বসতি বলে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49"/>
            </a:avLst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75000">
                <a:srgbClr val="FF8200">
                  <a:alpha val="69000"/>
                </a:srgbClr>
              </a:gs>
            </a:gsLst>
            <a:lin ang="36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676400"/>
            <a:ext cx="89916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-1219200" y="3429000"/>
            <a:ext cx="64008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Down Arrow Callout 23"/>
          <p:cNvSpPr/>
          <p:nvPr/>
        </p:nvSpPr>
        <p:spPr>
          <a:xfrm>
            <a:off x="304800" y="304800"/>
            <a:ext cx="1524000" cy="1219200"/>
          </a:xfrm>
          <a:prstGeom prst="downArrowCallout">
            <a:avLst/>
          </a:prstGeom>
          <a:ln w="57150">
            <a:solidFill>
              <a:srgbClr val="7030A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 ক্লিক</a:t>
            </a:r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করুন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438400" y="1981200"/>
            <a:ext cx="5867400" cy="4343400"/>
            <a:chOff x="2438400" y="1828800"/>
            <a:chExt cx="6019799" cy="4724400"/>
          </a:xfrm>
        </p:grpSpPr>
        <p:pic>
          <p:nvPicPr>
            <p:cNvPr id="28" name="Picture 27" descr="images (6)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8400" y="1828800"/>
              <a:ext cx="6019799" cy="4724400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29" name="TextBox 28"/>
            <p:cNvSpPr txBox="1"/>
            <p:nvPr/>
          </p:nvSpPr>
          <p:spPr>
            <a:xfrm>
              <a:off x="2895600" y="5334000"/>
              <a:ext cx="3962400" cy="769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 smtClean="0">
                  <a:latin typeface="NikoshBAN" pitchFamily="2" charset="0"/>
                  <a:cs typeface="NikoshBAN" pitchFamily="2" charset="0"/>
                </a:rPr>
                <a:t>  ১.সমতল ভূপ্রকৃতি 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2057400" y="609600"/>
            <a:ext cx="6324600" cy="707886"/>
          </a:xfrm>
          <a:prstGeom prst="rect">
            <a:avLst/>
          </a:prstGeom>
          <a:ln w="57150">
            <a:solidFill>
              <a:srgbClr val="00B0F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    গোষ্ঠীবদ্ধ বসতি সৃষ্টির কারণ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81000" y="2438400"/>
            <a:ext cx="1524000" cy="7694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প্রাকৃতিক কারণ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১,  ২,  ৩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2514600" y="2057400"/>
            <a:ext cx="5740400" cy="4343399"/>
            <a:chOff x="2514600" y="2057400"/>
            <a:chExt cx="5740400" cy="4343399"/>
          </a:xfrm>
        </p:grpSpPr>
        <p:pic>
          <p:nvPicPr>
            <p:cNvPr id="47" name="Picture 46" descr="mostakima_hasem_painting_201812201314483.jpg"/>
            <p:cNvPicPr>
              <a:picLocks noChangeAspect="1"/>
            </p:cNvPicPr>
            <p:nvPr/>
          </p:nvPicPr>
          <p:blipFill>
            <a:blip r:embed="rId3">
              <a:lum contrast="-20000"/>
            </a:blip>
            <a:stretch>
              <a:fillRect/>
            </a:stretch>
          </p:blipFill>
          <p:spPr>
            <a:xfrm>
              <a:off x="2514600" y="2057400"/>
              <a:ext cx="5740400" cy="434339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8" name="TextBox 47"/>
            <p:cNvSpPr txBox="1"/>
            <p:nvPr/>
          </p:nvSpPr>
          <p:spPr>
            <a:xfrm>
              <a:off x="2743200" y="2133600"/>
              <a:ext cx="4191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 smtClean="0">
                  <a:latin typeface="NikoshBAN" pitchFamily="2" charset="0"/>
                  <a:cs typeface="NikoshBAN" pitchFamily="2" charset="0"/>
                </a:rPr>
                <a:t>২.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পর্যাপ্ত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জলের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জোগান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590800" y="2133600"/>
            <a:ext cx="5586496" cy="4202962"/>
            <a:chOff x="2590800" y="2133600"/>
            <a:chExt cx="5586496" cy="4202962"/>
          </a:xfrm>
        </p:grpSpPr>
        <p:pic>
          <p:nvPicPr>
            <p:cNvPr id="50" name="Picture 49" descr="1502204720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90800" y="2133600"/>
              <a:ext cx="5586496" cy="420296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5">
                  <a:lumMod val="60000"/>
                  <a:lumOff val="4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51" name="TextBox 50"/>
            <p:cNvSpPr txBox="1"/>
            <p:nvPr/>
          </p:nvSpPr>
          <p:spPr>
            <a:xfrm>
              <a:off x="3276600" y="2514600"/>
              <a:ext cx="2514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 smtClean="0">
                  <a:latin typeface="NikoshBAN" pitchFamily="2" charset="0"/>
                  <a:cs typeface="NikoshBAN" pitchFamily="2" charset="0"/>
                </a:rPr>
                <a:t>3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.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উর্বর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মৃতিকা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381000" y="4038600"/>
            <a:ext cx="1524000" cy="7694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সামাজিক কারণ 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৪,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৫,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৬,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৭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2819400" y="1981200"/>
            <a:ext cx="5715000" cy="4191000"/>
            <a:chOff x="2514600" y="2133600"/>
            <a:chExt cx="5715000" cy="4191000"/>
          </a:xfrm>
        </p:grpSpPr>
        <p:pic>
          <p:nvPicPr>
            <p:cNvPr id="54" name="Picture 53" descr="sam_7908 (1)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14600" y="2133600"/>
              <a:ext cx="5715000" cy="4191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00B0F0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55" name="TextBox 54"/>
            <p:cNvSpPr txBox="1"/>
            <p:nvPr/>
          </p:nvSpPr>
          <p:spPr>
            <a:xfrm>
              <a:off x="3886200" y="5486400"/>
              <a:ext cx="4191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 smtClean="0">
                  <a:latin typeface="NikoshBAN" pitchFamily="2" charset="0"/>
                  <a:cs typeface="NikoshBAN" pitchFamily="2" charset="0"/>
                </a:rPr>
                <a:t>৪.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মানুষ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সমাজবদ্ধ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জীব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।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514600" y="1828801"/>
            <a:ext cx="6096000" cy="4495800"/>
            <a:chOff x="2438400" y="1981339"/>
            <a:chExt cx="5791200" cy="4491712"/>
          </a:xfrm>
        </p:grpSpPr>
        <p:pic>
          <p:nvPicPr>
            <p:cNvPr id="57" name="Picture 56" descr="xy2-2130420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38400" y="1981339"/>
              <a:ext cx="5791200" cy="449171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00B050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58" name="TextBox 57"/>
            <p:cNvSpPr txBox="1"/>
            <p:nvPr/>
          </p:nvSpPr>
          <p:spPr>
            <a:xfrm>
              <a:off x="2667000" y="2209800"/>
              <a:ext cx="525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 smtClean="0">
                  <a:latin typeface="NikoshBAN" pitchFamily="2" charset="0"/>
                  <a:cs typeface="NikoshBAN" pitchFamily="2" charset="0"/>
                </a:rPr>
                <a:t>৫.বন্যজন্তুর আক্রমণ থেকে সুরক্ষা 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419985" y="1905000"/>
            <a:ext cx="6223001" cy="4495800"/>
            <a:chOff x="2419985" y="1905000"/>
            <a:chExt cx="6223001" cy="4495800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9985" y="1905000"/>
              <a:ext cx="6223001" cy="4495800"/>
            </a:xfrm>
            <a:prstGeom prst="rect">
              <a:avLst/>
            </a:prstGeom>
            <a:solidFill>
              <a:srgbClr val="00B050"/>
            </a:solidFill>
            <a:ln w="88900" cap="sq">
              <a:solidFill>
                <a:srgbClr val="00B0F0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61" name="TextBox 60"/>
            <p:cNvSpPr txBox="1"/>
            <p:nvPr/>
          </p:nvSpPr>
          <p:spPr>
            <a:xfrm>
              <a:off x="2667000" y="4953000"/>
              <a:ext cx="57912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6.চূর-ডাকাত </a:t>
              </a:r>
              <a:r>
                <a:rPr lang="en-US" sz="40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লুঠেরার</a:t>
              </a:r>
              <a:r>
                <a:rPr lang="en-US" sz="40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হাত</a:t>
              </a:r>
              <a:r>
                <a:rPr lang="en-US" sz="40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থেকে</a:t>
              </a:r>
              <a:r>
                <a:rPr lang="en-US" sz="40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বাচার</a:t>
              </a:r>
              <a:r>
                <a:rPr lang="en-US" sz="40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জন্য</a:t>
              </a:r>
              <a:r>
                <a:rPr lang="en-US" sz="40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।</a:t>
              </a:r>
              <a:endPara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209800" y="2057400"/>
            <a:ext cx="6477000" cy="4419600"/>
            <a:chOff x="2438400" y="1905000"/>
            <a:chExt cx="6248400" cy="4419600"/>
          </a:xfrm>
        </p:grpSpPr>
        <p:pic>
          <p:nvPicPr>
            <p:cNvPr id="63" name="Picture 62" descr="img_1854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38400" y="1905000"/>
              <a:ext cx="6248400" cy="44196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92D050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64" name="TextBox 63"/>
            <p:cNvSpPr txBox="1"/>
            <p:nvPr/>
          </p:nvSpPr>
          <p:spPr>
            <a:xfrm>
              <a:off x="3048000" y="5181600"/>
              <a:ext cx="4038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৭.মেলামেসার সুযোগ </a:t>
              </a:r>
              <a:endPara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49"/>
            </a:avLst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75000">
                <a:srgbClr val="FF8200">
                  <a:alpha val="69000"/>
                </a:srgbClr>
              </a:gs>
            </a:gsLst>
            <a:lin ang="36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Soil-Room.jpg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838200" y="1066800"/>
            <a:ext cx="3505200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BOLPUR_GREEN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H="1" flipV="1">
            <a:off x="5029200" y="1066800"/>
            <a:ext cx="3291539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sam_9527.jpg"/>
          <p:cNvPicPr>
            <a:picLocks noChangeAspect="1"/>
          </p:cNvPicPr>
          <p:nvPr/>
        </p:nvPicPr>
        <p:blipFill>
          <a:blip r:embed="rId4" cstate="print"/>
          <a:srcRect l="2752" t="7034" r="3670" b="8563"/>
          <a:stretch>
            <a:fillRect/>
          </a:stretch>
        </p:blipFill>
        <p:spPr>
          <a:xfrm>
            <a:off x="533400" y="3956050"/>
            <a:ext cx="3733800" cy="1911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437-181012044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3962401"/>
            <a:ext cx="342900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52400" y="31242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এক বাড়ি থেকে অন্য বাড়ির দুরুত্ব কম।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600" y="32004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বাড়ি গুলো একত্রিত অবস্থিত।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60198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বাসিন্দাদের মধ্যে অর্থনৈতিক ও সামাজিক যোগাযোগ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7400" y="59436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স্থানীয় সুবিধানুযায়ী পরিবহন।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33600" y="311150"/>
            <a:ext cx="48768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গোষ্ঠীবদ্ধ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বসতির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49"/>
            </a:avLst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75000">
                <a:srgbClr val="FF8200">
                  <a:alpha val="69000"/>
                </a:srgbClr>
              </a:gs>
            </a:gsLst>
            <a:lin ang="36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5562600"/>
            <a:ext cx="6096000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গোষ্ঠীবদ্ধ বা সংঘবদ্ধ বা পিন্ডাকৃতি বসতি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G_20200426_115410.jpg"/>
          <p:cNvPicPr>
            <a:picLocks noChangeAspect="1"/>
          </p:cNvPicPr>
          <p:nvPr/>
        </p:nvPicPr>
        <p:blipFill>
          <a:blip r:embed="rId2"/>
          <a:srcRect t="20000" b="8000"/>
          <a:stretch>
            <a:fillRect/>
          </a:stretch>
        </p:blipFill>
        <p:spPr>
          <a:xfrm>
            <a:off x="1697567" y="649224"/>
            <a:ext cx="6074833" cy="43738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 advTm="203000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49"/>
            </a:avLst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75000">
                <a:srgbClr val="FF8200">
                  <a:alpha val="69000"/>
                </a:srgbClr>
              </a:gs>
            </a:gsLst>
            <a:lin ang="36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381000"/>
            <a:ext cx="441960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বিক্ষিপ্ত বা ছড়ানো বসতি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300px-Picswiss_AI-04-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447800"/>
            <a:ext cx="5181600" cy="3264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04800" y="4876800"/>
            <a:ext cx="8534400" cy="17543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পরিবারগুলো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অন্যের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বিছিন্নভাবে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ছড়িয়ে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ছিটিয়ে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বসতি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নির্মাণ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উদ্ভূত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বসতিকে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বিক্ষিপ্ত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ছড়ানো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বসতি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381000"/>
            <a:ext cx="6248400" cy="70788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বিক্ষিপ্ত বসতির সৃষ্টির প্রাকৃতিক কারণ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mal vumi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219200"/>
            <a:ext cx="4388513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953000" y="1371600"/>
            <a:ext cx="29718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প্রতিকূল ভূপ্রকৃতি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দুর্গম অরণ্য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133600"/>
            <a:ext cx="4648200" cy="34861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5638800" y="2362200"/>
            <a:ext cx="2133600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দুর্গম অরণ্য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1200px-Flora_OR_-_aeria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3200400"/>
            <a:ext cx="4572000" cy="28913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6324600" y="3352800"/>
            <a:ext cx="2590800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বিস্তীর্ণ তৃণ প্রান্তর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7" grpId="0" animBg="1"/>
      <p:bldP spid="9" grpId="0" animBg="1"/>
      <p:bldP spid="11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attered-settlement-in-appenzell-switzerland-WWJCY0.jpg"/>
          <p:cNvPicPr>
            <a:picLocks noChangeAspect="1"/>
          </p:cNvPicPr>
          <p:nvPr/>
        </p:nvPicPr>
        <p:blipFill>
          <a:blip r:embed="rId2"/>
          <a:srcRect b="8275"/>
          <a:stretch>
            <a:fillRect/>
          </a:stretch>
        </p:blipFill>
        <p:spPr>
          <a:xfrm>
            <a:off x="1676400" y="1524000"/>
            <a:ext cx="5443415" cy="3607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49"/>
            </a:avLst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75000">
                <a:srgbClr val="FF8200">
                  <a:alpha val="69000"/>
                </a:srgbClr>
              </a:gs>
            </a:gsLst>
            <a:lin ang="36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457200"/>
            <a:ext cx="6400800" cy="70788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বিক্ষিপ্ত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বসতির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আর্থ-সামাজিক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mal vum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524000"/>
            <a:ext cx="5523901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62000" y="5257800"/>
            <a:ext cx="815340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১.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পর্বত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মালভূমি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চাষের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তল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ভূমি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দুর্লভ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unnamed (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7256" y="1600200"/>
            <a:ext cx="5465544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533400" y="5257800"/>
            <a:ext cx="8153400" cy="1200329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২.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দুর্গম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অরণ্য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স্থানীয়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সুযোগ-সুবিধার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অরণ্যবাসী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বিক্ষিপ্তভাবে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বসতি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gettyimages-1145021979-1024x102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600" y="1548481"/>
            <a:ext cx="5410200" cy="3456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304800" y="5257800"/>
            <a:ext cx="8610600" cy="120032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কানাডা,যুক্তরাষ্ট্রের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খা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বসতি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অষ্ট্রেলিয়ার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মেষপালন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বসতি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ওঠে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33600" y="381000"/>
            <a:ext cx="480060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  বিক্ষিপ্তবসতির বৈশিষ্ট্য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0600" y="5638800"/>
            <a:ext cx="7315200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বাসগৃহ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বসতির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যথেষ্ট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ব্যবধান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57400" y="5715000"/>
            <a:ext cx="55626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খ.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পরিবারভূক্ত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বসতি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" y="5562600"/>
            <a:ext cx="7620000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গ.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অধিবাসীদের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বিচ্ছিন্নতা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  <p:bldP spid="11" grpId="0" animBg="1"/>
      <p:bldP spid="11" grpId="1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 animBg="1"/>
      <p:bldP spid="17" grpId="1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49"/>
            </a:avLst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75000">
                <a:srgbClr val="FF8200">
                  <a:alpha val="69000"/>
                </a:srgbClr>
              </a:gs>
            </a:gsLst>
            <a:lin ang="36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5791200"/>
            <a:ext cx="50292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বিক্ষিপ্ত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ছড়ানো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বসতি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G_20200426_121801.jpg"/>
          <p:cNvPicPr>
            <a:picLocks noChangeAspect="1"/>
          </p:cNvPicPr>
          <p:nvPr/>
        </p:nvPicPr>
        <p:blipFill>
          <a:blip r:embed="rId2"/>
          <a:srcRect l="13200" t="8000" r="8800" b="10400"/>
          <a:stretch>
            <a:fillRect/>
          </a:stretch>
        </p:blipFill>
        <p:spPr>
          <a:xfrm>
            <a:off x="1676400" y="1066800"/>
            <a:ext cx="5562600" cy="43645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 advTm="187000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49"/>
            </a:avLst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75000">
                <a:srgbClr val="FF8200">
                  <a:alpha val="69000"/>
                </a:srgbClr>
              </a:gs>
            </a:gsLst>
            <a:lin ang="36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381000"/>
            <a:ext cx="4648200" cy="70788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রৈখিক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দন্ডাকৃতি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বসতি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5103674"/>
            <a:ext cx="861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অনেকগুলি পরিবার যখন সারিবদ্ধ ভাবে একসংগে বসবাস  করে তখন যে বসতির সৃষ্টি হয় তাকে রৈখিক বা দন্ডাকৃতি বসতি বলা হয়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381000"/>
            <a:ext cx="6248400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রৈখিক বসতির সৃষ্টির প্রাকৃতিক কারণ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unnamed (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295400"/>
            <a:ext cx="5793154" cy="35302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 descr="pic220200226101527.jpg"/>
          <p:cNvPicPr>
            <a:picLocks noChangeAspect="1"/>
          </p:cNvPicPr>
          <p:nvPr/>
        </p:nvPicPr>
        <p:blipFill>
          <a:blip r:embed="rId3"/>
          <a:srcRect b="24358"/>
          <a:stretch>
            <a:fillRect/>
          </a:stretch>
        </p:blipFill>
        <p:spPr>
          <a:xfrm>
            <a:off x="1524000" y="1295400"/>
            <a:ext cx="5867400" cy="3581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1828800" y="5181600"/>
            <a:ext cx="5029200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১.প্লাবনভূমির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বাঁধে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majul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1219200"/>
            <a:ext cx="594360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2133600" y="5105400"/>
            <a:ext cx="42672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২.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পাড়ে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কিনারা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gettyimages-814578476-594x59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1143000"/>
            <a:ext cx="60960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533400" y="5257800"/>
            <a:ext cx="792480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প্রপাতরেখা ইত্যাদি সারিবদ্ধ ভাবে জনবসি গড়ে উঠতে সাহায্যে করে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14400" y="228600"/>
            <a:ext cx="6858000" cy="7078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রৈখিক বসতির সৃষ্টির আর্থ-সামাজিক কারণ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 descr="e3232f43e9ebcb486b410f9f32ca480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400" y="990600"/>
            <a:ext cx="6248400" cy="3962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5" name="TextBox 24"/>
          <p:cNvSpPr txBox="1"/>
          <p:nvPr/>
        </p:nvSpPr>
        <p:spPr>
          <a:xfrm>
            <a:off x="533400" y="51816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ক.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রাস্তার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ওঠে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যাতায়াতের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পণ্যদ্রব্য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কেনাবেচার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5" descr="Teknaf-Pic-A-12-04-19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" y="1066800"/>
            <a:ext cx="6377387" cy="40001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7" name="TextBox 26"/>
          <p:cNvSpPr txBox="1"/>
          <p:nvPr/>
        </p:nvSpPr>
        <p:spPr>
          <a:xfrm>
            <a:off x="685800" y="5334000"/>
            <a:ext cx="769620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খ.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সুবিধার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মৎস্য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জীবিরা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ধাঁরে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রৈখিক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বসতি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তোলে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/>
      <p:bldP spid="9" grpId="1"/>
      <p:bldP spid="10" grpId="0" animBg="1"/>
      <p:bldP spid="10" grpId="1" animBg="1"/>
      <p:bldP spid="16" grpId="0" animBg="1"/>
      <p:bldP spid="16" grpId="1" animBg="1"/>
      <p:bldP spid="18" grpId="0" animBg="1"/>
      <p:bldP spid="18" grpId="1" animBg="1"/>
      <p:bldP spid="20" grpId="0" animBg="1"/>
      <p:bldP spid="20" grpId="1" animBg="1"/>
      <p:bldP spid="23" grpId="0" animBg="1"/>
      <p:bldP spid="25" grpId="0"/>
      <p:bldP spid="25" grpId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49"/>
            </a:avLst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75000">
                <a:srgbClr val="FF8200">
                  <a:alpha val="69000"/>
                </a:srgbClr>
              </a:gs>
            </a:gsLst>
            <a:lin ang="36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2971800"/>
            <a:ext cx="4495800" cy="243143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মোঃসাইফুল ইসলাম </a:t>
            </a:r>
          </a:p>
          <a:p>
            <a:r>
              <a:rPr lang="bn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প্রধান শিক্ষক </a:t>
            </a:r>
          </a:p>
          <a:p>
            <a:r>
              <a:rPr lang="bn-IN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হবিগঞ্জ বালিকা উচ্চ বিদ্যালয়</a:t>
            </a:r>
          </a:p>
          <a:p>
            <a:r>
              <a:rPr lang="bn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 নং </a:t>
            </a:r>
            <a:r>
              <a:rPr lang="bn-IN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০১৭১৪৬২৭৬৫৫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3" descr="IMG_20200325_135241.jpg"/>
          <p:cNvPicPr>
            <a:picLocks noChangeAspect="1"/>
          </p:cNvPicPr>
          <p:nvPr/>
        </p:nvPicPr>
        <p:blipFill>
          <a:blip r:embed="rId2"/>
          <a:srcRect t="4511" r="4000" b="3008"/>
          <a:stretch>
            <a:fillRect/>
          </a:stretch>
        </p:blipFill>
        <p:spPr>
          <a:xfrm>
            <a:off x="6477000" y="457200"/>
            <a:ext cx="2081561" cy="24384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14400" y="381000"/>
            <a:ext cx="2362200" cy="2286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457200"/>
            <a:ext cx="2057400" cy="76944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3124200"/>
            <a:ext cx="396240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ভূগোল ও পরিবেশ</a:t>
            </a:r>
          </a:p>
          <a:p>
            <a:r>
              <a:rPr lang="bn-IN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শ্রেণীঃ দশম </a:t>
            </a:r>
          </a:p>
          <a:p>
            <a:r>
              <a:rPr lang="bn-IN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অষ্টম</a:t>
            </a:r>
          </a:p>
          <a:p>
            <a:r>
              <a:rPr lang="bn-IN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৫০মিনিট  </a:t>
            </a:r>
            <a:endParaRPr lang="en-US" sz="3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3505200" y="4343400"/>
            <a:ext cx="2590800" cy="1588"/>
          </a:xfrm>
          <a:prstGeom prst="line">
            <a:avLst/>
          </a:prstGeom>
          <a:ln w="76200">
            <a:solidFill>
              <a:srgbClr val="FF000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Tm="194000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49"/>
            </a:avLst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75000">
                <a:srgbClr val="FF8200">
                  <a:alpha val="69000"/>
                </a:srgbClr>
              </a:gs>
            </a:gsLst>
            <a:lin ang="36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57912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G_20200426_114634.jpg"/>
          <p:cNvPicPr>
            <a:picLocks noChangeAspect="1"/>
          </p:cNvPicPr>
          <p:nvPr/>
        </p:nvPicPr>
        <p:blipFill>
          <a:blip r:embed="rId2"/>
          <a:srcRect t="20000" r="2000" b="14000"/>
          <a:stretch>
            <a:fillRect/>
          </a:stretch>
        </p:blipFill>
        <p:spPr>
          <a:xfrm>
            <a:off x="1572491" y="782216"/>
            <a:ext cx="5895109" cy="39701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048000" y="5105400"/>
            <a:ext cx="34290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রৈখিক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বসতি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 advTm="195000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49"/>
            </a:avLst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75000">
                <a:srgbClr val="FF8200">
                  <a:alpha val="69000"/>
                </a:srgbClr>
              </a:gs>
            </a:gsLst>
            <a:lin ang="36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457200"/>
            <a:ext cx="2438400" cy="830997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752600"/>
            <a:ext cx="74676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ক.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গোষ্ঠীবদ্ধ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বসতি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নগরে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রুপান্তরিত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2895600"/>
            <a:ext cx="73914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খ.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বসতি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স্থাপনের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কীরুপ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ফেলে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3962400"/>
            <a:ext cx="74676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গ.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রৈখিক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বসতি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5105400"/>
            <a:ext cx="75438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ঘ.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পশুচারণ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বসতি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49"/>
            </a:avLst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75000">
                <a:srgbClr val="FF8200">
                  <a:alpha val="69000"/>
                </a:srgbClr>
              </a:gs>
            </a:gsLst>
            <a:lin ang="36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85800" y="1447800"/>
            <a:ext cx="7513320" cy="2371725"/>
            <a:chOff x="1295400" y="1981200"/>
            <a:chExt cx="7513320" cy="2371725"/>
          </a:xfrm>
        </p:grpSpPr>
        <p:pic>
          <p:nvPicPr>
            <p:cNvPr id="4" name="Picture 3" descr="mqdefault.jpg"/>
            <p:cNvPicPr>
              <a:picLocks noChangeAspect="1"/>
            </p:cNvPicPr>
            <p:nvPr/>
          </p:nvPicPr>
          <p:blipFill>
            <a:blip r:embed="rId2"/>
            <a:srcRect l="5000" r="5000"/>
            <a:stretch>
              <a:fillRect/>
            </a:stretch>
          </p:blipFill>
          <p:spPr>
            <a:xfrm>
              <a:off x="4648200" y="2209800"/>
              <a:ext cx="4160520" cy="21431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perspectiveContrastingLeftFacing">
                <a:rot lat="540000" lon="2100000" rev="0"/>
              </a:camera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</p:spPr>
        </p:pic>
        <p:pic>
          <p:nvPicPr>
            <p:cNvPr id="5" name="Picture 4" descr="download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5400" y="1981200"/>
              <a:ext cx="4114800" cy="2123342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  <p:sp>
        <p:nvSpPr>
          <p:cNvPr id="6" name="TextBox 5"/>
          <p:cNvSpPr txBox="1"/>
          <p:nvPr/>
        </p:nvSpPr>
        <p:spPr>
          <a:xfrm>
            <a:off x="2895600" y="381000"/>
            <a:ext cx="3810000" cy="83099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IN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sz="4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4572000"/>
            <a:ext cx="7315200" cy="12003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বসতি গড়ে ওঠার ক্ষেত্রে ভূ-প্রকৃতি ও যোগাযোগ ব্যবস্থা গুরুত্বপূর্ণ কেন? ব্যাখ্যা কর । </a:t>
            </a:r>
            <a:endParaRPr lang="en-US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4898_851d94e604_lo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28600"/>
            <a:ext cx="8572500" cy="6400800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49"/>
            </a:avLst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75000">
                <a:srgbClr val="FF8200">
                  <a:alpha val="69000"/>
                </a:srgbClr>
              </a:gs>
            </a:gsLst>
            <a:lin ang="36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2590800"/>
            <a:ext cx="4495800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15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</a:t>
            </a:r>
            <a:r>
              <a:rPr lang="en-US" sz="115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বাদ</a:t>
            </a:r>
            <a:r>
              <a:rPr lang="en-US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1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49"/>
            </a:avLst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75000">
                <a:srgbClr val="FF8200">
                  <a:alpha val="69000"/>
                </a:srgbClr>
              </a:gs>
            </a:gsLst>
            <a:lin ang="36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3000" y="1524000"/>
            <a:ext cx="3327627" cy="23053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3581400"/>
            <a:ext cx="3352800" cy="22077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14400" y="5867400"/>
            <a:ext cx="6629400" cy="70788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দু’টি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বুঝা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1200" y="457200"/>
            <a:ext cx="5715000" cy="70788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কৃষক ও মানুষের একত্রিত বসবাস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5791200"/>
            <a:ext cx="7696200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 ধরনের বসতি কোন এলাকা দেখা যায়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95600" y="533400"/>
            <a:ext cx="3048000" cy="70788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গ্রা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মী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ণ এলাকা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1553434564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1676400"/>
            <a:ext cx="3581400" cy="22343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" name="Picture 15" descr="unnamed (10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3733800"/>
            <a:ext cx="3505200" cy="19629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914400" y="5943600"/>
            <a:ext cx="7848600" cy="7078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এধরনের বসতি সাধারণত কোথায় গড়ে ওঠে 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29000" y="457200"/>
            <a:ext cx="2971800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    নগরে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0200" y="381000"/>
            <a:ext cx="6248400" cy="76944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আজকের পাঠঃ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মানব বসতি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8" grpId="0" animBg="1"/>
      <p:bldP spid="18" grpId="1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49"/>
            </a:avLst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75000">
                <a:srgbClr val="FF8200">
                  <a:alpha val="69000"/>
                </a:srgbClr>
              </a:gs>
            </a:gsLst>
            <a:lin ang="36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381000"/>
            <a:ext cx="3352800" cy="83099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752600"/>
            <a:ext cx="51054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শিক্ষার্থীরা--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048000"/>
            <a:ext cx="82296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১.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বসতি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স্থাপনের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নিয়ামকসমূহ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114800"/>
            <a:ext cx="82296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২.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গ্রামীণ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বসতি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নগর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বসতির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5181600"/>
            <a:ext cx="81534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৩.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গ্রামীণ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বসতির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 advTm="190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49"/>
            </a:avLst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75000">
                <a:srgbClr val="FF8200">
                  <a:alpha val="69000"/>
                </a:srgbClr>
              </a:gs>
            </a:gsLst>
            <a:lin ang="36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381000"/>
            <a:ext cx="5029200" cy="76944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বসতি স্থাপনের নিয়ামক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362200" y="1371600"/>
            <a:ext cx="4343400" cy="3657600"/>
            <a:chOff x="2171700" y="1063486"/>
            <a:chExt cx="4810125" cy="481012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xmlns:lc="http://schemas.openxmlformats.org/drawingml/2006/lockedCanvas" val="0"/>
                </a:ext>
              </a:extLst>
            </a:blip>
            <a:stretch>
              <a:fillRect/>
            </a:stretch>
          </p:blipFill>
          <p:spPr>
            <a:xfrm>
              <a:off x="2171700" y="1063486"/>
              <a:ext cx="4810125" cy="481012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xmlns:lc="http://schemas.openxmlformats.org/drawingml/2006/lockedCanvas" val="0"/>
                </a:ext>
              </a:extLst>
            </a:blip>
            <a:stretch>
              <a:fillRect/>
            </a:stretch>
          </p:blipFill>
          <p:spPr>
            <a:xfrm>
              <a:off x="2971800" y="1974710"/>
              <a:ext cx="2719746" cy="3102114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381000" y="5334000"/>
            <a:ext cx="8382000" cy="120032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মানব বসতি গড়ে ওঠার পেছনে ব্যাপকভাবে প্রভাব বিস্তার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করে ভূপ্রকৃতি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676400" y="1447800"/>
            <a:ext cx="5410200" cy="3381442"/>
            <a:chOff x="1676400" y="1371600"/>
            <a:chExt cx="5410200" cy="3381442"/>
          </a:xfrm>
        </p:grpSpPr>
        <p:pic>
          <p:nvPicPr>
            <p:cNvPr id="9" name="Picture 4" descr="D:\All Competition Content\Model Content BOBP_Six\Model Content 5\life55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305"/>
            <a:stretch/>
          </p:blipFill>
          <p:spPr bwMode="auto">
            <a:xfrm>
              <a:off x="1676400" y="1371600"/>
              <a:ext cx="5410200" cy="3381442"/>
            </a:xfrm>
            <a:prstGeom prst="snip2DiagRect">
              <a:avLst>
                <a:gd name="adj1" fmla="val 15809"/>
                <a:gd name="adj2" fmla="val 16667"/>
              </a:avLst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2">
                  <a:lumMod val="40000"/>
                  <a:lumOff val="60000"/>
                </a:schemeClr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286000" y="1752600"/>
              <a:ext cx="4419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bn-IN" sz="36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600" b="1" spc="50" dirty="0" smtClean="0">
                  <a:ln w="11430"/>
                  <a:solidFill>
                    <a:schemeClr val="tx2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পানীয় জলের সহজলভ্যতা </a:t>
              </a:r>
              <a:endParaRPr lang="en-US" sz="3600" b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57200" y="5103674"/>
            <a:ext cx="8382000" cy="175432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জীবন ধারনের জন্য মানুষের প্রথম ও প্রধান চাহিদা হলো বিশুদ্ধ পানীয় জল। মানুষ সংঘবদ্ধ হয়ে জলপ্রাপ্যতার স্থানে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বসতি গড়ে তোলে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524000" y="1447800"/>
            <a:ext cx="5410200" cy="3475434"/>
            <a:chOff x="1600200" y="1524000"/>
            <a:chExt cx="5410200" cy="3475434"/>
          </a:xfrm>
        </p:grpSpPr>
        <p:pic>
          <p:nvPicPr>
            <p:cNvPr id="16" name="Picture 15" descr="wpid-tumblr_nnzfgcnuze1smk4d7o1_1280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00200" y="1524000"/>
              <a:ext cx="5410200" cy="3475434"/>
            </a:xfrm>
            <a:prstGeom prst="round2DiagRect">
              <a:avLst>
                <a:gd name="adj1" fmla="val 16667"/>
                <a:gd name="adj2" fmla="val 19474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752600" y="3436672"/>
              <a:ext cx="2057400" cy="1405890"/>
            </a:xfrm>
            <a:prstGeom prst="round2DiagRect">
              <a:avLst>
                <a:gd name="adj1" fmla="val 16667"/>
                <a:gd name="adj2" fmla="val 2725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9" name="TextBox 18"/>
            <p:cNvSpPr txBox="1"/>
            <p:nvPr/>
          </p:nvSpPr>
          <p:spPr>
            <a:xfrm>
              <a:off x="2133600" y="3962400"/>
              <a:ext cx="1371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মাটি </a:t>
              </a:r>
              <a:endPara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04800" y="5181600"/>
            <a:ext cx="8458200" cy="12003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মাটির উর্বরা শক্তির উপর নির্ভর করে পূঞ্জীভূত জনবসতি গড়ে ওঠে,কিন্তু মাটি অনুর্বর হলে বিক্ষিপ্ত জনবসতি গড়ে ওঠে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488621" y="1447800"/>
            <a:ext cx="5411561" cy="3429000"/>
            <a:chOff x="1488621" y="1447800"/>
            <a:chExt cx="5411561" cy="3429000"/>
          </a:xfrm>
        </p:grpSpPr>
        <p:pic>
          <p:nvPicPr>
            <p:cNvPr id="18" name="Picture 17" descr="jjj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88621" y="1447800"/>
              <a:ext cx="5411561" cy="3429000"/>
            </a:xfrm>
            <a:prstGeom prst="round2DiagRect">
              <a:avLst>
                <a:gd name="adj1" fmla="val 16667"/>
                <a:gd name="adj2" fmla="val 16821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0" name="TextBox 19"/>
            <p:cNvSpPr txBox="1"/>
            <p:nvPr/>
          </p:nvSpPr>
          <p:spPr>
            <a:xfrm>
              <a:off x="3581400" y="1676400"/>
              <a:ext cx="2133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4400" b="1" spc="50" dirty="0" err="1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প্রতিরক্ষা</a:t>
              </a:r>
              <a:endParaRPr lang="en-US" sz="4400" b="1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81000" y="5257800"/>
            <a:ext cx="8305800" cy="1200329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প্রাচীনকালে প্রতিরক্ষার সুবিধার জন্যই মানুষ পূঞ্জীভূত বসতি গড়ে তোলেন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800" y="5103674"/>
            <a:ext cx="8382000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পশুচারণ এলাকায় সাধারণত ছড়ানো বসতি দেখা যায়।ফলে নিজেদের সুবিধার জন্য তারা বিক্ষিপ্তভাবে বসতিস্থাপন করেন।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447800" y="1371600"/>
            <a:ext cx="5709204" cy="3657600"/>
            <a:chOff x="1447800" y="1371600"/>
            <a:chExt cx="5709204" cy="3657600"/>
          </a:xfrm>
        </p:grpSpPr>
        <p:pic>
          <p:nvPicPr>
            <p:cNvPr id="25" name="Picture 24" descr="scenery-of-a-typical-settlement-with-scattered-buildings-this-type-AGNFP2.jpg"/>
            <p:cNvPicPr>
              <a:picLocks noChangeAspect="1"/>
            </p:cNvPicPr>
            <p:nvPr/>
          </p:nvPicPr>
          <p:blipFill>
            <a:blip r:embed="rId9"/>
            <a:srcRect b="28469"/>
            <a:stretch>
              <a:fillRect/>
            </a:stretch>
          </p:blipFill>
          <p:spPr>
            <a:xfrm>
              <a:off x="1447800" y="1371600"/>
              <a:ext cx="5709204" cy="3657600"/>
            </a:xfrm>
            <a:prstGeom prst="round2DiagRect">
              <a:avLst>
                <a:gd name="adj1" fmla="val 16667"/>
                <a:gd name="adj2" fmla="val 27692"/>
              </a:avLst>
            </a:prstGeom>
            <a:ln w="88900" cap="sq">
              <a:solidFill>
                <a:schemeClr val="accent3">
                  <a:lumMod val="75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7" name="TextBox 26"/>
            <p:cNvSpPr txBox="1"/>
            <p:nvPr/>
          </p:nvSpPr>
          <p:spPr>
            <a:xfrm>
              <a:off x="3352800" y="1676400"/>
              <a:ext cx="2133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bn-IN" sz="4400" b="1" spc="5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পশুচারণ </a:t>
              </a:r>
              <a:endParaRPr lang="en-US" sz="4400" b="1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371600" y="1371600"/>
            <a:ext cx="5867400" cy="3810000"/>
            <a:chOff x="1371600" y="1371600"/>
            <a:chExt cx="5867400" cy="3810000"/>
          </a:xfrm>
        </p:grpSpPr>
        <p:pic>
          <p:nvPicPr>
            <p:cNvPr id="29" name="Picture 28" descr="নিল নদ.jpg"/>
            <p:cNvPicPr>
              <a:picLocks noChangeAspect="1"/>
            </p:cNvPicPr>
            <p:nvPr/>
          </p:nvPicPr>
          <p:blipFill>
            <a:blip r:embed="rId10"/>
            <a:srcRect l="1667" t="6667" b="21111"/>
            <a:stretch>
              <a:fillRect/>
            </a:stretch>
          </p:blipFill>
          <p:spPr>
            <a:xfrm>
              <a:off x="1371600" y="1371600"/>
              <a:ext cx="5867400" cy="3810000"/>
            </a:xfrm>
            <a:prstGeom prst="round2DiagRect">
              <a:avLst>
                <a:gd name="adj1" fmla="val 16667"/>
                <a:gd name="adj2" fmla="val 16985"/>
              </a:avLst>
            </a:prstGeom>
            <a:ln w="88900" cap="sq">
              <a:solidFill>
                <a:schemeClr val="accent5">
                  <a:lumMod val="40000"/>
                  <a:lumOff val="6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1" name="TextBox 30"/>
            <p:cNvSpPr txBox="1"/>
            <p:nvPr/>
          </p:nvSpPr>
          <p:spPr>
            <a:xfrm>
              <a:off x="1828800" y="3124200"/>
              <a:ext cx="2057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যোগাযোগ</a:t>
              </a:r>
              <a:r>
                <a:rPr lang="en-US" sz="4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81000" y="5103674"/>
            <a:ext cx="8534400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প্রাচীনকাল থেকে তীরবর্তী স্থানে নৌচলাচলের এবং সমভূমিতে যাতায়াতের সুবিধা থাকায় পূঞ্জীভূত বসতি গড়ে ওঠেছে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8" grpId="1" animBg="1"/>
      <p:bldP spid="11" grpId="0" animBg="1"/>
      <p:bldP spid="11" grpId="1" animBg="1"/>
      <p:bldP spid="22" grpId="0" animBg="1"/>
      <p:bldP spid="22" grpId="1" animBg="1"/>
      <p:bldP spid="24" grpId="0" animBg="1"/>
      <p:bldP spid="24" grpId="1" animBg="1"/>
      <p:bldP spid="26" grpId="0" animBg="1"/>
      <p:bldP spid="26" grpId="1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49"/>
            </a:avLst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75000">
                <a:srgbClr val="FF8200">
                  <a:alpha val="69000"/>
                </a:srgbClr>
              </a:gs>
            </a:gsLst>
            <a:lin ang="36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533400"/>
            <a:ext cx="2667000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2400" y="609600"/>
            <a:ext cx="29718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সময়ঃ ৫ মিনিট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553200" y="1600200"/>
            <a:ext cx="2133600" cy="2819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5105400"/>
            <a:ext cx="6553200" cy="70788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ন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বসতি গড়ে ওঠে ? ব্যাখ্যা করো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mohadevpur photo 24.12.17(3)_321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852523"/>
            <a:ext cx="4362450" cy="27573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19900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49"/>
            </a:avLst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75000">
                <a:srgbClr val="FF8200">
                  <a:alpha val="69000"/>
                </a:srgbClr>
              </a:gs>
            </a:gsLst>
            <a:lin ang="36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images (1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524000"/>
            <a:ext cx="3124200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990600" y="304800"/>
            <a:ext cx="7315200" cy="70788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বসতি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4876800"/>
            <a:ext cx="8077200" cy="175432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এক বা একাধিক স্থায়ী বসত এলাকা বা বেশ কিছু সুযোগ সুবিধার ভিত্তিতে গড়ে ওঠলে সেই এলাকা কে বসতি বা মানব বসতি বলে 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533400"/>
            <a:ext cx="3505200" cy="70788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বসতি দু’ ধরনের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mages (1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819400"/>
            <a:ext cx="3429000" cy="2894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151676449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1371600"/>
            <a:ext cx="3857625" cy="23357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Down Arrow Callout 9"/>
          <p:cNvSpPr/>
          <p:nvPr/>
        </p:nvSpPr>
        <p:spPr>
          <a:xfrm>
            <a:off x="762000" y="1981200"/>
            <a:ext cx="3352800" cy="762000"/>
          </a:xfrm>
          <a:prstGeom prst="downArrowCallou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গ্রামীণ বসতি </a:t>
            </a:r>
            <a:endParaRPr lang="en-US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Up Arrow Callout 10"/>
          <p:cNvSpPr/>
          <p:nvPr/>
        </p:nvSpPr>
        <p:spPr>
          <a:xfrm>
            <a:off x="4191000" y="3733800"/>
            <a:ext cx="3886200" cy="685800"/>
          </a:xfrm>
          <a:prstGeom prst="upArrowCallout">
            <a:avLst>
              <a:gd name="adj1" fmla="val 25000"/>
              <a:gd name="adj2" fmla="val 32384"/>
              <a:gd name="adj3" fmla="val 25000"/>
              <a:gd name="adj4" fmla="val 6497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নগর বসতি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49"/>
            </a:avLst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75000">
                <a:srgbClr val="FF8200">
                  <a:alpha val="69000"/>
                </a:srgbClr>
              </a:gs>
            </a:gsLst>
            <a:lin ang="36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457200"/>
            <a:ext cx="2895600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গ্রামীণ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বসতি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addy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371600"/>
            <a:ext cx="3886200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fish-poison-10295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1981200"/>
            <a:ext cx="4134971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COW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800" y="2971800"/>
            <a:ext cx="4419600" cy="23125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876800" y="1295400"/>
            <a:ext cx="16764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কৃষি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0400" y="1981200"/>
            <a:ext cx="1905000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মৎস্য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0" y="4419600"/>
            <a:ext cx="1828800" cy="646331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পশু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5410200"/>
            <a:ext cx="8534400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অর্থনৈতিক ক্রিয়াকলাপঃ প্রাথমিক বা প্রথম স্তরের অর্থনৈতিক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কাজের প্রাধান্য।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a9a6ae9ea2eef75ece4a30836e0353a2_how-to-draw-a-village-scene-of-the-old-tradition-of-bangladesh-_1280-720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0" y="1295400"/>
            <a:ext cx="3429000" cy="19288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1524000" y="1371600"/>
            <a:ext cx="36576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গ্রামভিত্তিক সমাজ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imag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4800" y="2133600"/>
            <a:ext cx="3333750" cy="22236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2438400" y="2133600"/>
            <a:ext cx="15240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কৃষক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Bhairab-Pic-Blacksmith-2-600x37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4600" y="2895600"/>
            <a:ext cx="3314700" cy="2049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1219200" y="2819400"/>
            <a:ext cx="1219200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কামার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600x4001538505180_lk-bg20160730144934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71600" y="3581400"/>
            <a:ext cx="3314700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4800600" y="5181600"/>
            <a:ext cx="16002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মৃৎশিল্প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9600" y="5867400"/>
            <a:ext cx="32004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সামাজিক পেক্ষাপট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86200" y="5943600"/>
            <a:ext cx="4876800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আর ও অনেক সম্প্রদায়ের লোক বাস করে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5" grpId="0" animBg="1"/>
      <p:bldP spid="18" grpId="0" animBg="1"/>
      <p:bldP spid="20" grpId="0" animBg="1"/>
      <p:bldP spid="21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49"/>
            </a:avLst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75000">
                <a:srgbClr val="FF8200">
                  <a:alpha val="69000"/>
                </a:srgbClr>
              </a:gs>
            </a:gsLst>
            <a:lin ang="36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5200" y="304800"/>
            <a:ext cx="2590800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নগর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বসতি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0ed9e25ed24aeca635dbaf40bea1e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143000"/>
            <a:ext cx="3810000" cy="2597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419600" y="1143000"/>
            <a:ext cx="2286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শিল্পজাতকরণ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hatirjheel-project-anis-w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905000"/>
            <a:ext cx="4267200" cy="2389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334000" y="1905000"/>
            <a:ext cx="22098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উন্নত পরিবহন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DU5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2667000"/>
            <a:ext cx="4267200" cy="2576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6096000" y="2667000"/>
            <a:ext cx="2743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উন্নত শিক্ষা ব্যবস্থা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WhatsApp-Image-2018-12-17-at-114453-AM-1812170546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0" y="3352800"/>
            <a:ext cx="4095750" cy="2057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6858000" y="3429000"/>
            <a:ext cx="20574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উন্নত চিকিৎসা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5473005"/>
            <a:ext cx="861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যে বসতি অঞ্চলে অধিকাংশ অধিবাসী প্রত্যক্ষ ভূমির ব্যবহার ব্যতীত অন্যান্য অকৃষিকার্য যেমন শিল্পজাতকরণ,পরিবহন,প্রশাসন প্রভৃতি কাজে নিয়োজিত থাকে তাকে নগর বসতি বলে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 dirty="0">
            <a:solidFill>
              <a:schemeClr val="tx1"/>
            </a:solidFill>
            <a:latin typeface="NikoshBAN" pitchFamily="2" charset="0"/>
            <a:cs typeface="NikoshBAN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3600" dirty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802</Words>
  <Application>Microsoft Office PowerPoint</Application>
  <PresentationFormat>On-screen Show (4:3)</PresentationFormat>
  <Paragraphs>129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117</cp:revision>
  <dcterms:created xsi:type="dcterms:W3CDTF">2006-08-16T00:00:00Z</dcterms:created>
  <dcterms:modified xsi:type="dcterms:W3CDTF">2020-05-02T10:07:48Z</dcterms:modified>
</cp:coreProperties>
</file>