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219200" y="304800"/>
            <a:ext cx="6705600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বিসমিল্লাহির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রাহমানির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রাহিম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685800" y="1066800"/>
            <a:ext cx="7772400" cy="106680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শ্রেনিতে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pexels-photo-279104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390133" y="1094734"/>
            <a:ext cx="4323063" cy="68580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ross 4"/>
          <p:cNvSpPr/>
          <p:nvPr/>
        </p:nvSpPr>
        <p:spPr>
          <a:xfrm>
            <a:off x="2209800" y="381000"/>
            <a:ext cx="4191000" cy="1066800"/>
          </a:xfrm>
          <a:prstGeom prst="pl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762000" y="1600200"/>
            <a:ext cx="7391400" cy="1447800"/>
          </a:xfrm>
          <a:prstGeom prst="beve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ব্যয়ের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খরচের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প্রভেদ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Plaque 6"/>
          <p:cNvSpPr/>
          <p:nvPr/>
        </p:nvSpPr>
        <p:spPr>
          <a:xfrm>
            <a:off x="3276600" y="3352800"/>
            <a:ext cx="2438400" cy="1447800"/>
          </a:xfrm>
          <a:prstGeom prst="plaqu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Can 7"/>
          <p:cNvSpPr/>
          <p:nvPr/>
        </p:nvSpPr>
        <p:spPr>
          <a:xfrm>
            <a:off x="533400" y="5181600"/>
            <a:ext cx="8001000" cy="1216152"/>
          </a:xfrm>
          <a:prstGeom prst="ca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পরিবর্তনশীল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ব্যয়ের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  <p:pic>
        <p:nvPicPr>
          <p:cNvPr id="11" name="Picture 10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276600"/>
            <a:ext cx="2952750" cy="1752600"/>
          </a:xfrm>
          <a:prstGeom prst="rect">
            <a:avLst/>
          </a:prstGeom>
        </p:spPr>
      </p:pic>
      <p:pic>
        <p:nvPicPr>
          <p:cNvPr id="12" name="Picture 11" descr="download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3276600"/>
            <a:ext cx="3048000" cy="1752599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ter-lilies-pink-water-lake-4623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81000"/>
            <a:ext cx="6350000" cy="4229100"/>
          </a:xfrm>
          <a:prstGeom prst="rect">
            <a:avLst/>
          </a:prstGeom>
        </p:spPr>
      </p:pic>
      <p:sp>
        <p:nvSpPr>
          <p:cNvPr id="5" name="Bevel 4"/>
          <p:cNvSpPr/>
          <p:nvPr/>
        </p:nvSpPr>
        <p:spPr>
          <a:xfrm>
            <a:off x="609600" y="5029200"/>
            <a:ext cx="7924800" cy="1600200"/>
          </a:xfrm>
          <a:prstGeom prst="beve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জানিয়ে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ক্লাশ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করছি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হাফেজ</a:t>
            </a:r>
            <a:endParaRPr lang="en-US" sz="36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90800" y="228600"/>
            <a:ext cx="3886200" cy="1219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Picture 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1600200"/>
            <a:ext cx="1905000" cy="2362200"/>
          </a:xfrm>
          <a:prstGeom prst="flowChartConnector">
            <a:avLst/>
          </a:prstGeom>
        </p:spPr>
      </p:pic>
      <p:sp>
        <p:nvSpPr>
          <p:cNvPr id="14" name="Bevel 13"/>
          <p:cNvSpPr/>
          <p:nvPr/>
        </p:nvSpPr>
        <p:spPr>
          <a:xfrm>
            <a:off x="228600" y="4038600"/>
            <a:ext cx="3429000" cy="2667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হারুনুর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রশীদ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শহীদ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জিয়াউর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জামালপুর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মোবা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: 01711-378527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harun4921@gmail.com</a:t>
            </a:r>
            <a:endParaRPr lang="en-US" dirty="0"/>
          </a:p>
        </p:txBody>
      </p:sp>
      <p:sp>
        <p:nvSpPr>
          <p:cNvPr id="15" name="Bevel 14"/>
          <p:cNvSpPr/>
          <p:nvPr/>
        </p:nvSpPr>
        <p:spPr>
          <a:xfrm>
            <a:off x="5562600" y="3962400"/>
            <a:ext cx="3404616" cy="2743200"/>
          </a:xfrm>
          <a:prstGeom prst="beve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as-IN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দ্বা</a:t>
            </a:r>
            <a:r>
              <a:rPr lang="as-IN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দশ</a:t>
            </a:r>
          </a:p>
          <a:p>
            <a:pPr algn="ctr"/>
            <a:r>
              <a:rPr lang="as-IN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as-IN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হিসাববিজ্ঞান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2য়</a:t>
            </a:r>
            <a:r>
              <a:rPr lang="as-IN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পত্র</a:t>
            </a:r>
          </a:p>
          <a:p>
            <a:pPr algn="ctr"/>
            <a:r>
              <a:rPr lang="as-IN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lang="as-IN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s-IN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সময়: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৫০ মিনিট</a:t>
            </a:r>
          </a:p>
          <a:p>
            <a:pPr algn="ctr"/>
            <a:r>
              <a:rPr lang="as-IN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তারিখ: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29</a:t>
            </a:r>
            <a:r>
              <a:rPr lang="as-IN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/০৫/২০২০ ইং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286000" y="304800"/>
            <a:ext cx="5029200" cy="129540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3600" dirty="0" smtClean="0"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ব্যয়ের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শ্রেনিবিভাগ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3200400" y="1752600"/>
            <a:ext cx="3048000" cy="9144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914400" y="3124200"/>
            <a:ext cx="7391400" cy="3048000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ব্যয়ের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পরোক্ষ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কালীন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ব্যয়ের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প্রকারের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ব্যয়ের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আচরণগত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ব্যবস্থাপকীয়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গ্রহণে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সহায়তা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1219200" y="457200"/>
            <a:ext cx="6553200" cy="11430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উদাহরণঃ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ক্রিকেট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ব্যাট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উৎপাদনকারি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2019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তথ্যাদি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নিম্নরুপঃ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057400"/>
          <a:ext cx="6096000" cy="1805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1371600"/>
                <a:gridCol w="1371600"/>
              </a:tblGrid>
              <a:tr h="44577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মে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জুন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6863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উৎপাদন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10,000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14,000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4577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প্রত্যক্ষ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মজুরি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(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35,000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47,000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4577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উৎপাদন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উপরি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খরচ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28,000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36,000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lowchart: Alternate Process 5"/>
          <p:cNvSpPr/>
          <p:nvPr/>
        </p:nvSpPr>
        <p:spPr>
          <a:xfrm>
            <a:off x="1524000" y="4495800"/>
            <a:ext cx="6019800" cy="1295400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পরিবর্তনশীল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খ.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ব্যয়ের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জুলাই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সম্ভাব্য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16,000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এককের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95400" y="3886200"/>
            <a:ext cx="6629400" cy="2743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খ. </a:t>
            </a:r>
            <a:r>
              <a:rPr lang="en-US" u="sng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u="sng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u="sng" dirty="0" err="1" smtClean="0">
                <a:latin typeface="NikoshBAN" pitchFamily="2" charset="0"/>
                <a:cs typeface="NikoshBAN" pitchFamily="2" charset="0"/>
              </a:rPr>
              <a:t>নির্ণয়ঃ</a:t>
            </a:r>
            <a:endParaRPr lang="en-US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– (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একক×একক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পরিবর্তনশীল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ব্যয়ের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)</a:t>
            </a:r>
          </a:p>
          <a:p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মজুরি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= 35,000-(10,000×3) = 5,000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1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উপরি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= 28,000-(10,000×2) = 8,000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1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u="sng" dirty="0" err="1" smtClean="0">
                <a:latin typeface="NikoshBAN" pitchFamily="2" charset="0"/>
                <a:cs typeface="NikoshBAN" pitchFamily="2" charset="0"/>
              </a:rPr>
              <a:t>জুলাই</a:t>
            </a:r>
            <a:r>
              <a:rPr lang="en-US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u="sng" dirty="0" err="1" smtClean="0"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u="sng" dirty="0" err="1" smtClean="0">
                <a:latin typeface="NikoshBAN" pitchFamily="2" charset="0"/>
                <a:cs typeface="NikoshBAN" pitchFamily="2" charset="0"/>
              </a:rPr>
              <a:t>সম্ভাব্য</a:t>
            </a:r>
            <a:r>
              <a:rPr lang="en-US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u="sng" dirty="0" err="1" smtClean="0">
                <a:latin typeface="NikoshBAN" pitchFamily="2" charset="0"/>
                <a:cs typeface="NikoshBAN" pitchFamily="2" charset="0"/>
              </a:rPr>
              <a:t>উৎপাদনের</a:t>
            </a:r>
            <a:r>
              <a:rPr lang="en-US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u="sng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u="sng" dirty="0" err="1" smtClean="0">
                <a:latin typeface="NikoshBAN" pitchFamily="2" charset="0"/>
                <a:cs typeface="NikoshBAN" pitchFamily="2" charset="0"/>
              </a:rPr>
              <a:t>ব্যয়ঃ</a:t>
            </a:r>
            <a:endParaRPr lang="en-US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+(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একক×একক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পরিবর্তনশীল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ব্যয়ের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)</a:t>
            </a:r>
          </a:p>
          <a:p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মজুরি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= 5,000-(16,000×3) = 5,000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= 53,000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1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উপরি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= 8,000-(16,000×2) = 8,000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= 40,000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2895600" y="228600"/>
            <a:ext cx="3505200" cy="762000"/>
          </a:xfrm>
          <a:prstGeom prst="flowChartTermina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পরিবর্তনশীল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নির্ণয়ঃ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143000"/>
          <a:ext cx="6096000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62200"/>
                <a:gridCol w="1447800"/>
                <a:gridCol w="12954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উৎপাদন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প্রত্যক্ষ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মজুরি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উপরি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খরচ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জুন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14,000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47,000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36,000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মে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10,000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35,000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28,000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পার্থক্য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4000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12,000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8,000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একক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প্রতি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পরিবর্তনশীল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ব্যয়ের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হার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(12,000÷4,000)=3 </a:t>
                      </a:r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(8,000÷4,000)=2 </a:t>
                      </a:r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143000" y="228600"/>
            <a:ext cx="67818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990600"/>
            <a:ext cx="2743200" cy="1600200"/>
          </a:xfrm>
          <a:prstGeom prst="rect">
            <a:avLst/>
          </a:prstGeom>
        </p:spPr>
      </p:pic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990600"/>
            <a:ext cx="2905125" cy="1571625"/>
          </a:xfrm>
          <a:prstGeom prst="rect">
            <a:avLst/>
          </a:prstGeom>
        </p:spPr>
      </p:pic>
      <p:pic>
        <p:nvPicPr>
          <p:cNvPr id="5" name="Picture 4" descr="images (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0" y="990600"/>
            <a:ext cx="2638425" cy="1524000"/>
          </a:xfrm>
          <a:prstGeom prst="rect">
            <a:avLst/>
          </a:prstGeom>
        </p:spPr>
      </p:pic>
      <p:pic>
        <p:nvPicPr>
          <p:cNvPr id="6" name="Picture 5" descr="images (5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2819400"/>
            <a:ext cx="2743200" cy="1600200"/>
          </a:xfrm>
          <a:prstGeom prst="rect">
            <a:avLst/>
          </a:prstGeom>
        </p:spPr>
      </p:pic>
      <p:pic>
        <p:nvPicPr>
          <p:cNvPr id="8" name="Picture 7" descr="images (10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2819400"/>
            <a:ext cx="2895600" cy="1600200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24600" y="2819400"/>
            <a:ext cx="2628900" cy="1600200"/>
          </a:xfrm>
          <a:prstGeom prst="rect">
            <a:avLst/>
          </a:prstGeom>
        </p:spPr>
      </p:pic>
      <p:pic>
        <p:nvPicPr>
          <p:cNvPr id="10" name="Picture 9" descr="images (7)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8600" y="4572000"/>
            <a:ext cx="2781300" cy="205740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3352800" y="4572000"/>
            <a:ext cx="5638800" cy="2133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পারলে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উঠাও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উৎপাদিত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পণ্যের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গুনগত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প্রতিষ্ঠানটি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বলতো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8200" y="228600"/>
            <a:ext cx="3581400" cy="236220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an 4"/>
          <p:cNvSpPr/>
          <p:nvPr/>
        </p:nvSpPr>
        <p:spPr>
          <a:xfrm>
            <a:off x="990600" y="2895600"/>
            <a:ext cx="7010400" cy="12161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ব্যয়ের</a:t>
            </a:r>
            <a:r>
              <a:rPr lang="en-US" sz="5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5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5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5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2667000" y="4876800"/>
            <a:ext cx="3657600" cy="152400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54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6 </a:t>
            </a:r>
            <a:r>
              <a:rPr lang="en-US" sz="5400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540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304800"/>
            <a:ext cx="2590800" cy="1762125"/>
          </a:xfrm>
          <a:prstGeom prst="round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914400" y="609600"/>
            <a:ext cx="3200400" cy="1371600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5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20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1219200" y="2895600"/>
            <a:ext cx="6858000" cy="19812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8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প্রকারের</a:t>
            </a:r>
            <a:r>
              <a:rPr lang="en-US" sz="48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48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en-US" sz="48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6" name="Oval 5"/>
          <p:cNvSpPr/>
          <p:nvPr/>
        </p:nvSpPr>
        <p:spPr>
          <a:xfrm>
            <a:off x="2514600" y="5257800"/>
            <a:ext cx="4038600" cy="1371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6 </a:t>
            </a:r>
            <a:r>
              <a:rPr lang="en-US" sz="4000" dirty="0" err="1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dirty="0">
              <a:ln>
                <a:solidFill>
                  <a:srgbClr val="002060"/>
                </a:solidFill>
              </a:ln>
            </a:endParaRPr>
          </a:p>
        </p:txBody>
      </p:sp>
      <p:pic>
        <p:nvPicPr>
          <p:cNvPr id="7" name="Picture 6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609600"/>
            <a:ext cx="2552700" cy="17907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457200" y="457200"/>
            <a:ext cx="3733800" cy="1524000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2895600" y="5867400"/>
            <a:ext cx="2514600" cy="688848"/>
          </a:xfrm>
          <a:prstGeom prst="flowChartAlternate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8 </a:t>
            </a:r>
            <a:r>
              <a:rPr lang="en-US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/>
          </a:p>
        </p:txBody>
      </p:sp>
      <p:pic>
        <p:nvPicPr>
          <p:cNvPr id="7" name="Picture 6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381000"/>
            <a:ext cx="3181350" cy="15906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1000" y="2438400"/>
            <a:ext cx="8458200" cy="304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ব্যয়ের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আচরণগত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ব্যবস্থাপকীয়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গ্রহণে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সহায়তা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ব্যয়ের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আচরণ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 (ক) 5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(খ) ৪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(গ) 3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(ঘ) 2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endPara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ব্যয়ের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আংশিক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প্রকৃতির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আংশিক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পরিবর্তনশীল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(ক)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(খ)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আধা-পরিবর্তনশীল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(গ)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পরিবর্তনশীল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(ঘ)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কালীন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ব্যয়</a:t>
            </a:r>
            <a:endPara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পন্য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উৎপাদনের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নকশা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(ক)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(খ)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পরোক্ষ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গ)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(ঘ)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প্রশাসনিক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ব্যয়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456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</dc:creator>
  <cp:lastModifiedBy>ICT</cp:lastModifiedBy>
  <cp:revision>57</cp:revision>
  <dcterms:created xsi:type="dcterms:W3CDTF">2006-08-16T00:00:00Z</dcterms:created>
  <dcterms:modified xsi:type="dcterms:W3CDTF">2020-05-29T07:49:31Z</dcterms:modified>
</cp:coreProperties>
</file>