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88" r:id="rId4"/>
    <p:sldId id="289" r:id="rId5"/>
    <p:sldId id="290" r:id="rId6"/>
    <p:sldId id="260" r:id="rId7"/>
    <p:sldId id="261" r:id="rId8"/>
    <p:sldId id="284" r:id="rId9"/>
    <p:sldId id="276" r:id="rId10"/>
    <p:sldId id="278" r:id="rId11"/>
    <p:sldId id="277" r:id="rId12"/>
    <p:sldId id="264" r:id="rId13"/>
    <p:sldId id="285" r:id="rId14"/>
    <p:sldId id="279" r:id="rId15"/>
    <p:sldId id="28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ustahidulmath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dad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069"/>
            <a:ext cx="9143999" cy="57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-19594"/>
            <a:ext cx="914399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-PC\Desktop\Camera\IMG_20180402_111943.jpg"/>
          <p:cNvPicPr>
            <a:picLocks noChangeAspect="1" noChangeArrowheads="1"/>
          </p:cNvPicPr>
          <p:nvPr/>
        </p:nvPicPr>
        <p:blipFill>
          <a:blip r:embed="rId2"/>
          <a:srcRect b="1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4756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867399"/>
                <a:ext cx="9144000" cy="89255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16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উপবৃত্ত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prstClr val="black"/>
                        </a:solidFill>
                      </a:rPr>
                      <m:t>টির </m:t>
                    </m:r>
                  </m:oMath>
                </a14:m>
                <a:r>
                  <a:rPr lang="en-US" dirty="0" err="1">
                    <a:solidFill>
                      <a:prstClr val="black"/>
                    </a:solidFill>
                  </a:rPr>
                  <a:t>উপকেন্দ্র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দুইটি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উ</a:t>
                </a:r>
                <a:r>
                  <a:rPr lang="bn-IN" sz="2000" dirty="0">
                    <a:solidFill>
                      <a:prstClr val="black"/>
                    </a:solidFill>
                  </a:rPr>
                  <a:t>পকেন্দ্রিক লম্বের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দৈর্ঘ্য,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উ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ৎকেন্দ্রিকতা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ও </a:t>
                </a:r>
                <a:r>
                  <a:rPr lang="bn-IN" sz="2000" dirty="0" smtClean="0"/>
                  <a:t>নিয়ামকরেখার সমীকরণ </a:t>
                </a:r>
                <a:r>
                  <a:rPr lang="bn-IN" sz="2000" dirty="0"/>
                  <a:t>নির্ণয় কর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7399"/>
                <a:ext cx="9144000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532" t="-6623" b="-92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510540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bn-IN" dirty="0" smtClean="0"/>
              <a:t>উপবৃত্তের বৃহৎ ও ক্ষুদ্র অক্ষ দুইটিকে যথাক্রমে </a:t>
            </a:r>
            <a:r>
              <a:rPr lang="en-US" dirty="0" smtClean="0"/>
              <a:t>X </a:t>
            </a:r>
            <a:r>
              <a:rPr lang="bn-IN" dirty="0">
                <a:solidFill>
                  <a:prstClr val="black"/>
                </a:solidFill>
              </a:rPr>
              <a:t>ও</a:t>
            </a:r>
            <a:r>
              <a:rPr lang="en-US" dirty="0" smtClean="0"/>
              <a:t> Y</a:t>
            </a:r>
            <a:r>
              <a:rPr lang="bn-IN" dirty="0">
                <a:solidFill>
                  <a:prstClr val="black"/>
                </a:solidFill>
              </a:rPr>
              <a:t> অক্ষ </a:t>
            </a:r>
            <a:r>
              <a:rPr lang="bn-IN" dirty="0" smtClean="0"/>
              <a:t>ধরে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উপবৃত্তের </a:t>
            </a:r>
            <a:r>
              <a:rPr lang="bn-IN" dirty="0" smtClean="0"/>
              <a:t>সমীকরণ </a:t>
            </a:r>
            <a:r>
              <a:rPr lang="bn-IN" dirty="0"/>
              <a:t>নির্ণয় </a:t>
            </a:r>
            <a:r>
              <a:rPr lang="bn-IN" dirty="0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উপকেন্দ্র</a:t>
            </a:r>
            <a:r>
              <a:rPr lang="bn-IN" dirty="0" smtClean="0"/>
              <a:t> দুইটির মধ্যকার দূরত্ব </a:t>
            </a:r>
            <a:r>
              <a:rPr lang="en-US" dirty="0" smtClean="0"/>
              <a:t>8এবং</a:t>
            </a:r>
            <a:r>
              <a:rPr lang="bn-IN" dirty="0" smtClean="0"/>
              <a:t> নিয়ামক রেখা দুইটি</a:t>
            </a:r>
            <a:r>
              <a:rPr lang="bn-IN" dirty="0">
                <a:solidFill>
                  <a:prstClr val="black"/>
                </a:solidFill>
              </a:rPr>
              <a:t> মধ্যকার </a:t>
            </a:r>
            <a:r>
              <a:rPr lang="bn-IN" dirty="0" smtClean="0">
                <a:solidFill>
                  <a:prstClr val="black"/>
                </a:solidFill>
              </a:rPr>
              <a:t>দূরত্ব</a:t>
            </a:r>
            <a:r>
              <a:rPr lang="en-US" dirty="0" smtClean="0">
                <a:solidFill>
                  <a:prstClr val="black"/>
                </a:solidFill>
              </a:rPr>
              <a:t>18.</a:t>
            </a:r>
            <a:endParaRPr lang="b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1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886" y="1066800"/>
            <a:ext cx="8965474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ser-PC\Desktop\Camera\IMG_20180402_113100.jpg"/>
          <p:cNvPicPr>
            <a:picLocks noChangeAspect="1" noChangeArrowheads="1"/>
          </p:cNvPicPr>
          <p:nvPr/>
        </p:nvPicPr>
        <p:blipFill>
          <a:blip r:embed="rId2"/>
          <a:srcRect t="107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538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150896"/>
            <a:ext cx="219456" cy="6400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-PC\Desktop\Camera\IMG_20180402_105715.jpg"/>
          <p:cNvPicPr>
            <a:picLocks noChangeAspect="1" noChangeArrowheads="1"/>
          </p:cNvPicPr>
          <p:nvPr/>
        </p:nvPicPr>
        <p:blipFill>
          <a:blip r:embed="rId2"/>
          <a:srcRect l="-244" t="1065" r="-664" b="18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85644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n-IN" dirty="0" smtClean="0"/>
                  <a:t>মূল্যায়ন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# </a:t>
                </a:r>
                <a:r>
                  <a:rPr lang="en-US" sz="2000" dirty="0" err="1"/>
                  <a:t>নিচের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উদ্</a:t>
                </a:r>
                <a:r>
                  <a:rPr lang="bn-IN" sz="2000" dirty="0" smtClean="0"/>
                  <a:t>দী</a:t>
                </a:r>
                <a:r>
                  <a:rPr lang="en-US" sz="2000" dirty="0" err="1" smtClean="0"/>
                  <a:t>পকের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আলোকে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১ </a:t>
                </a:r>
                <a:r>
                  <a:rPr lang="en-US" sz="2000" dirty="0"/>
                  <a:t>ও </a:t>
                </a:r>
                <a:r>
                  <a:rPr lang="en-US" sz="2000" dirty="0" smtClean="0"/>
                  <a:t>২  </a:t>
                </a:r>
                <a:r>
                  <a:rPr lang="en-US" sz="2000" dirty="0" err="1"/>
                  <a:t>নং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প্রশ্নের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উত্তর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দাওঃ</a:t>
                </a:r>
                <a:r>
                  <a:rPr lang="en-US" sz="2000" dirty="0"/>
                  <a:t>  </a:t>
                </a:r>
                <a:r>
                  <a:rPr lang="bn-IN" sz="2000" dirty="0"/>
                  <a:t>      </a:t>
                </a:r>
                <a:r>
                  <a:rPr lang="bn-IN" sz="2000" dirty="0" smtClean="0"/>
                  <a:t>দি </a:t>
                </a:r>
                <a:r>
                  <a:rPr lang="bn-IN" sz="2000" dirty="0"/>
                  <a:t>বো- ১৯</a:t>
                </a:r>
                <a:r>
                  <a:rPr lang="en-US" sz="2000" dirty="0"/>
                  <a:t>  </a:t>
                </a:r>
                <a:r>
                  <a:rPr lang="bn-IN" sz="2000" dirty="0" smtClean="0"/>
                  <a:t>         </a:t>
                </a:r>
              </a:p>
              <a:p>
                <a:pPr marL="0" indent="0">
                  <a:buNone/>
                </a:pPr>
                <a:r>
                  <a:rPr lang="bn-IN" sz="2000" dirty="0"/>
                  <a:t> </a:t>
                </a:r>
                <a:r>
                  <a:rPr lang="bn-IN" sz="2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16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112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</a:rPr>
                      <m:t>একটি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</a:rPr>
                      <m:t>কণিক</m:t>
                    </m:r>
                    <m:r>
                      <a:rPr lang="en-US" sz="2000">
                        <a:latin typeface="Cambria Math"/>
                      </a:rPr>
                      <m:t>−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১।  উ</a:t>
                </a:r>
                <a:r>
                  <a:rPr lang="bn-IN" sz="2000" dirty="0" smtClean="0"/>
                  <a:t>পকেন্দ্রিক লম্বের দৈর্ঘ্য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000" dirty="0"/>
                      <m:t>কোনটি </m:t>
                    </m:r>
                    <m:r>
                      <m:rPr>
                        <m:nor/>
                      </m:rPr>
                      <a:rPr lang="bn-IN" sz="2000" dirty="0"/>
                      <m:t>?</m:t>
                    </m:r>
                  </m:oMath>
                </a14:m>
                <a:r>
                  <a:rPr lang="bn-IN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bn-IN" sz="2000" dirty="0" smtClean="0"/>
                  <a:t> </a:t>
                </a:r>
                <a:r>
                  <a:rPr lang="en-US" sz="2000" dirty="0"/>
                  <a:t>ক)</a:t>
                </a:r>
                <a:r>
                  <a:rPr lang="bn-IN" sz="2000" dirty="0"/>
                  <a:t>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  </a:t>
                </a:r>
                <a:r>
                  <a:rPr lang="en-US" sz="2000" dirty="0"/>
                  <a:t>খ)</a:t>
                </a:r>
                <a:r>
                  <a:rPr lang="bn-IN" sz="2000" dirty="0"/>
                  <a:t>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                      গ)</a:t>
                </a:r>
                <a:r>
                  <a:rPr lang="bn-IN" sz="2000" dirty="0"/>
                  <a:t>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                </a:t>
                </a:r>
                <a:r>
                  <a:rPr lang="en-US" sz="2000" dirty="0" smtClean="0"/>
                  <a:t>   </a:t>
                </a:r>
                <a:r>
                  <a:rPr lang="en-US" sz="2000" dirty="0"/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 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২।</a:t>
                </a:r>
                <a:r>
                  <a:rPr lang="bn-IN" sz="2000" dirty="0" smtClean="0"/>
                  <a:t> </a:t>
                </a:r>
                <a:r>
                  <a:rPr lang="bn-IN" sz="2000" dirty="0"/>
                  <a:t>উপকেন্দ্রের স্থানাংক কোনটি ?   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bn-IN" sz="2000" dirty="0" smtClean="0"/>
                  <a:t> </a:t>
                </a:r>
                <a:r>
                  <a:rPr lang="en-US" sz="2000" dirty="0"/>
                  <a:t>ক 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bn-IN" sz="2000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bn-IN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  <m:r>
                          <a:rPr lang="bn-IN" sz="20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   খ)</a:t>
                </a:r>
                <a:r>
                  <a:rPr lang="bn-I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latin typeface="Cambria Math"/>
                          </a:rPr>
                          <m:t>,±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/>
                  <a:t>     গ)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bn-IN" sz="2000" i="1">
                            <a:latin typeface="Cambria Math"/>
                            <a:ea typeface="Cambria Math"/>
                          </a:rPr>
                          <m:t>±</m:t>
                        </m:r>
                        <m:f>
                          <m:fPr>
                            <m:ctrlPr>
                              <a:rPr lang="bn-IN" sz="2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</a:t>
                </a:r>
                <a:r>
                  <a:rPr lang="en-US" sz="2000" dirty="0"/>
                  <a:t>ঘ</a:t>
                </a:r>
                <a:r>
                  <a:rPr lang="en-US" sz="2000" dirty="0" smtClean="0"/>
                  <a:t>)</a:t>
                </a:r>
                <a:r>
                  <a:rPr lang="bn-I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,±</m:t>
                        </m:r>
                        <m:f>
                          <m:fPr>
                            <m:ctrlPr>
                              <a:rPr lang="bn-IN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 smtClean="0"/>
                  <a:t>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bn-IN" sz="2000" dirty="0"/>
                  <a:t>৩।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latin typeface="Cambria Math"/>
                      </a:rPr>
                      <m:t>=</m:t>
                    </m:r>
                    <m:r>
                      <a:rPr lang="en-US" sz="2000"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উপবৃত্তের  ক্ষুদ্রাক্ষের </m:t>
                    </m:r>
                    <m:r>
                      <m:rPr>
                        <m:nor/>
                      </m:rPr>
                      <a:rPr lang="bn-IN" sz="2000" dirty="0"/>
                      <m:t>দৈর্ঘ্য</m:t>
                    </m:r>
                  </m:oMath>
                </a14:m>
                <a:r>
                  <a:rPr lang="en-US" sz="11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000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endParaRPr lang="en-US" sz="11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ক</a:t>
                </a:r>
                <a:r>
                  <a:rPr lang="en-US" sz="2000" dirty="0"/>
                  <a:t>)</a:t>
                </a:r>
                <a:r>
                  <a:rPr lang="bn-IN" sz="2000" dirty="0"/>
                  <a:t> </a:t>
                </a:r>
                <a:r>
                  <a:rPr lang="en-US" sz="2000" dirty="0" smtClean="0"/>
                  <a:t>1                 খ</a:t>
                </a:r>
                <a:r>
                  <a:rPr lang="en-US" sz="2000" dirty="0"/>
                  <a:t>)</a:t>
                </a:r>
                <a:r>
                  <a:rPr lang="bn-IN" sz="2000" dirty="0"/>
                  <a:t> </a:t>
                </a:r>
                <a:r>
                  <a:rPr lang="en-US" sz="2000" dirty="0" smtClean="0"/>
                  <a:t>4                 গ</a:t>
                </a:r>
                <a:r>
                  <a:rPr lang="en-US" sz="2000" dirty="0"/>
                  <a:t>)</a:t>
                </a:r>
                <a:r>
                  <a:rPr lang="bn-IN" sz="2000" dirty="0"/>
                  <a:t> </a:t>
                </a:r>
                <a:r>
                  <a:rPr lang="en-US" sz="2000" dirty="0" smtClean="0"/>
                  <a:t>8                     ঘ) 2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3508466" y="236328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23308" y="336586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303716" y="49911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bn-IN" sz="2000" dirty="0" smtClean="0">
                    <a:solidFill>
                      <a:schemeClr val="tx1"/>
                    </a:solidFill>
                  </a:rPr>
                  <a:t>বাড়ীর কাজ </a:t>
                </a:r>
              </a:p>
              <a:p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1800" dirty="0" smtClean="0">
                    <a:solidFill>
                      <a:schemeClr val="tx1"/>
                    </a:solidFill>
                  </a:rPr>
                  <a:t>সৃজনশীল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</a:t>
                </a: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</a:rPr>
                  <a:t>দৃশ্যকল্প-১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</a:rPr>
                  <a:t>দৃশ্যকল্প-২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−16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+10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+1=0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ক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মান কত হলে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𝑃𝑥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bn-IN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উপবৃত্ত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টি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bn-IN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দিয়া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অতিক্রম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করবে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?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খ.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দৃশ্যকল্প-১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 হতে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উপবৃত্তের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নির্ণয়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যার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উ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ৎকেন্দ্রিকতা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উপকেন্দ্র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MZ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নিয়ামক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।</a:t>
                </a: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1800" dirty="0" smtClean="0">
                    <a:solidFill>
                      <a:prstClr val="black"/>
                    </a:solidFill>
                  </a:rPr>
                  <a:t>গ. দৃশ্যকল্প-২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উপবৃত্ত</m:t>
                    </m:r>
                    <m:r>
                      <m:rPr>
                        <m:nor/>
                      </m:rPr>
                      <a:rPr lang="bn-IN" sz="2000" b="0" i="0" dirty="0" smtClean="0">
                        <a:solidFill>
                          <a:prstClr val="black"/>
                        </a:solidFill>
                      </a:rPr>
                      <m:t>টির </m:t>
                    </m:r>
                  </m:oMath>
                </a14:m>
                <a:r>
                  <a:rPr lang="en-US" sz="2000" dirty="0" err="1" smtClean="0">
                    <a:solidFill>
                      <a:schemeClr val="tx1"/>
                    </a:solidFill>
                  </a:rPr>
                  <a:t>ফোকাসদ্বয়,উ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ৎকেন্দ্রিকতা</a:t>
                </a:r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উ</a:t>
                </a:r>
                <a:r>
                  <a:rPr lang="bn-IN" sz="2000" dirty="0">
                    <a:solidFill>
                      <a:prstClr val="black"/>
                    </a:solidFill>
                  </a:rPr>
                  <a:t>পকেন্দ্রিক লম্বের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দৈর্ঘ্য ও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নিয়ামক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রেখার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সমীকরণ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নির্ণয়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।</a:t>
                </a: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endParaRPr lang="b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2895600" y="1219200"/>
            <a:ext cx="2057400" cy="1143000"/>
          </a:xfrm>
          <a:prstGeom prst="arc">
            <a:avLst>
              <a:gd name="adj1" fmla="val 150326"/>
              <a:gd name="adj2" fmla="val 802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177546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1219200"/>
            <a:ext cx="0" cy="121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1086394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4979770" y="1539631"/>
            <a:ext cx="12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– y + 3 = 0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361509" y="1764575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176457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S(-1,1)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990600"/>
            <a:ext cx="68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0" y="1764575"/>
            <a:ext cx="596868" cy="38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3001" y="2362200"/>
                <a:ext cx="37463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2362200"/>
                <a:ext cx="374634" cy="379656"/>
              </a:xfrm>
              <a:prstGeom prst="rect">
                <a:avLst/>
              </a:prstGeom>
              <a:blipFill rotWithShape="1">
                <a:blip r:embed="rId3"/>
                <a:stretch>
                  <a:fillRect t="-4839" r="-5573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dad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ecision 2"/>
          <p:cNvSpPr/>
          <p:nvPr/>
        </p:nvSpPr>
        <p:spPr>
          <a:xfrm>
            <a:off x="0" y="0"/>
            <a:ext cx="9144000" cy="10668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ধন্যবাদ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n-IN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 </a:t>
            </a:r>
            <a:r>
              <a:rPr lang="bn-IN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</a:p>
          <a:p>
            <a:pPr marL="0" indent="0">
              <a:buNone/>
            </a:pPr>
            <a:r>
              <a:rPr lang="bn-IN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</a:t>
            </a:r>
            <a:r>
              <a:rPr lang="bn-IN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IN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সহকারী অধ্যাপক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গণিত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বলিহার ডিগ্রী কলেজ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বলিহার,নওগাঁ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                             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mustahidulmath@gmail.com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দ্বাদশ, </a:t>
            </a:r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48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bn-IN" sz="4000" dirty="0">
                <a:solidFill>
                  <a:srgbClr val="002060"/>
                </a:solidFill>
              </a:rPr>
              <a:t>কণিক(</a:t>
            </a:r>
            <a:r>
              <a:rPr lang="en-US" sz="4000" dirty="0" err="1">
                <a:solidFill>
                  <a:srgbClr val="002060"/>
                </a:solidFill>
              </a:rPr>
              <a:t>উপ</a:t>
            </a:r>
            <a:r>
              <a:rPr lang="bn-IN" sz="4000" dirty="0">
                <a:solidFill>
                  <a:srgbClr val="002060"/>
                </a:solidFill>
              </a:rPr>
              <a:t>বৃত্ত</a:t>
            </a:r>
            <a:r>
              <a:rPr lang="bn-IN" sz="4000" dirty="0" smtClean="0">
                <a:solidFill>
                  <a:srgbClr val="002060"/>
                </a:solidFill>
              </a:rPr>
              <a:t>),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n-IN" sz="36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277491" cy="4083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1"/>
                </a:solidFill>
              </a:rPr>
              <a:t>শিখন ফল</a:t>
            </a:r>
          </a:p>
          <a:p>
            <a:endParaRPr lang="bn-IN" sz="3600" dirty="0" smtClean="0">
              <a:solidFill>
                <a:schemeClr val="tx1"/>
              </a:solidFill>
            </a:endParaRP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১। </a:t>
            </a:r>
            <a:r>
              <a:rPr lang="en-US" sz="2000" dirty="0" err="1">
                <a:solidFill>
                  <a:schemeClr val="tx1"/>
                </a:solidFill>
              </a:rPr>
              <a:t>উপ</a:t>
            </a:r>
            <a:r>
              <a:rPr lang="bn-IN" sz="2000" dirty="0" smtClean="0">
                <a:solidFill>
                  <a:schemeClr val="tx1"/>
                </a:solidFill>
              </a:rPr>
              <a:t>বৃত</a:t>
            </a:r>
            <a:r>
              <a:rPr lang="en-US" sz="2000" dirty="0" err="1" smtClean="0">
                <a:solidFill>
                  <a:schemeClr val="tx1"/>
                </a:solidFill>
              </a:rPr>
              <a:t>্তের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প্রমিত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সমীকরণ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>
                <a:solidFill>
                  <a:prstClr val="black"/>
                </a:solidFill>
              </a:rPr>
              <a:t>নির্ণয় </a:t>
            </a:r>
            <a:r>
              <a:rPr lang="bn-IN" sz="2000" dirty="0" smtClean="0">
                <a:solidFill>
                  <a:schemeClr val="tx1"/>
                </a:solidFill>
              </a:rPr>
              <a:t>করতে পারবে।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২। </a:t>
            </a:r>
            <a:r>
              <a:rPr lang="bn-IN" sz="2000" dirty="0" smtClean="0">
                <a:solidFill>
                  <a:schemeClr val="tx1"/>
                </a:solidFill>
              </a:rPr>
              <a:t>উপবৃত্তের সমীকরণ হতে </a:t>
            </a:r>
            <a:r>
              <a:rPr lang="en-US" sz="2000" dirty="0" smtClean="0">
                <a:solidFill>
                  <a:prstClr val="black"/>
                </a:solidFill>
              </a:rPr>
              <a:t>উ</a:t>
            </a:r>
            <a:r>
              <a:rPr lang="bn-IN" sz="2000" dirty="0" smtClean="0">
                <a:solidFill>
                  <a:prstClr val="black"/>
                </a:solidFill>
              </a:rPr>
              <a:t>ৎকেন্দ্রিকতা</a:t>
            </a:r>
            <a:r>
              <a:rPr lang="en-US" dirty="0">
                <a:solidFill>
                  <a:prstClr val="black"/>
                </a:solidFill>
              </a:rPr>
              <a:t> ,</a:t>
            </a:r>
            <a:r>
              <a:rPr lang="en-US" sz="2000" dirty="0">
                <a:solidFill>
                  <a:prstClr val="black"/>
                </a:solidFill>
              </a:rPr>
              <a:t>উ</a:t>
            </a:r>
            <a:r>
              <a:rPr lang="bn-IN" sz="2000" dirty="0">
                <a:solidFill>
                  <a:prstClr val="black"/>
                </a:solidFill>
              </a:rPr>
              <a:t>পকেন্দ্রিক লম্বের </a:t>
            </a:r>
            <a:r>
              <a:rPr lang="bn-IN" sz="2000" dirty="0" smtClean="0">
                <a:solidFill>
                  <a:prstClr val="black"/>
                </a:solidFill>
              </a:rPr>
              <a:t>দৈর্ঘ্য ও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prstClr val="black"/>
                </a:solidFill>
              </a:rPr>
              <a:t>সমীকরণ  </a:t>
            </a:r>
          </a:p>
          <a:p>
            <a:pPr algn="l"/>
            <a:r>
              <a:rPr lang="bn-IN" sz="2000" dirty="0" smtClean="0">
                <a:solidFill>
                  <a:prstClr val="black"/>
                </a:solidFill>
              </a:rPr>
              <a:t>      নিয়ামকরেখার</a:t>
            </a:r>
            <a:r>
              <a:rPr lang="bn-IN" sz="2400" dirty="0" smtClean="0">
                <a:solidFill>
                  <a:prstClr val="black"/>
                </a:solidFill>
              </a:rPr>
              <a:t> </a:t>
            </a:r>
            <a:r>
              <a:rPr lang="bn-IN" sz="2000" dirty="0" smtClean="0">
                <a:solidFill>
                  <a:prstClr val="black"/>
                </a:solidFill>
              </a:rPr>
              <a:t>সমীকরণ </a:t>
            </a:r>
            <a:r>
              <a:rPr lang="bn-IN" sz="2000" dirty="0">
                <a:solidFill>
                  <a:prstClr val="black"/>
                </a:solidFill>
              </a:rPr>
              <a:t>নির্ণয় </a:t>
            </a:r>
            <a:r>
              <a:rPr lang="bn-IN" sz="2000" dirty="0" smtClean="0">
                <a:solidFill>
                  <a:schemeClr val="tx1"/>
                </a:solidFill>
              </a:rPr>
              <a:t>করতে পারবে।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৩।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উ</a:t>
            </a:r>
            <a:r>
              <a:rPr lang="bn-IN" sz="2000" dirty="0">
                <a:solidFill>
                  <a:prstClr val="black"/>
                </a:solidFill>
              </a:rPr>
              <a:t>পকেন্দ্রিক লম্বের দৈর্ঘ্যও </a:t>
            </a:r>
            <a:r>
              <a:rPr lang="en-US" sz="2000" dirty="0">
                <a:solidFill>
                  <a:prstClr val="black"/>
                </a:solidFill>
              </a:rPr>
              <a:t>উ</a:t>
            </a:r>
            <a:r>
              <a:rPr lang="bn-IN" sz="2000" dirty="0">
                <a:solidFill>
                  <a:prstClr val="black"/>
                </a:solidFill>
              </a:rPr>
              <a:t>ৎকেন্দ্রিকতা</a:t>
            </a:r>
            <a:r>
              <a:rPr lang="bn-IN" sz="2000" dirty="0" smtClean="0">
                <a:solidFill>
                  <a:schemeClr val="tx1"/>
                </a:solidFill>
              </a:rPr>
              <a:t> দেওয়া থাকলে</a:t>
            </a: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 </a:t>
            </a:r>
            <a:r>
              <a:rPr lang="bn-IN" sz="2000" dirty="0" smtClean="0">
                <a:solidFill>
                  <a:schemeClr val="tx1"/>
                </a:solidFill>
              </a:rPr>
              <a:t>উপবৃত্তের সমীকরণ </a:t>
            </a:r>
            <a:r>
              <a:rPr lang="bn-IN" sz="2000" dirty="0">
                <a:solidFill>
                  <a:schemeClr val="tx1"/>
                </a:solidFill>
              </a:rPr>
              <a:t>নির্ণয় করতে পারবে</a:t>
            </a:r>
            <a:r>
              <a:rPr lang="bn-IN" sz="2000" dirty="0" smtClean="0">
                <a:solidFill>
                  <a:schemeClr val="tx1"/>
                </a:solidFill>
              </a:rPr>
              <a:t>।  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smtClean="0">
                <a:solidFill>
                  <a:schemeClr val="tx1"/>
                </a:solidFill>
              </a:rPr>
              <a:t>৪</a:t>
            </a:r>
            <a:r>
              <a:rPr lang="bn-IN" sz="2400" smtClean="0">
                <a:solidFill>
                  <a:schemeClr val="tx1"/>
                </a:solidFill>
              </a:rPr>
              <a:t>। </a:t>
            </a:r>
            <a:r>
              <a:rPr lang="bn-IN" sz="2000" dirty="0" smtClean="0">
                <a:solidFill>
                  <a:schemeClr val="tx1"/>
                </a:solidFill>
              </a:rPr>
              <a:t>উপকেন্দ্র, </a:t>
            </a:r>
            <a:r>
              <a:rPr lang="bn-IN" sz="2000" dirty="0" smtClean="0">
                <a:solidFill>
                  <a:prstClr val="black"/>
                </a:solidFill>
              </a:rPr>
              <a:t>নিয়ামকরেখা </a:t>
            </a:r>
            <a:r>
              <a:rPr lang="bn-IN" sz="2000" dirty="0">
                <a:solidFill>
                  <a:prstClr val="black"/>
                </a:solidFill>
              </a:rPr>
              <a:t> ও </a:t>
            </a:r>
            <a:r>
              <a:rPr lang="en-US" sz="2000" dirty="0" smtClean="0">
                <a:solidFill>
                  <a:prstClr val="black"/>
                </a:solidFill>
              </a:rPr>
              <a:t>উ</a:t>
            </a:r>
            <a:r>
              <a:rPr lang="bn-IN" sz="2000" dirty="0">
                <a:solidFill>
                  <a:prstClr val="black"/>
                </a:solidFill>
              </a:rPr>
              <a:t>ৎকেন্দ্রিকতা </a:t>
            </a:r>
            <a:r>
              <a:rPr lang="bn-IN" sz="2000" dirty="0" smtClean="0">
                <a:solidFill>
                  <a:schemeClr val="tx1"/>
                </a:solidFill>
              </a:rPr>
              <a:t>দেওয়া </a:t>
            </a:r>
            <a:r>
              <a:rPr lang="bn-IN" sz="2000" dirty="0">
                <a:solidFill>
                  <a:schemeClr val="tx1"/>
                </a:solidFill>
              </a:rPr>
              <a:t>থাকলে পরাবৃত্তের সমীকরণ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 </a:t>
            </a:r>
            <a:r>
              <a:rPr lang="bn-IN" sz="2000" dirty="0" smtClean="0">
                <a:solidFill>
                  <a:schemeClr val="tx1"/>
                </a:solidFill>
              </a:rPr>
              <a:t>নির্ণয় করতে </a:t>
            </a:r>
            <a:r>
              <a:rPr lang="bn-IN" sz="2000" dirty="0">
                <a:solidFill>
                  <a:schemeClr val="tx1"/>
                </a:solidFill>
              </a:rPr>
              <a:t>পারবে</a:t>
            </a:r>
            <a:r>
              <a:rPr lang="bn-IN" sz="2000" dirty="0" smtClean="0">
                <a:solidFill>
                  <a:schemeClr val="tx1"/>
                </a:solidFill>
              </a:rPr>
              <a:t>। 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3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-PC\Desktop\Camera\IMG_20180402_092558.jpg"/>
          <p:cNvPicPr>
            <a:picLocks noChangeAspect="1" noChangeArrowheads="1"/>
          </p:cNvPicPr>
          <p:nvPr/>
        </p:nvPicPr>
        <p:blipFill rotWithShape="1">
          <a:blip r:embed="rId2" cstate="print"/>
          <a:srcRect l="4167" t="19186" b="1820"/>
          <a:stretch/>
        </p:blipFill>
        <p:spPr bwMode="auto">
          <a:xfrm>
            <a:off x="0" y="737176"/>
            <a:ext cx="9144000" cy="6120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067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</a:rPr>
              <a:t>              </a:t>
            </a:r>
            <a:r>
              <a:rPr lang="en-US" sz="3200" dirty="0" err="1" smtClean="0">
                <a:solidFill>
                  <a:srgbClr val="002060"/>
                </a:solidFill>
              </a:rPr>
              <a:t>উপবৃত্তের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প্রমিত</a:t>
            </a:r>
            <a:r>
              <a:rPr lang="en-US" sz="3200" dirty="0" smtClean="0">
                <a:solidFill>
                  <a:srgbClr val="002060"/>
                </a:solidFill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</a:rPr>
              <a:t>আদর্শ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সমীকরণ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-PC\Desktop\Camera\IMG_20180402_093019.jpg"/>
          <p:cNvPicPr>
            <a:picLocks noChangeAspect="1" noChangeArrowheads="1"/>
          </p:cNvPicPr>
          <p:nvPr/>
        </p:nvPicPr>
        <p:blipFill rotWithShape="1">
          <a:blip r:embed="rId2"/>
          <a:srcRect l="4572" r="2714" b="207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16080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-PC\Desktop\Camera\IMG_20180402_094216.jpg"/>
          <p:cNvPicPr>
            <a:picLocks noChangeAspect="1" noChangeArrowheads="1"/>
          </p:cNvPicPr>
          <p:nvPr/>
        </p:nvPicPr>
        <p:blipFill>
          <a:blip r:embed="rId2"/>
          <a:srcRect l="5069" t="5746" r="3128"/>
          <a:stretch>
            <a:fillRect/>
          </a:stretch>
        </p:blipFill>
        <p:spPr bwMode="auto">
          <a:xfrm>
            <a:off x="0" y="923330"/>
            <a:ext cx="9144000" cy="59346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       </a:t>
            </a:r>
            <a:r>
              <a:rPr lang="en-US" sz="4800" dirty="0" err="1" smtClean="0"/>
              <a:t>উপবৃত্তের</a:t>
            </a:r>
            <a:r>
              <a:rPr lang="bn-IN" sz="4800" dirty="0" smtClean="0"/>
              <a:t> সূত্রাবলী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0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-PC\Desktop\Camera\IMG_20180402_104856.jpg"/>
          <p:cNvPicPr>
            <a:picLocks noChangeAspect="1" noChangeArrowheads="1"/>
          </p:cNvPicPr>
          <p:nvPr/>
        </p:nvPicPr>
        <p:blipFill rotWithShape="1">
          <a:blip r:embed="rId2"/>
          <a:srcRect l="805" t="1199" r="14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91098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-PC\Desktop\Camera\IMG_20180402_112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1219200" cy="4132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457200"/>
            <a:ext cx="61722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91200" y="1821873"/>
            <a:ext cx="3200399" cy="4267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3657600"/>
                <a:ext cx="5638800" cy="8542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/>
                  <a:t>উপবৃত্তের </a:t>
                </a:r>
                <a:r>
                  <a:rPr lang="bn-IN" sz="2000" dirty="0"/>
                  <a:t>সমীকরণ নির্ণয় </a:t>
                </a:r>
                <a:r>
                  <a:rPr lang="bn-IN" sz="2000" dirty="0" smtClean="0"/>
                  <a:t>কর</a:t>
                </a:r>
                <a:r>
                  <a:rPr lang="en-US" sz="2000" dirty="0"/>
                  <a:t>,</a:t>
                </a:r>
                <a:r>
                  <a:rPr lang="en-US" sz="2000" dirty="0" smtClean="0"/>
                  <a:t> </a:t>
                </a:r>
                <a:r>
                  <a:rPr lang="bn-IN" sz="2000" dirty="0" smtClean="0"/>
                  <a:t>যার উপকেন্দ্র </a:t>
                </a:r>
                <a:r>
                  <a:rPr lang="en-US" sz="2000" dirty="0"/>
                  <a:t>(- </a:t>
                </a:r>
                <a:r>
                  <a:rPr lang="en-US" sz="2000" dirty="0" smtClean="0"/>
                  <a:t>1,1), </a:t>
                </a:r>
                <a:r>
                  <a:rPr lang="bn-IN" sz="2000" dirty="0" smtClean="0"/>
                  <a:t>নিয়ামকরেখা</a:t>
                </a:r>
                <a:r>
                  <a:rPr lang="en-US" sz="2000" dirty="0"/>
                  <a:t> x </a:t>
                </a:r>
                <a:r>
                  <a:rPr lang="en-US" sz="2000" dirty="0" smtClean="0"/>
                  <a:t>– y + 3 </a:t>
                </a:r>
                <a:r>
                  <a:rPr lang="en-US" sz="2000" dirty="0"/>
                  <a:t>= 0 </a:t>
                </a:r>
                <a:r>
                  <a:rPr lang="bn-IN" sz="2000" dirty="0" smtClean="0"/>
                  <a:t>ও উৎকেন্দ্রিকতা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657600"/>
                <a:ext cx="5638800" cy="854273"/>
              </a:xfrm>
              <a:prstGeom prst="rect">
                <a:avLst/>
              </a:prstGeom>
              <a:blipFill rotWithShape="1">
                <a:blip r:embed="rId4"/>
                <a:stretch>
                  <a:fillRect l="-1189" t="-4286" r="-140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5943600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ea typeface="Cambria Math"/>
              </a:rPr>
              <a:t>একক কাজের </a:t>
            </a:r>
            <a:r>
              <a:rPr lang="bn-IN" dirty="0" smtClean="0">
                <a:ea typeface="Cambria Math"/>
              </a:rPr>
              <a:t>সমাধান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err="1" smtClean="0">
                <a:ea typeface="Cambria Math"/>
              </a:rPr>
              <a:t>পরের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err="1" smtClean="0">
                <a:ea typeface="Cambria Math"/>
              </a:rPr>
              <a:t>পৃষ্টা</a:t>
            </a:r>
            <a:r>
              <a:rPr lang="en-US" dirty="0" smtClean="0">
                <a:ea typeface="Cambria Math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146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495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65</cp:revision>
  <dcterms:created xsi:type="dcterms:W3CDTF">2006-08-16T00:00:00Z</dcterms:created>
  <dcterms:modified xsi:type="dcterms:W3CDTF">2020-05-29T17:02:28Z</dcterms:modified>
</cp:coreProperties>
</file>