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37" r:id="rId2"/>
    <p:sldId id="338" r:id="rId3"/>
    <p:sldId id="336" r:id="rId4"/>
    <p:sldId id="325" r:id="rId5"/>
    <p:sldId id="288" r:id="rId6"/>
    <p:sldId id="289" r:id="rId7"/>
    <p:sldId id="340" r:id="rId8"/>
    <p:sldId id="321" r:id="rId9"/>
    <p:sldId id="333" r:id="rId10"/>
    <p:sldId id="287" r:id="rId11"/>
    <p:sldId id="319" r:id="rId12"/>
    <p:sldId id="330" r:id="rId13"/>
    <p:sldId id="327" r:id="rId14"/>
    <p:sldId id="331" r:id="rId15"/>
    <p:sldId id="298" r:id="rId16"/>
    <p:sldId id="342" r:id="rId17"/>
    <p:sldId id="284" r:id="rId18"/>
    <p:sldId id="34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4C5FC8-6EBE-4F78-854B-91F5DB5A16FB}">
          <p14:sldIdLst>
            <p14:sldId id="337"/>
            <p14:sldId id="338"/>
            <p14:sldId id="336"/>
            <p14:sldId id="325"/>
            <p14:sldId id="288"/>
            <p14:sldId id="289"/>
            <p14:sldId id="340"/>
            <p14:sldId id="321"/>
            <p14:sldId id="333"/>
            <p14:sldId id="287"/>
            <p14:sldId id="319"/>
            <p14:sldId id="330"/>
            <p14:sldId id="327"/>
            <p14:sldId id="331"/>
            <p14:sldId id="298"/>
            <p14:sldId id="342"/>
          </p14:sldIdLst>
        </p14:section>
        <p14:section name="Untitled Section" id="{0298B7D1-2B6A-4FC7-84D4-D60B0102BC3D}">
          <p14:sldIdLst>
            <p14:sldId id="28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90DB3"/>
    <a:srgbClr val="F67AE7"/>
    <a:srgbClr val="66FF99"/>
    <a:srgbClr val="FFCCCC"/>
    <a:srgbClr val="99FF66"/>
    <a:srgbClr val="9999FF"/>
    <a:srgbClr val="B8B3BD"/>
    <a:srgbClr val="D7FFD5"/>
    <a:srgbClr val="F0F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70" d="100"/>
          <a:sy n="70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05D4-77CB-4664-971E-AADDF124BFA7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A4C3-31AB-4F98-86CB-49D925CFE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A4C3-31AB-4F98-86CB-49D925CFE4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file:///C:\Users\Rasel\Pictures\Picture5.png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662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0480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07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47409" y="2211396"/>
            <a:ext cx="2932409" cy="2652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ঘটনাবলি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শাসনতান্ত্রিক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517" y="3357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883" y="567139"/>
            <a:ext cx="8244904" cy="6158544"/>
            <a:chOff x="412883" y="567139"/>
            <a:chExt cx="8244904" cy="6158544"/>
          </a:xfrm>
        </p:grpSpPr>
        <p:pic>
          <p:nvPicPr>
            <p:cNvPr id="5" name="Picture 7" descr="glorious-moment-of-the-liberation-w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75959" y="939318"/>
              <a:ext cx="2623291" cy="16666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558" y="2832515"/>
              <a:ext cx="2707229" cy="15931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50" y="4630183"/>
              <a:ext cx="2190750" cy="2095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207" y="4482254"/>
              <a:ext cx="2457292" cy="22434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3" y="2190225"/>
              <a:ext cx="2009209" cy="23467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834" y="567139"/>
              <a:ext cx="2813077" cy="15842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80886" y="504336"/>
            <a:ext cx="8576901" cy="6249457"/>
            <a:chOff x="80886" y="507170"/>
            <a:chExt cx="8576901" cy="6249457"/>
          </a:xfrm>
        </p:grpSpPr>
        <p:sp>
          <p:nvSpPr>
            <p:cNvPr id="9" name="Oval 8"/>
            <p:cNvSpPr/>
            <p:nvPr/>
          </p:nvSpPr>
          <p:spPr>
            <a:xfrm>
              <a:off x="5097228" y="774208"/>
              <a:ext cx="2827572" cy="1932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যুদ্ধ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918474" y="2802335"/>
              <a:ext cx="2739313" cy="1653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গণঅভ্যুত্থান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21515" y="4600004"/>
              <a:ext cx="2241819" cy="2155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দফা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70615" y="4436998"/>
              <a:ext cx="2507391" cy="2319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 আন্দোলন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0886" y="2113131"/>
              <a:ext cx="2486901" cy="2424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  আইন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52412" y="507170"/>
              <a:ext cx="2934652" cy="172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695436"/>
              </p:ext>
            </p:extLst>
          </p:nvPr>
        </p:nvGraphicFramePr>
        <p:xfrm>
          <a:off x="4557713" y="3414713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HTML Document" r:id="rId3" imgW="0" imgH="0" progId="htmlfile">
                  <p:link updateAutomatic="1"/>
                </p:oleObj>
              </mc:Choice>
              <mc:Fallback>
                <p:oleObj name="HTML Document" r:id="rId3" imgW="0" imgH="0" progId="htmlfile">
                  <p:link updateAutomatic="1"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3414713"/>
                        <a:ext cx="28575" cy="2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8061" y="70987"/>
            <a:ext cx="7796339" cy="6619392"/>
            <a:chOff x="738061" y="70987"/>
            <a:chExt cx="7796339" cy="66193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061" y="1203053"/>
              <a:ext cx="2147476" cy="2387781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30" y="70987"/>
              <a:ext cx="2369323" cy="2281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48" y="806138"/>
              <a:ext cx="2265418" cy="26228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55" y="3443288"/>
              <a:ext cx="2243445" cy="26652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623" y="4756181"/>
              <a:ext cx="2270938" cy="19341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66" y="4112300"/>
              <a:ext cx="1860770" cy="19483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609600" y="286013"/>
            <a:ext cx="8173737" cy="6609641"/>
            <a:chOff x="624397" y="240492"/>
            <a:chExt cx="8173737" cy="6609641"/>
          </a:xfrm>
        </p:grpSpPr>
        <p:sp>
          <p:nvSpPr>
            <p:cNvPr id="20" name="Oval 19"/>
            <p:cNvSpPr/>
            <p:nvPr/>
          </p:nvSpPr>
          <p:spPr>
            <a:xfrm>
              <a:off x="3273430" y="240492"/>
              <a:ext cx="2514599" cy="2070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সিটি কর্পোরেশন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77982" y="1066800"/>
              <a:ext cx="2234001" cy="25652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ইউনিয়ন পরিষদ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57117" y="3575023"/>
              <a:ext cx="2641017" cy="2448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76791" y="791850"/>
              <a:ext cx="2425537" cy="2568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 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83425" y="4693841"/>
              <a:ext cx="2493059" cy="2156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 সংঘ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4397" y="3979772"/>
              <a:ext cx="2520240" cy="2318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কমনওয়েলথ 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044246" y="2426067"/>
            <a:ext cx="2827693" cy="2131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স্থানীয়,জাতীয় ও আন্তর্জাতিক  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65709" y="2587345"/>
            <a:ext cx="3810000" cy="1993405"/>
            <a:chOff x="3453250" y="2327712"/>
            <a:chExt cx="2338921" cy="1631900"/>
          </a:xfrm>
        </p:grpSpPr>
        <p:sp>
          <p:nvSpPr>
            <p:cNvPr id="22" name="Oval 21"/>
            <p:cNvSpPr/>
            <p:nvPr/>
          </p:nvSpPr>
          <p:spPr>
            <a:xfrm>
              <a:off x="3453250" y="2327712"/>
              <a:ext cx="2338921" cy="16319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3874255" y="2651485"/>
              <a:ext cx="1653867" cy="1153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b="1" kern="1200" dirty="0" smtClean="0">
                  <a:latin typeface="NikoshBAN" pitchFamily="2" charset="0"/>
                  <a:cs typeface="NikoshBAN" pitchFamily="2" charset="0"/>
                </a:rPr>
                <a:t> নাগরিকের অধিকার  ও কর্তব্য</a:t>
              </a:r>
              <a:endParaRPr lang="en-US" sz="48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112" y="211138"/>
            <a:ext cx="9155658" cy="6646862"/>
            <a:chOff x="103112" y="211138"/>
            <a:chExt cx="9155658" cy="6646862"/>
          </a:xfrm>
        </p:grpSpPr>
        <p:sp>
          <p:nvSpPr>
            <p:cNvPr id="13" name="Oval 12"/>
            <p:cNvSpPr/>
            <p:nvPr/>
          </p:nvSpPr>
          <p:spPr>
            <a:xfrm>
              <a:off x="103112" y="4630422"/>
              <a:ext cx="2863642" cy="218517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43810" y="320374"/>
              <a:ext cx="2878609" cy="229188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3424421" y="320374"/>
              <a:ext cx="2717652" cy="2148536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6396221" y="211138"/>
              <a:ext cx="2771130" cy="2257772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424421" y="4672821"/>
              <a:ext cx="2717652" cy="2185179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304802" y="4749021"/>
              <a:ext cx="2953968" cy="2108979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oup 1"/>
          <p:cNvGrpSpPr/>
          <p:nvPr/>
        </p:nvGrpSpPr>
        <p:grpSpPr>
          <a:xfrm>
            <a:off x="72220" y="222900"/>
            <a:ext cx="9190703" cy="6637902"/>
            <a:chOff x="84109" y="220098"/>
            <a:chExt cx="9190703" cy="6637902"/>
          </a:xfrm>
        </p:grpSpPr>
        <p:sp>
          <p:nvSpPr>
            <p:cNvPr id="25" name="Oval 24"/>
            <p:cNvSpPr/>
            <p:nvPr/>
          </p:nvSpPr>
          <p:spPr>
            <a:xfrm>
              <a:off x="84109" y="361418"/>
              <a:ext cx="3048000" cy="2209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ভোট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415254" y="329225"/>
              <a:ext cx="2734689" cy="21459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প্রতি আনুগত্য প্রকাশ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391928" y="220098"/>
              <a:ext cx="2788167" cy="22398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আইন মান্য করা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109" y="4615588"/>
              <a:ext cx="2899137" cy="22396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45945" y="4775033"/>
              <a:ext cx="2928867" cy="206960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সেবা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432289" y="4665865"/>
              <a:ext cx="2717654" cy="219213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সন্তানদের শিক্ষিত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2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362347"/>
            <a:ext cx="3439709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443" y="17742"/>
            <a:ext cx="9013141" cy="6684218"/>
            <a:chOff x="-65502" y="-7036"/>
            <a:chExt cx="9013141" cy="668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" y="4012771"/>
              <a:ext cx="2971800" cy="2133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15" y="1257524"/>
              <a:ext cx="3043687" cy="192408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935" y="3459226"/>
              <a:ext cx="3182704" cy="221673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02" y="1068852"/>
              <a:ext cx="2739244" cy="21145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609" y="-7036"/>
              <a:ext cx="3112718" cy="20845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647" y="4937090"/>
              <a:ext cx="2783944" cy="17400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-46660" y="-23538"/>
            <a:ext cx="9127432" cy="6731191"/>
            <a:chOff x="-71526" y="-14746"/>
            <a:chExt cx="9127432" cy="6731191"/>
          </a:xfrm>
        </p:grpSpPr>
        <p:sp>
          <p:nvSpPr>
            <p:cNvPr id="4" name="Oval 3"/>
            <p:cNvSpPr/>
            <p:nvPr/>
          </p:nvSpPr>
          <p:spPr>
            <a:xfrm>
              <a:off x="5744474" y="1070790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দুর্নীতি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755953" y="3456675"/>
              <a:ext cx="3240562" cy="22603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সন্ত্রাস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05311" y="-14746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শগত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19915" y="4943013"/>
              <a:ext cx="2809528" cy="1773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ইভটিজিং 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71526" y="1054194"/>
              <a:ext cx="2798849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7702" y="3970407"/>
              <a:ext cx="3075883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অস্থিরতা 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3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518" y="-12032"/>
            <a:ext cx="8685608" cy="6870032"/>
            <a:chOff x="158518" y="-12032"/>
            <a:chExt cx="8685608" cy="6870032"/>
          </a:xfrm>
        </p:grpSpPr>
        <p:sp>
          <p:nvSpPr>
            <p:cNvPr id="9" name="Oval 8"/>
            <p:cNvSpPr/>
            <p:nvPr/>
          </p:nvSpPr>
          <p:spPr>
            <a:xfrm>
              <a:off x="5029200" y="4775589"/>
              <a:ext cx="2801344" cy="2082411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762000" y="4743505"/>
              <a:ext cx="2819400" cy="1956181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58518" y="1828800"/>
              <a:ext cx="2819400" cy="2443384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Picture 10" descr="aks-our-people-lar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6188" y="1981200"/>
              <a:ext cx="3097938" cy="244338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3061132" y="-12032"/>
              <a:ext cx="2685056" cy="259080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39031" y="0"/>
            <a:ext cx="8876369" cy="6867258"/>
            <a:chOff x="10957" y="13269"/>
            <a:chExt cx="8876369" cy="6867258"/>
          </a:xfrm>
        </p:grpSpPr>
        <p:sp>
          <p:nvSpPr>
            <p:cNvPr id="16" name="Oval 15"/>
            <p:cNvSpPr/>
            <p:nvPr/>
          </p:nvSpPr>
          <p:spPr>
            <a:xfrm>
              <a:off x="3033058" y="13269"/>
              <a:ext cx="2685056" cy="2578768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পরিবার</a:t>
              </a:r>
              <a:r>
                <a:rPr lang="bn-BD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22156" y="4764795"/>
              <a:ext cx="2801344" cy="21157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33926" y="4706164"/>
              <a:ext cx="2895600" cy="2057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957" y="1842069"/>
              <a:ext cx="3032307" cy="25023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রাজনৈতিক দল  </a:t>
              </a:r>
              <a:endPara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60464" y="1842069"/>
              <a:ext cx="3226862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64759" y="2905710"/>
            <a:ext cx="2352980" cy="2352962"/>
            <a:chOff x="3555854" y="2337445"/>
            <a:chExt cx="2352980" cy="2352962"/>
          </a:xfrm>
        </p:grpSpPr>
        <p:sp>
          <p:nvSpPr>
            <p:cNvPr id="23" name="Oval 22"/>
            <p:cNvSpPr/>
            <p:nvPr/>
          </p:nvSpPr>
          <p:spPr>
            <a:xfrm>
              <a:off x="3555854" y="2337445"/>
              <a:ext cx="2352980" cy="235296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/>
            <p:cNvSpPr txBox="1"/>
            <p:nvPr/>
          </p:nvSpPr>
          <p:spPr>
            <a:xfrm>
              <a:off x="3880387" y="2682028"/>
              <a:ext cx="1663808" cy="1663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 সামাজিক ও রাজনৈতিক প্রতিষ্ঠান 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021" y="2590800"/>
            <a:ext cx="8754979" cy="2411128"/>
            <a:chOff x="131247" y="-10941"/>
            <a:chExt cx="8754979" cy="24111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626" y="217659"/>
              <a:ext cx="2707105" cy="191498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47" y="65259"/>
              <a:ext cx="2230953" cy="23349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851" y="-10941"/>
              <a:ext cx="2772375" cy="21995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Oval 12"/>
          <p:cNvSpPr/>
          <p:nvPr/>
        </p:nvSpPr>
        <p:spPr>
          <a:xfrm>
            <a:off x="1053433" y="809996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বিষয় আলোচনা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514600"/>
            <a:ext cx="8839200" cy="2492777"/>
            <a:chOff x="-7705324" y="302685"/>
            <a:chExt cx="8839200" cy="2475924"/>
          </a:xfrm>
        </p:grpSpPr>
        <p:sp>
          <p:nvSpPr>
            <p:cNvPr id="12" name="Oval 11"/>
            <p:cNvSpPr/>
            <p:nvPr/>
          </p:nvSpPr>
          <p:spPr>
            <a:xfrm>
              <a:off x="-1761726" y="302685"/>
              <a:ext cx="2895602" cy="2236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সুনাগরিক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7705324" y="378370"/>
              <a:ext cx="2318109" cy="24002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উত্তম নাগরিক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4885924" y="529740"/>
              <a:ext cx="2888683" cy="2110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নাগরিক অধিকার ও কর্তব্য 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819400"/>
            <a:ext cx="8675068" cy="2379830"/>
            <a:chOff x="3104168" y="937003"/>
            <a:chExt cx="8675071" cy="23798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168" y="937003"/>
              <a:ext cx="2817774" cy="23469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69" y="1241803"/>
              <a:ext cx="2683344" cy="20033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970" y="1165603"/>
              <a:ext cx="2655269" cy="21512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228600" y="2819400"/>
            <a:ext cx="8712262" cy="2410250"/>
            <a:chOff x="7794208" y="228601"/>
            <a:chExt cx="8712262" cy="2410250"/>
          </a:xfrm>
        </p:grpSpPr>
        <p:sp>
          <p:nvSpPr>
            <p:cNvPr id="19" name="Oval 18"/>
            <p:cNvSpPr/>
            <p:nvPr/>
          </p:nvSpPr>
          <p:spPr>
            <a:xfrm>
              <a:off x="13814008" y="457201"/>
              <a:ext cx="2692462" cy="2181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সাম্য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94208" y="228601"/>
              <a:ext cx="2836748" cy="2369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766008" y="457201"/>
              <a:ext cx="2720538" cy="21037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990600" y="838200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বির্মূত বিষয়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33675" y="47726"/>
            <a:ext cx="3657600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838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পৌরনীতির বিষয়বস্তু সুনাগরিক তৈরিতে কতটা সহায়ক বলে মনে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মতামত দাও। </a:t>
            </a:r>
            <a:endParaRPr lang="en-US" sz="4000" b="1" dirty="0"/>
          </a:p>
        </p:txBody>
      </p:sp>
      <p:pic>
        <p:nvPicPr>
          <p:cNvPr id="7" name="Picture 6" descr="16017-49670-2566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48728"/>
            <a:ext cx="4857750" cy="3638550"/>
          </a:xfrm>
          <a:prstGeom prst="rect">
            <a:avLst/>
          </a:prstGeom>
          <a:ln w="38100">
            <a:solidFill>
              <a:srgbClr val="F67A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flower0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45"/>
            <a:ext cx="91440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058543"/>
            <a:ext cx="4343400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62240"/>
            <a:ext cx="4343400" cy="49957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3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30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indent="0">
              <a:buNone/>
            </a:pPr>
            <a:endParaRPr lang="en-US" sz="3000" dirty="0">
              <a:solidFill>
                <a:srgbClr val="0000FF"/>
              </a:solidFill>
              <a:latin typeface="SutonnyMJ" pitchFamily="2" charset="0"/>
            </a:endParaRPr>
          </a:p>
          <a:p>
            <a:pPr indent="0">
              <a:buNone/>
            </a:pPr>
            <a:endParaRPr lang="en-US" sz="30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জিয়াউর রহমান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আলহাজ্ব মোস্তফিজুর রহমান কলেজ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লোহাগাড়া, চট্টগ্রাম।</a:t>
            </a:r>
            <a:endParaRPr lang="en-US" sz="3000" dirty="0" smtClean="0"/>
          </a:p>
          <a:p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1998" y="1058543"/>
            <a:ext cx="4572001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1999" y="1862241"/>
            <a:ext cx="4572000" cy="49957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dirty="0" smtClean="0">
              <a:latin typeface="SutonnyMJ" pitchFamily="2" charset="0"/>
            </a:endParaRPr>
          </a:p>
          <a:p>
            <a:pPr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অধ্যায়- ১ম </a:t>
            </a:r>
          </a:p>
          <a:p>
            <a:pPr algn="ctr"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শ্রেণি- একাদশ</a:t>
            </a:r>
            <a:endParaRPr lang="bn-IN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sz_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52" y="2123480"/>
            <a:ext cx="2893895" cy="2252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53176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5257800"/>
            <a:ext cx="8839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 descr="question 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411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05000"/>
            <a:ext cx="9067800" cy="3886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algn="just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পৌরনীতি কী তা বলতে পারবে। </a:t>
            </a: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পৌরনীতির পরিধি বা বিষয়বস্তু বর্ণনা করতে পারবে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38400" y="533400"/>
            <a:ext cx="35814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Civics</a:t>
            </a:r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ল্যাটিন 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600200"/>
            <a:ext cx="2133600" cy="4503241"/>
            <a:chOff x="0" y="1600200"/>
            <a:chExt cx="2133600" cy="4503241"/>
          </a:xfrm>
        </p:grpSpPr>
        <p:sp>
          <p:nvSpPr>
            <p:cNvPr id="4" name="TextBox 3"/>
            <p:cNvSpPr txBox="1"/>
            <p:nvPr/>
          </p:nvSpPr>
          <p:spPr>
            <a:xfrm>
              <a:off x="0" y="1600200"/>
              <a:ext cx="1600200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Civis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334000"/>
              <a:ext cx="2133600" cy="769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Times New Roman" pitchFamily="18" charset="0"/>
                  <a:cs typeface="Times New Roman" pitchFamily="18" charset="0"/>
                </a:rPr>
                <a:t>Civitas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600200"/>
            <a:ext cx="3048000" cy="4503241"/>
            <a:chOff x="1828800" y="1600200"/>
            <a:chExt cx="3048000" cy="4503241"/>
          </a:xfrm>
        </p:grpSpPr>
        <p:sp>
          <p:nvSpPr>
            <p:cNvPr id="6" name="TextBox 5"/>
            <p:cNvSpPr txBox="1"/>
            <p:nvPr/>
          </p:nvSpPr>
          <p:spPr>
            <a:xfrm>
              <a:off x="2286000" y="5334000"/>
              <a:ext cx="2590800" cy="7694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নগর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1600200"/>
              <a:ext cx="2590800" cy="769441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নাগরিক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2514600"/>
            <a:ext cx="8153400" cy="2667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এমন এক শাস্ত্র যা নগররাষ্ট্রে বসবাসরত নাগরিকদের আচার-আচরণ,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রীতিনীতি ও কার্যাবলি নিয়ে আলোচনা করে।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355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46948" y="39468"/>
            <a:ext cx="6477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ই.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হোয়াইটের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48" y="838200"/>
            <a:ext cx="6477000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219200"/>
            <a:ext cx="8839200" cy="5334000"/>
            <a:chOff x="81394" y="1141813"/>
            <a:chExt cx="8538153" cy="5531988"/>
          </a:xfrm>
        </p:grpSpPr>
        <p:sp>
          <p:nvSpPr>
            <p:cNvPr id="3" name="TextBox 2"/>
            <p:cNvSpPr txBox="1"/>
            <p:nvPr/>
          </p:nvSpPr>
          <p:spPr>
            <a:xfrm>
              <a:off x="3246399" y="1141813"/>
              <a:ext cx="1900152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পৌরনীতি</a:t>
              </a:r>
              <a:r>
                <a:rPr lang="bn-IN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5147" y="2436905"/>
              <a:ext cx="1297654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নাগরিক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4892" y="2448602"/>
              <a:ext cx="148261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94" y="3553752"/>
              <a:ext cx="133514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1878" y="3580116"/>
              <a:ext cx="1046712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কর্তব্য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965" y="4883125"/>
              <a:ext cx="1416539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অতীত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401" y="4881770"/>
              <a:ext cx="134484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বর্তমান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7797" y="4881769"/>
              <a:ext cx="1388917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ভবিষ্যৎ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370" y="6067320"/>
              <a:ext cx="1629728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স্থানীয়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741" y="6063409"/>
              <a:ext cx="166254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4688" y="6067320"/>
              <a:ext cx="226723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আন্তর্জাতিক রূপ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8510" y="3316609"/>
              <a:ext cx="123262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2364" y="4065864"/>
              <a:ext cx="169718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বিশ্বমানবতা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flipH="1">
              <a:off x="4155233" y="1615983"/>
              <a:ext cx="48027" cy="410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12332" y="2035304"/>
              <a:ext cx="67838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Down Arrow 17"/>
            <p:cNvSpPr/>
            <p:nvPr/>
          </p:nvSpPr>
          <p:spPr>
            <a:xfrm>
              <a:off x="7599217" y="2079468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02624" y="2035304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39399" y="3173808"/>
              <a:ext cx="3536547" cy="104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own Arrow 20"/>
            <p:cNvSpPr/>
            <p:nvPr/>
          </p:nvSpPr>
          <p:spPr>
            <a:xfrm flipH="1">
              <a:off x="772732" y="3192458"/>
              <a:ext cx="45719" cy="384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223645" y="3199611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056235" y="4434285"/>
              <a:ext cx="5421456" cy="238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 flipH="1">
              <a:off x="2772110" y="3194617"/>
              <a:ext cx="58534" cy="11815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033374" y="4452734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005563" y="4459558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6403222" y="4446215"/>
              <a:ext cx="48577" cy="4384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flipH="1">
              <a:off x="3138401" y="4429085"/>
              <a:ext cx="53167" cy="1101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/>
            <p:cNvCxnSpPr>
              <a:endCxn id="10" idx="2"/>
            </p:cNvCxnSpPr>
            <p:nvPr/>
          </p:nvCxnSpPr>
          <p:spPr>
            <a:xfrm flipV="1">
              <a:off x="951115" y="5488250"/>
              <a:ext cx="5311141" cy="69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own Arrow 30"/>
            <p:cNvSpPr/>
            <p:nvPr/>
          </p:nvSpPr>
          <p:spPr>
            <a:xfrm flipH="1">
              <a:off x="951115" y="5561598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4005282" y="5547201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6253139" y="5488375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7638094" y="2907429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7647840" y="3774366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Bent Arrow 36"/>
            <p:cNvSpPr/>
            <p:nvPr/>
          </p:nvSpPr>
          <p:spPr>
            <a:xfrm rot="5400000">
              <a:off x="1862601" y="2501190"/>
              <a:ext cx="432820" cy="912419"/>
            </a:xfrm>
            <a:prstGeom prst="bentArrow">
              <a:avLst>
                <a:gd name="adj1" fmla="val 6044"/>
                <a:gd name="adj2" fmla="val 5302"/>
                <a:gd name="adj3" fmla="val 13601"/>
                <a:gd name="adj4" fmla="val 52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-9699" y="7531"/>
            <a:ext cx="9153699" cy="116211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উপরোক্ত সংজ্ঞাগুলো থেকে এর যে অর্থ ও প্রকৃতি স্পষ্ট হয়ে উঠেছে, তা  নিচের চার্টের মাধ্যমে দেখানো হলো---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395982"/>
            <a:ext cx="7467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ঘটনাবলি ও শাসনতান্ত্রিক বিকাশ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052352"/>
            <a:ext cx="7467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034711" y="2620392"/>
            <a:ext cx="7467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62785" y="3302689"/>
            <a:ext cx="7928811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034711" y="4015604"/>
            <a:ext cx="792881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062785" y="4687351"/>
            <a:ext cx="792881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042731" y="5346144"/>
            <a:ext cx="7928811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বির্মূত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525515"/>
            <a:ext cx="74676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21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5">
      <a:dk1>
        <a:sysClr val="windowText" lastClr="000000"/>
      </a:dk1>
      <a:lt1>
        <a:srgbClr val="DBF5F9"/>
      </a:lt1>
      <a:dk2>
        <a:srgbClr val="04617B"/>
      </a:dk2>
      <a:lt2>
        <a:srgbClr val="FFFCC6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2437</TotalTime>
  <Words>305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Constantia</vt:lpstr>
      <vt:lpstr>NikoshBAN</vt:lpstr>
      <vt:lpstr>SutonnyMJ</vt:lpstr>
      <vt:lpstr>Times New Roman</vt:lpstr>
      <vt:lpstr>Wingdings 2</vt:lpstr>
      <vt:lpstr>Flow</vt:lpstr>
      <vt:lpstr>C:\Users\Rasel\Pictures\Picture5.png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TAUHID</dc:creator>
  <cp:lastModifiedBy>Zia</cp:lastModifiedBy>
  <cp:revision>531</cp:revision>
  <dcterms:created xsi:type="dcterms:W3CDTF">2006-08-16T00:00:00Z</dcterms:created>
  <dcterms:modified xsi:type="dcterms:W3CDTF">2020-05-29T10:53:05Z</dcterms:modified>
</cp:coreProperties>
</file>