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5" r:id="rId4"/>
    <p:sldId id="257" r:id="rId5"/>
    <p:sldId id="269" r:id="rId6"/>
    <p:sldId id="270" r:id="rId7"/>
    <p:sldId id="276" r:id="rId8"/>
    <p:sldId id="277" r:id="rId9"/>
    <p:sldId id="279" r:id="rId10"/>
    <p:sldId id="280" r:id="rId11"/>
    <p:sldId id="281" r:id="rId12"/>
    <p:sldId id="267" r:id="rId13"/>
    <p:sldId id="282" r:id="rId14"/>
    <p:sldId id="283" r:id="rId15"/>
    <p:sldId id="284" r:id="rId16"/>
    <p:sldId id="268" r:id="rId17"/>
    <p:sldId id="271" r:id="rId18"/>
    <p:sldId id="272" r:id="rId19"/>
    <p:sldId id="26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33"/>
    <a:srgbClr val="0033CC"/>
    <a:srgbClr val="003399"/>
    <a:srgbClr val="00999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3813B-3EC5-416A-9BE9-ABDB71CF20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62C4B-749A-4DE5-B6A3-0AA4455B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13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BF8E-9871-4D96-83BE-2C86D31CE1B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2ADA-258B-4A4F-853B-7F788369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32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6BDF-94D5-448E-A8E7-2C252B8D72EF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E7B3-5000-4EDB-92AE-434CE602982C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A3E-8408-4958-86DD-2C4EB875ED9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2C79-2F11-4FC3-915F-5F4E8A65986A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0CEB-56A4-49D8-870F-B21D6260CBD1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05D7-C9D3-4136-BBB4-F370C0B4083A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0D23-B793-4920-ABF1-055526159837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498B-FD97-4C7B-A31D-C69EFC7F6CB9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EFCC-FBB4-4118-87AB-AA90F9F044D4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4980-5B52-4754-91AF-51D2F77FA102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BFE6-69F9-496D-A342-C1DE79225D40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7.jp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3917"/>
            <a:ext cx="10857614" cy="6122434"/>
          </a:xfrm>
        </p:spPr>
        <p:txBody>
          <a:bodyPr>
            <a:prstTxWarp prst="textCirclePour">
              <a:avLst/>
            </a:prstTxWarp>
            <a:normAutofit/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66FFFF"/>
                </a:solidFill>
              </a:rPr>
              <a:t>সবাইকে</a:t>
            </a:r>
            <a:r>
              <a:rPr lang="bn-BD" sz="3600" dirty="0" smtClean="0"/>
              <a:t>  স্বাগতম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779F-6EE3-412F-AAB8-F877CD13069B}" type="datetime1">
              <a:rPr lang="en-US" smtClean="0"/>
              <a:t>4/8/2020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38601" y="1910713"/>
            <a:ext cx="3949460" cy="2971310"/>
            <a:chOff x="4038601" y="1910713"/>
            <a:chExt cx="3949460" cy="29713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1" y="1910713"/>
              <a:ext cx="3949460" cy="29251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504806" y="2296700"/>
                  <a:ext cx="2779928" cy="25853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Resolve into factors:</a:t>
                  </a:r>
                  <a:endParaRPr lang="bn-BD" dirty="0" smtClean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  <a:p>
                  <a:pPr marL="742950" indent="-742950">
                    <a:buAutoNum type="arabicPeriod"/>
                  </a:pPr>
                  <a:r>
                    <a:rPr lang="en-US" sz="36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𝑥</a:t>
                  </a:r>
                  <a:r>
                    <a:rPr lang="en-US" sz="3600" baseline="300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2</a:t>
                  </a:r>
                  <a:r>
                    <a:rPr lang="en-US" sz="36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+5</a:t>
                  </a:r>
                  <a:r>
                    <a:rPr lang="en-US" sz="3600" dirty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𝑥+</a:t>
                  </a:r>
                  <a:r>
                    <a:rPr lang="en-US" sz="3600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6</a:t>
                  </a:r>
                </a:p>
                <a:p>
                  <a:pPr marL="742950" indent="-742950">
                    <a:buFontTx/>
                    <a:buAutoNum type="arabicPeriod"/>
                  </a:pPr>
                  <a:r>
                    <a:rPr lang="en-US" sz="3600" dirty="0" smtClean="0">
                      <a:blipFill>
                        <a:blip r:embed="rId3"/>
                        <a:tile tx="0" ty="0" sx="100000" sy="100000" flip="none" algn="tl"/>
                      </a:blipFill>
                      <a:latin typeface="Nikosh" panose="02000000000000000000" pitchFamily="2" charset="0"/>
                      <a:cs typeface="Nikosh" panose="02000000000000000000" pitchFamily="2" charset="0"/>
                    </a:rPr>
                    <a:t>4y</a:t>
                  </a:r>
                  <a:r>
                    <a:rPr lang="en-US" sz="3600" baseline="30000" dirty="0" smtClean="0">
                      <a:blipFill>
                        <a:blip r:embed="rId3"/>
                        <a:tile tx="0" ty="0" sx="100000" sy="100000" flip="none" algn="tl"/>
                      </a:blipFill>
                      <a:latin typeface="Nikosh" panose="02000000000000000000" pitchFamily="2" charset="0"/>
                      <a:cs typeface="Nikosh" panose="02000000000000000000" pitchFamily="2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blipFill>
                            <a:blip r:embed="rId3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 dirty="0" smtClean="0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i="1" dirty="0" smtClean="0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bn-BD" sz="3600" baseline="100000" dirty="0" smtClean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  <a:p>
                  <a:r>
                    <a:rPr lang="en-US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3</a:t>
                  </a:r>
                  <a:r>
                    <a:rPr lang="bn-BD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.</a:t>
                  </a:r>
                  <a:r>
                    <a:rPr lang="en-US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 y</a:t>
                  </a:r>
                  <a:r>
                    <a:rPr lang="en-US" sz="3600" baseline="300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</m:oMath>
                  </a14:m>
                  <a:r>
                    <a:rPr lang="en-US" sz="3600" dirty="0" smtClean="0">
                      <a:solidFill>
                        <a:srgbClr val="0033CC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 5y+6</a:t>
                  </a:r>
                  <a:endParaRPr lang="bn-BD" sz="3600" dirty="0">
                    <a:solidFill>
                      <a:srgbClr val="0033CC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  <a:p>
                  <a:endParaRPr lang="en-US" sz="3600" dirty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4806" y="2296700"/>
                  <a:ext cx="2779928" cy="25853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798" t="-1415"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153400" y="3193576"/>
            <a:ext cx="2574355" cy="2201492"/>
            <a:chOff x="8153400" y="3589362"/>
            <a:chExt cx="2574355" cy="18057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673244" y="3966068"/>
              <a:ext cx="1842448" cy="107437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57305" y="6375158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5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10" grpId="0" animBg="1"/>
      <p:bldP spid="10" grpId="1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1232" y="2819577"/>
                <a:ext cx="5326814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৪. উৎপাদকে বিশ্লেষণ  করঃ</a:t>
                </a: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+15c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32" y="2819577"/>
                <a:ext cx="5326814" cy="1200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73189" y="2094993"/>
            <a:ext cx="22814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3600" dirty="0" smtClean="0"/>
              <a:t> একক কাজঃ</a:t>
            </a:r>
            <a:endParaRPr lang="en-US" sz="36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45" y="428257"/>
            <a:ext cx="1705969" cy="1588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8570793" y="2819577"/>
            <a:ext cx="2770497" cy="2958224"/>
            <a:chOff x="8570793" y="2881969"/>
            <a:chExt cx="2770497" cy="2958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793" y="2881969"/>
              <a:ext cx="2770497" cy="25384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693625" y="5000711"/>
              <a:ext cx="1828800" cy="8394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9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 animBg="1"/>
      <p:bldP spid="5" grpId="0" animBg="1"/>
      <p:bldP spid="5" grpId="1" animBg="1"/>
      <p:bldP spid="11" grpId="0"/>
      <p:bldP spid="11" grpId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2098" y="562398"/>
                <a:ext cx="7132093" cy="286232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বীজগণিতীয় সূত্রের সাহায্যে উৎপাদকে বিশ্লেষণ সূত্রঃ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= (</a:t>
                </a:r>
                <a:r>
                  <a:rPr lang="en-US" sz="3600" dirty="0" err="1" smtClean="0"/>
                  <a:t>a+b</a:t>
                </a:r>
                <a:r>
                  <a:rPr lang="en-US" sz="3600" dirty="0" smtClean="0"/>
                  <a:t>)(a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/>
                  <a:t>b)</a:t>
                </a: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উৎপাদকে বিশ্লেষণ করিঃ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9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=(5+3x)(5-3x)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98" y="562398"/>
                <a:ext cx="7132093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2381" t="-2521" b="-630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9953" y="4069872"/>
                <a:ext cx="7132093" cy="124777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      (শিক্ষার্থীর বোর্ড ব্যবহার)</a:t>
                </a:r>
                <a:endParaRPr lang="en-US" sz="3600" dirty="0" smtClean="0"/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২. উৎপাদকে বিশ্লেষণ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ঃ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953" y="4069872"/>
                <a:ext cx="7132093" cy="1247777"/>
              </a:xfrm>
              <a:prstGeom prst="rect">
                <a:avLst/>
              </a:prstGeom>
              <a:blipFill rotWithShape="0">
                <a:blip r:embed="rId3"/>
                <a:stretch>
                  <a:fillRect l="-2296" t="-6190" b="-1333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069872"/>
            <a:ext cx="2095500" cy="2095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04760" y="562398"/>
            <a:ext cx="2109717" cy="1762125"/>
            <a:chOff x="9104760" y="562398"/>
            <a:chExt cx="2109717" cy="17621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760" y="562398"/>
              <a:ext cx="2109717" cy="1762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 rot="21200288">
              <a:off x="9537991" y="859946"/>
              <a:ext cx="1488914" cy="8394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3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11" grpId="0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১.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+5a+ 6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sz="3600" baseline="10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blipFill rotWithShape="0">
                <a:blip r:embed="rId2"/>
                <a:stretch>
                  <a:fillRect l="-2512" t="-4310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77706" y="3120347"/>
            <a:ext cx="78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ক. উৎপাদক বলতে কী বুঝ ?                          ০২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707" y="4043356"/>
            <a:ext cx="7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Q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উৎপাদকে বিশ্লেষণ কর।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গ.  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P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Q)   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০৪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blipFill rotWithShape="0">
                <a:blip r:embed="rId3"/>
                <a:stretch>
                  <a:fillRect l="-240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9747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30460" y="397483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-145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437424" y="3519147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4930" y="1490225"/>
                <a:ext cx="8439358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১.ক. উৎপাদকঃ</a:t>
                </a:r>
              </a:p>
              <a:p>
                <a:r>
                  <a:rPr lang="bn-BD" sz="3600" dirty="0">
                    <a:solidFill>
                      <a:schemeClr val="bg1"/>
                    </a:solidFill>
                  </a:rPr>
                  <a:t> </a:t>
                </a:r>
                <a:r>
                  <a:rPr lang="bn-BD" sz="3600" dirty="0" smtClean="0"/>
                  <a:t>কোনো </a:t>
                </a:r>
                <a:r>
                  <a:rPr lang="bn-BD" sz="3600" dirty="0"/>
                  <a:t>বীজগণিতীয় রাশি দুই বা ততোধিক রাশির গুণফল হলে, শেষোক্ত রাশিগুলোর প্রত্যেকটিকে প্রথম </a:t>
                </a:r>
                <a:r>
                  <a:rPr lang="bn-BD" sz="3600" dirty="0" smtClean="0"/>
                  <a:t>রাশির উৎপাদক বলে। </a:t>
                </a:r>
                <a:r>
                  <a:rPr lang="bn-BD" sz="4000" dirty="0"/>
                  <a:t>যেমন,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x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(x+2)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উৎপাদক]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30" y="1490225"/>
                <a:ext cx="8439358" cy="3293209"/>
              </a:xfrm>
              <a:prstGeom prst="rect">
                <a:avLst/>
              </a:prstGeom>
              <a:blipFill rotWithShape="0">
                <a:blip r:embed="rId2"/>
                <a:stretch>
                  <a:fillRect l="-2240" t="-2773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25409" y="14240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43700" y="14867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343595" y="3188527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2" grpId="0"/>
      <p:bldP spid="12" grpId="1"/>
      <p:bldP spid="17" grpId="0"/>
      <p:bldP spid="17" grpId="1"/>
      <p:bldP spid="18" grpId="0" animBg="1"/>
      <p:bldP spid="18" grpId="1" animBg="1"/>
      <p:bldP spid="19" grpId="0"/>
      <p:bldP spid="19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71829" y="856468"/>
                <a:ext cx="7625750" cy="236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bn-BD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=a(a+2) +3(a+3)</a:t>
                </a: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29" y="856468"/>
                <a:ext cx="7625750" cy="2368084"/>
              </a:xfrm>
              <a:prstGeom prst="rect">
                <a:avLst/>
              </a:prstGeom>
              <a:blipFill rotWithShape="0">
                <a:blip r:embed="rId2"/>
                <a:stretch>
                  <a:fillRect l="-2478" t="-1028" b="-8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25409" y="14240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476060" y="3519147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78043" y="3226068"/>
                <a:ext cx="6096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sz="3600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         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+5a+ 6</a:t>
                </a:r>
                <a:endParaRPr lang="bn-BD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=a(a+2) +3(a+3)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43" y="3226068"/>
                <a:ext cx="6096000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3100" t="-12553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  <p:bldP spid="17" grpId="0"/>
      <p:bldP spid="17" grpId="1"/>
      <p:bldP spid="18" grpId="0" animBg="1"/>
      <p:bldP spid="18" grpId="1" animBg="1"/>
      <p:bldP spid="19" grpId="0"/>
      <p:bldP spid="19" grpId="1"/>
      <p:bldP spid="7" grpId="0"/>
      <p:bldP spid="7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71828" y="778344"/>
                <a:ext cx="7625750" cy="126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খ হতে পাই,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=(a+2)(a+3)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28" y="778344"/>
                <a:ext cx="7625750" cy="1260089"/>
              </a:xfrm>
              <a:prstGeom prst="rect">
                <a:avLst/>
              </a:prstGeom>
              <a:blipFill rotWithShape="0">
                <a:blip r:embed="rId2"/>
                <a:stretch>
                  <a:fillRect l="-2478" t="-2427" b="-17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6117" y="3183704"/>
                <a:ext cx="8937173" cy="4329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প্রদত্ত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রাশি</m:t>
                    </m:r>
                    <m:r>
                      <a:rPr lang="bn-BD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P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Q) </a:t>
                </a:r>
                <a:endParaRPr lang="bn-BD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=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{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a+2)(a+3)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}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Exponent 1 </a:t>
                </a:r>
              </a:p>
              <a:p>
                <a:r>
                  <a:rPr lang="en-US" sz="3600" dirty="0" smtClean="0">
                    <a:cs typeface="Nikosh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=1  Answer.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17" y="3183704"/>
                <a:ext cx="8937173" cy="4329647"/>
              </a:xfrm>
              <a:prstGeom prst="rect">
                <a:avLst/>
              </a:prstGeom>
              <a:blipFill rotWithShape="0">
                <a:blip r:embed="rId3"/>
                <a:stretch>
                  <a:fillRect l="-2046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55401" y="37248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315833" y="2858464"/>
            <a:ext cx="57583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বিশ্লেষণঃ  অনুশীলনী ৫.৩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3506" y="2141736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এবং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sz="3600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=(a+2)(a+3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506" y="2141736"/>
                <a:ext cx="60960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100" t="-2994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4585647" y="5868537"/>
            <a:ext cx="245661" cy="384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62069" y="6126160"/>
            <a:ext cx="245661" cy="384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140287" y="3999136"/>
            <a:ext cx="1665026" cy="10781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298568" y="4215056"/>
            <a:ext cx="13987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[ P,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Q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মান বসিয়ে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]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  <p:bldP spid="14" grpId="0"/>
      <p:bldP spid="14" grpId="1"/>
      <p:bldP spid="17" grpId="0"/>
      <p:bldP spid="17" grpId="1"/>
      <p:bldP spid="18" grpId="0" animBg="1"/>
      <p:bldP spid="18" grpId="1" animBg="1"/>
      <p:bldP spid="19" grpId="0"/>
      <p:bldP spid="19" grpId="1"/>
      <p:bldP spid="7" grpId="0"/>
      <p:bldP spid="7" grpId="1"/>
      <p:bldP spid="22" grpId="0" animBg="1"/>
      <p:bldP spid="22" grpId="1" animBg="1"/>
      <p:bldP spid="24" grpId="0" animBg="1"/>
      <p:bldP spid="24" grpId="1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২.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R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+5c+ 6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F =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+c</a:t>
                </a:r>
                <a:r>
                  <a:rPr lang="en-US" sz="3600" baseline="10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5" y="1993982"/>
                <a:ext cx="7522233" cy="706091"/>
              </a:xfrm>
              <a:prstGeom prst="rect">
                <a:avLst/>
              </a:prstGeom>
              <a:blipFill rotWithShape="0">
                <a:blip r:embed="rId2"/>
                <a:stretch>
                  <a:fillRect l="-2512" t="-4310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77706" y="3120347"/>
            <a:ext cx="78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ক.  গুণনীয়ক কী ?                                     ০২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707" y="4043356"/>
            <a:ext cx="7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F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উৎপাদকে বিশ্লেষণ কর।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গ.  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2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R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F)   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০৪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7" y="4776606"/>
                <a:ext cx="7867289" cy="877676"/>
              </a:xfrm>
              <a:prstGeom prst="rect">
                <a:avLst/>
              </a:prstGeom>
              <a:blipFill rotWithShape="0">
                <a:blip r:embed="rId3"/>
                <a:stretch>
                  <a:fillRect l="-240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9747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30460" y="397483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দলগত কাজঃ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26" y="4542215"/>
            <a:ext cx="2777706" cy="2172003"/>
            <a:chOff x="4505103" y="2342998"/>
            <a:chExt cx="3181794" cy="21720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103" y="2342998"/>
              <a:ext cx="3181794" cy="21720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301990">
              <a:off x="5876294" y="3068090"/>
              <a:ext cx="1425458" cy="10914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8626" cy="24182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6200000">
            <a:off x="10542514" y="1192041"/>
            <a:ext cx="2819400" cy="435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4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301948"/>
            <a:ext cx="3508612" cy="121295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মূল্যায়নঃ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0560844" y="118994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42244" y="1569016"/>
            <a:ext cx="2667159" cy="2375187"/>
            <a:chOff x="3264177" y="4001827"/>
            <a:chExt cx="3895879" cy="32079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177" y="4001827"/>
              <a:ext cx="3895879" cy="32079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 rot="3593905">
              <a:off x="5515340" y="4848904"/>
              <a:ext cx="1646025" cy="933597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99693"/>
              </p:ext>
            </p:extLst>
          </p:nvPr>
        </p:nvGraphicFramePr>
        <p:xfrm>
          <a:off x="5181600" y="28975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28975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35112" y="2229420"/>
            <a:ext cx="2907132" cy="1328500"/>
            <a:chOff x="2585034" y="2973411"/>
            <a:chExt cx="2907132" cy="1328500"/>
          </a:xfrm>
        </p:grpSpPr>
        <p:grpSp>
          <p:nvGrpSpPr>
            <p:cNvPr id="16" name="Group 15"/>
            <p:cNvGrpSpPr/>
            <p:nvPr/>
          </p:nvGrpSpPr>
          <p:grpSpPr>
            <a:xfrm>
              <a:off x="2585034" y="2973411"/>
              <a:ext cx="2907132" cy="1328500"/>
              <a:chOff x="2649121" y="2377400"/>
              <a:chExt cx="2907132" cy="1328500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2649121" y="2377400"/>
                <a:ext cx="2907132" cy="1328500"/>
              </a:xfrm>
              <a:prstGeom prst="cube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60053" y="3122012"/>
                <a:ext cx="435973" cy="12806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 rot="18615015">
              <a:off x="5078910" y="3264540"/>
              <a:ext cx="440141" cy="325746"/>
            </a:xfrm>
            <a:custGeom>
              <a:avLst/>
              <a:gdLst>
                <a:gd name="connsiteX0" fmla="*/ 872499 w 1237301"/>
                <a:gd name="connsiteY0" fmla="*/ 218364 h 429679"/>
                <a:gd name="connsiteX1" fmla="*/ 1227341 w 1237301"/>
                <a:gd name="connsiteY1" fmla="*/ 423081 h 429679"/>
                <a:gd name="connsiteX2" fmla="*/ 1036272 w 1237301"/>
                <a:gd name="connsiteY2" fmla="*/ 0 h 429679"/>
                <a:gd name="connsiteX3" fmla="*/ 26338 w 1237301"/>
                <a:gd name="connsiteY3" fmla="*/ 191069 h 429679"/>
                <a:gd name="connsiteX4" fmla="*/ 394827 w 1237301"/>
                <a:gd name="connsiteY4" fmla="*/ 150126 h 4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301" h="429679">
                  <a:moveTo>
                    <a:pt x="872499" y="218364"/>
                  </a:moveTo>
                  <a:cubicBezTo>
                    <a:pt x="1036272" y="338919"/>
                    <a:pt x="1200046" y="459475"/>
                    <a:pt x="1227341" y="423081"/>
                  </a:cubicBezTo>
                  <a:cubicBezTo>
                    <a:pt x="1254636" y="386687"/>
                    <a:pt x="1236439" y="38669"/>
                    <a:pt x="1036272" y="0"/>
                  </a:cubicBezTo>
                  <a:lnTo>
                    <a:pt x="26338" y="191069"/>
                  </a:lnTo>
                  <a:cubicBezTo>
                    <a:pt x="-80569" y="216090"/>
                    <a:pt x="157129" y="183108"/>
                    <a:pt x="394827" y="150126"/>
                  </a:cubicBezTo>
                </a:path>
              </a:pathLst>
            </a:custGeom>
            <a:solidFill>
              <a:schemeClr val="tx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38600" y="3557920"/>
            <a:ext cx="4226777" cy="63013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Click the “Resolve into Factors”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3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13" grpId="0"/>
      <p:bldP spid="13" grpId="1"/>
      <p:bldP spid="21" grpId="0"/>
      <p:bldP spid="21" grpId="1"/>
      <p:bldP spid="2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90161" y="-1"/>
            <a:ext cx="2201839" cy="1897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03259" y="90837"/>
            <a:ext cx="1626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বিশ্লেষণঃ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32850" y="471800"/>
                <a:ext cx="1766975" cy="12003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6=6.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=6x.x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= 2x.3x</a:t>
                </a: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5x=2x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3x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50" y="471800"/>
                <a:ext cx="176697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3114" t="-2030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6200000">
            <a:off x="-656131" y="656133"/>
            <a:ext cx="189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</a:rPr>
              <a:t>সামগ্রিক </a:t>
            </a: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0705837" y="5935096"/>
            <a:ext cx="244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সামগ্রিক পাঠ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1700" y="-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31325" y="793163"/>
                <a:ext cx="6096000" cy="12311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১.ক. উৎপাদকঃ</a:t>
                </a:r>
              </a:p>
              <a:p>
                <a:r>
                  <a:rPr lang="bn-BD" dirty="0">
                    <a:solidFill>
                      <a:schemeClr val="bg1"/>
                    </a:solidFill>
                  </a:rPr>
                  <a:t> </a:t>
                </a:r>
                <a:r>
                  <a:rPr lang="bn-BD" dirty="0"/>
                  <a:t>কোনো বীজগণিতীয় রাশি দুই বা ততোধিক রাশির গুণফল হলে, শেষোক্ত রাশিগুলোর প্রত্যেকটিকে প্রথম রাশির উৎপাদক বলে। </a:t>
                </a:r>
                <a:r>
                  <a:rPr lang="bn-BD" sz="2000" dirty="0"/>
                  <a:t>যেমন,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x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ও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(x+2)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উৎপাদক]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25" y="793163"/>
                <a:ext cx="6096000" cy="1231106"/>
              </a:xfrm>
              <a:prstGeom prst="rect">
                <a:avLst/>
              </a:prstGeom>
              <a:blipFill rotWithShape="0">
                <a:blip r:embed="rId5"/>
                <a:stretch>
                  <a:fillRect l="-900" t="-2475" r="-10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1242" y="2217222"/>
                <a:ext cx="28608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=a(a+2) +3(a+3)</a:t>
                </a: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42" y="2217222"/>
                <a:ext cx="286089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70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07664" y="2155210"/>
                <a:ext cx="295672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         =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+5a+ 6</a:t>
                </a: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a.a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+2a +3a+6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=a(a+2) +3(a+3)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=(a+2)(a+3)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64" y="2155210"/>
                <a:ext cx="2956722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856" t="-11157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42" y="3566902"/>
                <a:ext cx="3191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খ. হতে পাই,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P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+5a+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=(a+2)(a+3)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42" y="3566902"/>
                <a:ext cx="3191165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530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94745" y="3974102"/>
                <a:ext cx="34823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Q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+a</a:t>
                </a:r>
                <a:r>
                  <a:rPr lang="en-US" baseline="1000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=(a+2)(a+3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5" y="3974102"/>
                <a:ext cx="3482327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5254" t="-10596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39483" y="4886993"/>
                <a:ext cx="4516555" cy="248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প্রদত্ত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রাশি</m:t>
                    </m:r>
                    <m:r>
                      <a:rPr lang="bn-B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Q) </a:t>
                </a: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=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</m:oMath>
                </a14:m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{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a+2)(a+3)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a+2)(a+3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}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Exponent 1 </a:t>
                </a:r>
              </a:p>
              <a:p>
                <a:r>
                  <a:rPr lang="en-US" dirty="0" smtClean="0">
                    <a:cs typeface="Nikosh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</m:oMath>
                </a14:m>
                <a:endParaRPr lang="en-US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=1  Answer.     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483" y="4886993"/>
                <a:ext cx="4516555" cy="2487861"/>
              </a:xfrm>
              <a:prstGeom prst="rect">
                <a:avLst/>
              </a:prstGeom>
              <a:blipFill rotWithShape="0">
                <a:blip r:embed="rId10"/>
                <a:stretch>
                  <a:fillRect l="-1215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172407" y="2217222"/>
            <a:ext cx="0" cy="1200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56038" y="5267133"/>
            <a:ext cx="1665026" cy="10781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14319" y="5483053"/>
            <a:ext cx="13987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[ P,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Q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মান বসিয়ে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]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390228" y="2355067"/>
            <a:ext cx="2428164" cy="2303273"/>
            <a:chOff x="1612497" y="3189951"/>
            <a:chExt cx="2143125" cy="21431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497" y="3189951"/>
              <a:ext cx="2143125" cy="2143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1724834" y="3558217"/>
              <a:ext cx="1918450" cy="911167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3399"/>
                  </a:solidFill>
                </a:rPr>
                <a:t>ক্লিক করুন</a:t>
              </a:r>
              <a:endParaRPr lang="en-US" sz="3600" dirty="0">
                <a:solidFill>
                  <a:srgbClr val="003399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 animBg="1"/>
      <p:bldP spid="21" grpId="1" animBg="1"/>
      <p:bldP spid="22" grpId="0" animBg="1"/>
      <p:bldP spid="22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28013"/>
            <a:ext cx="2743200" cy="365125"/>
          </a:xfrm>
        </p:spPr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28013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2438" y="915477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235" y="1865645"/>
                <a:ext cx="752223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১.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A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5y + 6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B = 6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5y +y</a:t>
                </a:r>
                <a:r>
                  <a:rPr lang="en-US" sz="3600" baseline="10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5" y="1865645"/>
                <a:ext cx="7522233" cy="706091"/>
              </a:xfrm>
              <a:prstGeom prst="rect">
                <a:avLst/>
              </a:prstGeom>
              <a:blipFill rotWithShape="0">
                <a:blip r:embed="rId2"/>
                <a:stretch>
                  <a:fillRect l="-2512" t="-4310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77706" y="2992010"/>
            <a:ext cx="786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ক. গুণিনীয়ক ও গুণিতক এর মধ্যে পার্থক্য কী ? ০২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707" y="3915019"/>
            <a:ext cx="7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B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উৎপাদকে বিশ্লেষণ কর।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7707" y="4648269"/>
                <a:ext cx="7867289" cy="8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গ.  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9</m:t>
                        </m:r>
                      </m:den>
                    </m:f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9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 A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B)   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০৪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07" y="4648269"/>
                <a:ext cx="7867289" cy="877676"/>
              </a:xfrm>
              <a:prstGeom prst="rect">
                <a:avLst/>
              </a:prstGeom>
              <a:blipFill rotWithShape="0">
                <a:blip r:embed="rId3"/>
                <a:stretch>
                  <a:fillRect l="-2403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950235" y="1526866"/>
            <a:ext cx="7453222" cy="81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9151" y="3120347"/>
            <a:ext cx="2334468" cy="1743075"/>
            <a:chOff x="5213444" y="2557462"/>
            <a:chExt cx="2197005" cy="1743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444" y="2557462"/>
              <a:ext cx="2197005" cy="1743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21409243">
              <a:off x="5486887" y="3421417"/>
              <a:ext cx="1650117" cy="87749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7" name="Rectangle 16"/>
          <p:cNvSpPr/>
          <p:nvPr/>
        </p:nvSpPr>
        <p:spPr>
          <a:xfrm rot="16200000">
            <a:off x="10560844" y="1059907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600" y="6228013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101151"/>
            <a:ext cx="2950235" cy="1646555"/>
            <a:chOff x="0" y="-28135"/>
            <a:chExt cx="2950235" cy="21393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-28135"/>
              <a:ext cx="2950235" cy="2139352"/>
              <a:chOff x="-41420" y="0"/>
              <a:chExt cx="4963571" cy="37984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420" y="0"/>
                <a:ext cx="4963571" cy="379844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177" y="1899221"/>
                <a:ext cx="2466974" cy="184785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052423" y="1334839"/>
              <a:ext cx="1897812" cy="74744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বাড়ির কাজ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5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 animBg="1"/>
      <p:bldP spid="17" grpId="1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4118" y="2359279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5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8" y="859809"/>
            <a:ext cx="1902252" cy="1499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43626" y="3306511"/>
            <a:ext cx="2647665" cy="2205465"/>
            <a:chOff x="7629099" y="3676720"/>
            <a:chExt cx="3043450" cy="2205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099" y="3676720"/>
              <a:ext cx="3043450" cy="22054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294895" y="4045182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3399"/>
                  </a:solidFill>
                </a:rPr>
                <a:t>ক্লিক করুন</a:t>
              </a:r>
              <a:endParaRPr lang="en-US" sz="3600" dirty="0">
                <a:solidFill>
                  <a:srgbClr val="003399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" grpId="0" animBg="1"/>
      <p:bldP spid="6" grpId="1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42" y="1103671"/>
            <a:ext cx="7238263" cy="51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55704" y="2672454"/>
                <a:ext cx="3358612" cy="304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Resolve into factors:</a:t>
                </a:r>
                <a:endParaRPr lang="bn-BD" sz="24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742950" indent="-742950">
                  <a:buAutoNum type="arabicPeriod"/>
                </a:pP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𝑥</a:t>
                </a:r>
                <a:r>
                  <a:rPr lang="en-US" sz="4400" baseline="30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+5</a:t>
                </a:r>
                <a:r>
                  <a:rPr lang="en-US" sz="4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𝑥+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6</a:t>
                </a:r>
              </a:p>
              <a:p>
                <a:pPr marL="742950" indent="-742950">
                  <a:buFontTx/>
                  <a:buAutoNum type="arabicPeriod"/>
                </a:pP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4y</a:t>
                </a:r>
                <a:r>
                  <a:rPr lang="en-US" sz="4400" baseline="30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4400" baseline="100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3</a:t>
                </a:r>
                <a:r>
                  <a:rPr lang="bn-BD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y</a:t>
                </a:r>
                <a:r>
                  <a:rPr lang="en-US" sz="4400" baseline="30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5y+6</a:t>
                </a:r>
                <a:endParaRPr lang="bn-BD" sz="44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704" y="2672454"/>
                <a:ext cx="3358612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7441" t="-1600" r="-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59988" y="320675"/>
            <a:ext cx="8578817" cy="64008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rgbClr val="66FF33"/>
                </a:solidFill>
              </a:rPr>
              <a:t>সবাইকে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solidFill>
                  <a:srgbClr val="66FFFF"/>
                </a:solidFill>
              </a:rPr>
              <a:t>ধন্যবাদ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156570" y="118824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6012" y="3562065"/>
            <a:ext cx="2712042" cy="2528183"/>
            <a:chOff x="4612943" y="1501253"/>
            <a:chExt cx="2920621" cy="39578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" t="12521" r="5081" b="10531"/>
            <a:stretch/>
          </p:blipFill>
          <p:spPr>
            <a:xfrm>
              <a:off x="4612943" y="1501253"/>
              <a:ext cx="2920621" cy="395785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009196" y="1986645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57199" y="4536786"/>
            <a:ext cx="2503042" cy="2101755"/>
            <a:chOff x="4038600" y="3726543"/>
            <a:chExt cx="2503042" cy="2101755"/>
          </a:xfrm>
        </p:grpSpPr>
        <p:grpSp>
          <p:nvGrpSpPr>
            <p:cNvPr id="21" name="Group 20"/>
            <p:cNvGrpSpPr/>
            <p:nvPr/>
          </p:nvGrpSpPr>
          <p:grpSpPr>
            <a:xfrm>
              <a:off x="4038600" y="3726543"/>
              <a:ext cx="2503042" cy="2101755"/>
              <a:chOff x="534973" y="1179812"/>
              <a:chExt cx="5318820" cy="23842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3" y="1179812"/>
                <a:ext cx="4143375" cy="20955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5" y="1548945"/>
                <a:ext cx="5318818" cy="20151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476895" y="4336854"/>
              <a:ext cx="1300303" cy="108546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5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7" grpId="1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5624" y="80142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উৎপাদকে বিশ্লেষণ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৫২ জন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৬০মিনিট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71633" y="4163422"/>
            <a:ext cx="3152633" cy="2130544"/>
            <a:chOff x="16967024" y="6009358"/>
            <a:chExt cx="3152633" cy="2130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" r="7217"/>
            <a:stretch/>
          </p:blipFill>
          <p:spPr>
            <a:xfrm>
              <a:off x="16967024" y="6009358"/>
              <a:ext cx="3152633" cy="21305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7863016" y="6413631"/>
              <a:ext cx="1718467" cy="8891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91629"/>
            <a:ext cx="4937751" cy="39884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animBg="1"/>
      <p:bldP spid="5" grpId="1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615-9FAC-4C35-B859-1BBFE8C2330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4/8/2020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319"/>
            <a:ext cx="9239533" cy="5404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6848" y="1137497"/>
            <a:ext cx="789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১.কোনো বীজগণিতীয় রাশি দুই বা ততোধিক রাশির গুণফল হলে, শেষোক্ত রাশিগুলোর প্রত্যেকটিকে প্রথম রাশির কী বলে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6848" y="2660709"/>
            <a:ext cx="715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</a:rPr>
              <a:t>উত্তরঃ উৎপাদক বা গুণনীয়ক </a:t>
            </a:r>
            <a:r>
              <a:rPr lang="bn-BD" sz="3200" dirty="0" smtClean="0">
                <a:solidFill>
                  <a:schemeClr val="bg1"/>
                </a:solidFill>
              </a:rPr>
              <a:t>বলে।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399" y="3695642"/>
            <a:ext cx="315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২. গুণ  + নীয়ক = 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399" y="4289912"/>
            <a:ext cx="262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</a:rPr>
              <a:t>উত্তরঃ 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>
                <a:solidFill>
                  <a:schemeClr val="bg1"/>
                </a:solidFill>
              </a:rPr>
              <a:t>গুণনীয়ক </a:t>
            </a:r>
            <a:r>
              <a:rPr lang="bn-BD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22110" y="3486847"/>
            <a:ext cx="2591096" cy="2075418"/>
            <a:chOff x="8522110" y="3486847"/>
            <a:chExt cx="2591096" cy="20754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110" y="3486847"/>
              <a:ext cx="2591096" cy="20754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 rot="18442776">
              <a:off x="8812416" y="3963324"/>
              <a:ext cx="1842448" cy="112246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5" grpId="0" animBg="1"/>
      <p:bldP spid="15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615-9FAC-4C35-B859-1BBFE8C2330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4/8/2020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6" y="-32824"/>
            <a:ext cx="7506585" cy="475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03" y="907936"/>
            <a:ext cx="7800635" cy="35213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13343" y="0"/>
            <a:ext cx="2478657" cy="2501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68619" y="562888"/>
                <a:ext cx="2260120" cy="18158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6=6.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=6x.x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= 2x.3x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5x = 2x + 3x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619" y="562888"/>
                <a:ext cx="2260120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5660" t="-2685" r="-4043" b="-8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185600" y="0"/>
            <a:ext cx="162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বিশ্লেষণঃ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356" y="4449271"/>
            <a:ext cx="7251405" cy="127159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ওপরের অঙ্কটিকে কী বলে ? </a:t>
            </a:r>
            <a:r>
              <a:rPr lang="en-US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96363" y="3813786"/>
            <a:ext cx="2732376" cy="2378956"/>
            <a:chOff x="9396363" y="3813786"/>
            <a:chExt cx="2732376" cy="23789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363" y="3813786"/>
              <a:ext cx="2732376" cy="237895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9868619" y="4449271"/>
              <a:ext cx="1842448" cy="117244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3" name="Rectangle 12"/>
          <p:cNvSpPr/>
          <p:nvPr/>
        </p:nvSpPr>
        <p:spPr>
          <a:xfrm rot="16200000">
            <a:off x="-1087004" y="309355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8832" y="5448538"/>
            <a:ext cx="7683659" cy="87187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blipFill>
                  <a:blip r:embed="rId6"/>
                  <a:tile tx="0" ty="0" sx="100000" sy="100000" flip="none" algn="tl"/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ওপরের </a:t>
            </a:r>
            <a:r>
              <a:rPr lang="bn-BD" sz="3600" dirty="0" smtClean="0">
                <a:blipFill>
                  <a:blip r:embed="rId7"/>
                  <a:tile tx="0" ty="0" sx="100000" sy="100000" flip="none" algn="tl"/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অঙ্কটিকে   উৎপাদকে  বিশ্লেষণ  বলে।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9" grpId="0" animBg="1"/>
      <p:bldP spid="9" grpId="1" animBg="1"/>
      <p:bldP spid="10" grpId="0"/>
      <p:bldP spid="3" grpId="0"/>
      <p:bldP spid="3" grpId="1"/>
      <p:bldP spid="3" grpId="2"/>
      <p:bldP spid="13" grpId="0" animBg="1"/>
      <p:bldP spid="13" grpId="1" animBg="1"/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B7-9ECE-4A56-9CF3-23CDE9A22C8E}" type="datetime1">
              <a:rPr lang="en-US" smtClean="0">
                <a:latin typeface="Nikosh" panose="02000000000000000000" pitchFamily="2" charset="0"/>
                <a:cs typeface="Nikosh" panose="02000000000000000000" pitchFamily="2" charset="0"/>
              </a:rPr>
              <a:t>4/8/2020</a:t>
            </a:fld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1669" y="6235662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001539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Factor Analysis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19" y="0"/>
            <a:ext cx="8421956" cy="3969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312" y="395785"/>
            <a:ext cx="6237027" cy="19244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54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বলতো আজকে  আমাদের পাঠ্যবিষয় কী হতে পারে? </a:t>
            </a:r>
            <a:endParaRPr lang="en-US" sz="54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883" y="2382145"/>
            <a:ext cx="6713838" cy="65273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উত্তরঃউৎপাদকে  বিশ্লেষণ  </a:t>
            </a:r>
            <a:r>
              <a:rPr lang="bn-BD" sz="3600" dirty="0" smtClean="0">
                <a:blipFill>
                  <a:blip r:embed="rId5"/>
                  <a:tile tx="0" ty="0" sx="100000" sy="100000" flip="none" algn="tl"/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96"/>
            <a:ext cx="4824883" cy="396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96469" y="4524856"/>
            <a:ext cx="2402005" cy="2006222"/>
            <a:chOff x="4169391" y="4229439"/>
            <a:chExt cx="2402005" cy="20062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391" y="4229439"/>
              <a:ext cx="2402005" cy="20062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449169" y="4563186"/>
              <a:ext cx="1842448" cy="110435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3" name="Rectangle 12"/>
          <p:cNvSpPr/>
          <p:nvPr/>
        </p:nvSpPr>
        <p:spPr>
          <a:xfrm rot="16200000">
            <a:off x="10523219" y="120617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1" grpId="1"/>
      <p:bldP spid="11" grpId="2"/>
      <p:bldP spid="12" grpId="0"/>
      <p:bldP spid="12" grpId="1"/>
      <p:bldP spid="13" grpId="0" animBg="1"/>
      <p:bldP spid="13" grpId="1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3764" y="200648"/>
            <a:ext cx="3847381" cy="100198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3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370" y="1844240"/>
            <a:ext cx="70570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উৎপাদকের  সংজ্ঞা দিতে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2917" y="2705094"/>
            <a:ext cx="983340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কোন কোন পদ্ধতিতে উৎপাদকে বিশ্লেষণ করা যায়, তার নাম বলতে পারবে।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2917" y="3786251"/>
            <a:ext cx="538423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 উৎপাদকে বিশ্লেষণ করতে পারবে।.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917" y="4748134"/>
            <a:ext cx="587555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 . সৃজনশীল প্রশ্নের  উত্তর দিতে পারবে।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37152" y="4109416"/>
            <a:ext cx="2593604" cy="2093420"/>
            <a:chOff x="7068662" y="2572173"/>
            <a:chExt cx="2593604" cy="2093420"/>
          </a:xfrm>
        </p:grpSpPr>
        <p:pic>
          <p:nvPicPr>
            <p:cNvPr id="13" name="Picture 2" descr="C:\Users\Doel-1612i3\Desktop\Utpal_\Picture\flower030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62" y="2572173"/>
              <a:ext cx="2593604" cy="20934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356780">
              <a:off x="7611125" y="2918829"/>
              <a:ext cx="1508678" cy="115097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lvl="1"/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6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bldLvl="5"/>
      <p:bldP spid="4" grpId="1" build="allAtOnce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p" bldLvl="5" animBg="1"/>
      <p:bldP spid="9" grpId="1" build="allAtOnce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092" y="1829837"/>
                <a:ext cx="9171296" cy="280076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</a:rPr>
                  <a:t>যখন কোনো বীজগণিতীয় রাশিকে সম্ভাব্য দুই বা ততোধিক রাশির গুণফলরুপে প্রকাশ করা হয়, তখন একে উৎপাদকে বিশ্লেষণ করা বলে এবং ঐ রাশিগুলোর প্রত্যেকটিকে প্রথমোক্ত রাশির উৎপাদক বলা হয়। যেমন,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x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(x+2)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উৎপাদক] </a:t>
                </a:r>
                <a:endParaRPr lang="en-US" sz="32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1829837"/>
                <a:ext cx="9171296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1787" t="-2575" r="-2647" b="-536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153400" y="4692650"/>
            <a:ext cx="2422050" cy="2028825"/>
            <a:chOff x="8153400" y="4692650"/>
            <a:chExt cx="2422050" cy="2028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4692650"/>
              <a:ext cx="2422050" cy="20288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 rot="20487543">
              <a:off x="8391721" y="5005445"/>
              <a:ext cx="1508678" cy="11406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lvl="1"/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092" y="933491"/>
            <a:ext cx="391235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সমীকরণ: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7311" y="28716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85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  <p:bldP spid="9" grpId="0"/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FC0-11A7-4A2C-BA4C-EE901D818424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756" y="831759"/>
            <a:ext cx="1082969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নিম্নলিখিত পদ্ধতিতে উৎপাদকে বিশ্লেষণ করা করা যায়ঃ</a:t>
            </a:r>
          </a:p>
          <a:p>
            <a:r>
              <a:rPr lang="bn-BD" sz="3600" dirty="0" smtClean="0"/>
              <a:t>বীজগণিতীয় বিভিন্ন সূত্র, এবং গুণের বিনিময়বিধি, সংযোগবিধি ও বণ্টনবিধি ব্যবহার করে বীজগণিতীয় রাশিকে উৎপাদকে বিশ্লেষণ করা হয়।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6756" y="3128177"/>
            <a:ext cx="7132093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গুণণ  বণ্টনবিধির   সাহায্যে উৎপাদকে বিশ্লেষণঃ</a:t>
            </a:r>
          </a:p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৩.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20x + 4y </a:t>
            </a:r>
            <a:endParaRPr lang="bn-BD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=4.5x + 4.y</a:t>
            </a:r>
          </a:p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=4(5x+y)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58117" y="2992025"/>
            <a:ext cx="1988805" cy="1704975"/>
            <a:chOff x="8358117" y="2992025"/>
            <a:chExt cx="1988805" cy="1704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117" y="2992025"/>
              <a:ext cx="1988805" cy="17049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471585" y="3460664"/>
              <a:ext cx="1488914" cy="1010553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610600" y="635635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Resolve into factors: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5496" y="237548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0560844" y="11882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7" grpId="0" animBg="1"/>
      <p:bldP spid="7" grpId="1" animBg="1"/>
      <p:bldP spid="9" grpId="0"/>
      <p:bldP spid="9" grpId="1"/>
      <p:bldP spid="10" grpId="0"/>
      <p:bldP spid="10" grpId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951</Words>
  <Application>Microsoft Office PowerPoint</Application>
  <PresentationFormat>Widescreen</PresentationFormat>
  <Paragraphs>239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Arabic Typesetting</vt:lpstr>
      <vt:lpstr>Arial</vt:lpstr>
      <vt:lpstr>Calibri</vt:lpstr>
      <vt:lpstr>Cambria Math</vt:lpstr>
      <vt:lpstr>Nikosh</vt:lpstr>
      <vt:lpstr>NikoshBAN</vt:lpstr>
      <vt:lpstr>NikoshGrameem</vt:lpstr>
      <vt:lpstr>NikoshLight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144</cp:revision>
  <dcterms:created xsi:type="dcterms:W3CDTF">2020-03-31T10:11:00Z</dcterms:created>
  <dcterms:modified xsi:type="dcterms:W3CDTF">2020-04-07T23:39:13Z</dcterms:modified>
</cp:coreProperties>
</file>