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63" r:id="rId3"/>
    <p:sldId id="261" r:id="rId4"/>
    <p:sldId id="257" r:id="rId5"/>
    <p:sldId id="258" r:id="rId6"/>
    <p:sldId id="259" r:id="rId7"/>
    <p:sldId id="260" r:id="rId8"/>
    <p:sldId id="265" r:id="rId9"/>
    <p:sldId id="266" r:id="rId10"/>
    <p:sldId id="267" r:id="rId11"/>
    <p:sldId id="268" r:id="rId12"/>
    <p:sldId id="270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30AB7-AB2F-4C61-B8AA-6CD58C1A9FA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A11CC-3116-4D5D-A829-424B5216B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7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6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D082C-D30B-4B69-8489-051EEADF9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BD4144-99FE-4D61-A3A4-C6CE12E39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211C8-D3CD-4E06-89D4-1C52099E6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77DE-E2F0-49C6-9632-9626F44F82E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B6621-1C93-4E9C-8332-B6306119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DD48F-BB47-46B7-B092-DD9597A8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1F6B-AAED-43A5-9CBA-78AF7A684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5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0E2DE-EBD7-4111-AF41-A4E2251B0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240F-55F4-4D45-BA88-E05EC8104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56ABC-6C2B-4696-A93E-777B34048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77DE-E2F0-49C6-9632-9626F44F82E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D7DB7-E338-43E5-872C-C46DAC95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1759F-BA33-4821-AE95-DF74F230B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1F6B-AAED-43A5-9CBA-78AF7A684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7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7127EA-64CA-4419-AA7E-87FB9E1B0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0A4A9-FBAF-4C21-A6AC-3B491A6C8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24E19-107F-4A40-8F5A-0681C44B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77DE-E2F0-49C6-9632-9626F44F82E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ACFD9-FB4E-4567-8427-FFE0AB376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ED6DD-9204-4AED-BB90-A0CA690B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1F6B-AAED-43A5-9CBA-78AF7A684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8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46D00-F77C-491C-B6EE-B578A3EEF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E3DF3-6076-48E2-92D3-5117D9EFE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2928D-46CE-4EB0-B143-8C0B0CFFE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77DE-E2F0-49C6-9632-9626F44F82E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7835D-6F39-4802-9412-CC531D285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FF2E8-2AF5-4DAF-AD5E-1106D8670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1F6B-AAED-43A5-9CBA-78AF7A6841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ction Button: Go Forward or Next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268B9B8-31DC-42C5-B971-CC8F6C9CABD1}"/>
              </a:ext>
            </a:extLst>
          </p:cNvPr>
          <p:cNvSpPr/>
          <p:nvPr userDrawn="1"/>
        </p:nvSpPr>
        <p:spPr>
          <a:xfrm>
            <a:off x="838200" y="5618797"/>
            <a:ext cx="1198880" cy="528003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Go Back or Previous 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6514B6F3-C463-4790-8557-16C9796EB4EE}"/>
              </a:ext>
            </a:extLst>
          </p:cNvPr>
          <p:cNvSpPr/>
          <p:nvPr userDrawn="1"/>
        </p:nvSpPr>
        <p:spPr>
          <a:xfrm>
            <a:off x="2448560" y="5598475"/>
            <a:ext cx="1127760" cy="528004"/>
          </a:xfrm>
          <a:prstGeom prst="actionButtonBackPrevio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82456-231B-4E98-8718-21E81F25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09016-88C3-4F6F-9330-33483D5BC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79A57-19CA-4492-9553-70C67D987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77DE-E2F0-49C6-9632-9626F44F82E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05DB3-F99D-4A35-BFB2-287A8D34E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594B9-3A81-4663-883D-918527F0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1F6B-AAED-43A5-9CBA-78AF7A684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4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FB3D7-AF16-43EE-A16C-9457A713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2AC6C-65D3-4813-86A7-C55931CF2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61E06-07C4-49D5-AF64-2B6F6530D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C5466-63E9-472D-BFA5-572A5408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77DE-E2F0-49C6-9632-9626F44F82E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4868D-24DE-4B0F-83AF-3923176E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1DA27-890C-4112-ADD8-9A040F383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1F6B-AAED-43A5-9CBA-78AF7A684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8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BA3D8-FA85-47E5-818E-F277C0155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13839-D8E9-41A3-A8D4-D6F4ABB36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1049B-2B03-4AD4-856E-2CFC4BD93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A1534-6993-4A9F-AA77-F9FC3CA9A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5E2CEE-2D5E-4464-AB16-47A4090CB7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830A8D-4C3D-4978-A590-85EA8C092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77DE-E2F0-49C6-9632-9626F44F82E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F06EFB-978A-43F6-B802-52438F9C0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64CFDD-C9D1-4170-B009-71401E3A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1F6B-AAED-43A5-9CBA-78AF7A684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6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61AF9-7686-4AEE-8A4D-AC4629BF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F1B5F-26BD-4B16-ADBE-886D4895B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77DE-E2F0-49C6-9632-9626F44F82E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C2761-BDFF-48DB-914C-120AAF5D4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A3F87-6F7C-4D5E-8DDF-E12BE5AC9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1F6B-AAED-43A5-9CBA-78AF7A684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03A7C4-51C1-46E5-B8F6-2ED94ECFF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77DE-E2F0-49C6-9632-9626F44F82E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B3EE1B-41E5-42B3-9FEE-83089A18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31D17-1847-446F-A04A-2B35EA14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1F6B-AAED-43A5-9CBA-78AF7A684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0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59680-1D39-451F-95B6-7E37D6FE9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75FD1-8AF9-4887-8238-223E48AD7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91F9C-33CA-4B61-966D-499A2E770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FC1E3-B8D0-4623-B901-D72C15D2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77DE-E2F0-49C6-9632-9626F44F82E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E0A62-9E71-4320-89ED-713F96E0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3BADA-79A2-41F5-9798-FC5536433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1F6B-AAED-43A5-9CBA-78AF7A684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7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80B7E-9F03-4EBE-B420-17836DE4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911E25-71D3-4E08-A10B-B4CC2D5054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39EA2-8E47-4E12-A740-E2953E271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8903B-5260-4EBF-BB60-074408C18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77DE-E2F0-49C6-9632-9626F44F82E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F98F4-73C0-435D-A3CA-707055E40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C0359-DC7A-4A36-A900-C89DC228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1F6B-AAED-43A5-9CBA-78AF7A684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2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CE08B1-BF9B-415C-A9F2-EB3192511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D2BEB-5653-48F0-96C0-B272F25D0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2C03E-72A8-4C14-ABD9-A669C8385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C77DE-E2F0-49C6-9632-9626F44F82E0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988F6-AC5C-44BE-AEB8-E7DF953D5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7AAD7-66EF-4854-A833-7516F9AC8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31F6B-AAED-43A5-9CBA-78AF7A684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unch_of_flower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2012books.lardbucket.org/books/principles-of-general-chemistry-v1.0m/s06-molecules-ions-and-chemical-fo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42529A50-5CE5-40B4-B3EB-86D8E352DF30}"/>
              </a:ext>
            </a:extLst>
          </p:cNvPr>
          <p:cNvSpPr/>
          <p:nvPr/>
        </p:nvSpPr>
        <p:spPr>
          <a:xfrm>
            <a:off x="826542" y="770205"/>
            <a:ext cx="10840720" cy="5963920"/>
          </a:xfrm>
          <a:prstGeom prst="horizontalScroll">
            <a:avLst>
              <a:gd name="adj" fmla="val 1937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584104-CD38-4055-B15E-24EBDEA1277B}"/>
              </a:ext>
            </a:extLst>
          </p:cNvPr>
          <p:cNvSpPr/>
          <p:nvPr/>
        </p:nvSpPr>
        <p:spPr>
          <a:xfrm>
            <a:off x="2164081" y="2327254"/>
            <a:ext cx="800608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6600" dirty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3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0" cap="none" spc="0" dirty="0">
              <a:ln w="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69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3BC71-AEBF-42E8-AE69-0918EC145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6401"/>
            <a:ext cx="10515600" cy="1198879"/>
          </a:xfrm>
        </p:spPr>
        <p:txBody>
          <a:bodyPr>
            <a:normAutofit lnSpcReduction="10000"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প্রথমে মৌলগুলর শতকরা সংযুতিকে পারমাণবিক সংখ্যা দ্বারা ভাগ করে ভাগফল গুলিকে  আবারও ছোট ভাগফল দ্বারা ভাগ করে যে যে সংখ্যা পেলাম তাদ্বারা স্থুল সংকেত লিখলাম  স্থুল সংকেত হল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C39B9-B172-48C4-A93B-496A8DDAAB81}"/>
              </a:ext>
            </a:extLst>
          </p:cNvPr>
          <p:cNvSpPr txBox="1"/>
          <p:nvPr/>
        </p:nvSpPr>
        <p:spPr>
          <a:xfrm>
            <a:off x="2529840" y="1076798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31785-6537-461C-8771-E3FD54B027D7}"/>
              </a:ext>
            </a:extLst>
          </p:cNvPr>
          <p:cNvSpPr txBox="1"/>
          <p:nvPr/>
        </p:nvSpPr>
        <p:spPr>
          <a:xfrm>
            <a:off x="1005840" y="1879600"/>
            <a:ext cx="9387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যৌগের স্থুল সংকেত </a:t>
            </a:r>
            <a:r>
              <a:rPr lang="en-US" sz="2800" dirty="0"/>
              <a:t>CH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হলে এর আণবিক সংকেত হবে</a:t>
            </a:r>
            <a:r>
              <a:rPr lang="en-US" sz="2800" dirty="0"/>
              <a:t>    (CH)n =</a:t>
            </a:r>
            <a:r>
              <a:rPr lang="en-US" sz="2800" dirty="0" err="1"/>
              <a:t>CnHn</a:t>
            </a:r>
            <a:r>
              <a:rPr lang="en-US" sz="2800" dirty="0"/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স্থুল সংকেত</a:t>
            </a:r>
            <a:r>
              <a:rPr lang="en-US" sz="2800" dirty="0"/>
              <a:t> CH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ভর</a:t>
            </a:r>
            <a:r>
              <a:rPr lang="en-US" sz="2800" dirty="0"/>
              <a:t>   =12 x1+1x1=13 </a:t>
            </a:r>
            <a:r>
              <a:rPr lang="bn-IN" sz="2800" dirty="0"/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/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আনবিক</a:t>
            </a:r>
            <a:r>
              <a:rPr lang="en-US" sz="2800" dirty="0"/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ভর </a:t>
            </a:r>
            <a:r>
              <a:rPr lang="en-US" sz="2800" dirty="0"/>
              <a:t>=78</a:t>
            </a:r>
            <a:r>
              <a:rPr lang="bn-IN" sz="2800" dirty="0"/>
              <a:t>  </a:t>
            </a:r>
            <a:endParaRPr lang="en-US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FAE844-9CEA-4097-ACB4-D287C3A6DDCC}"/>
              </a:ext>
            </a:extLst>
          </p:cNvPr>
          <p:cNvGrpSpPr/>
          <p:nvPr/>
        </p:nvGrpSpPr>
        <p:grpSpPr>
          <a:xfrm>
            <a:off x="1915296" y="2800250"/>
            <a:ext cx="3855584" cy="815399"/>
            <a:chOff x="1827670" y="4113013"/>
            <a:chExt cx="3628250" cy="10618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13E107-C4A0-4DA7-964C-29122A4C2B2A}"/>
                </a:ext>
              </a:extLst>
            </p:cNvPr>
            <p:cNvSpPr txBox="1"/>
            <p:nvPr/>
          </p:nvSpPr>
          <p:spPr>
            <a:xfrm>
              <a:off x="2712720" y="4113013"/>
              <a:ext cx="2612755" cy="76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/>
                <a:t>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যৌগের</a:t>
              </a:r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আণবিক ভর</a:t>
              </a: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C89E92-8BDD-49EC-815F-22FB3FE7F328}"/>
                </a:ext>
              </a:extLst>
            </p:cNvPr>
            <p:cNvSpPr txBox="1"/>
            <p:nvPr/>
          </p:nvSpPr>
          <p:spPr>
            <a:xfrm>
              <a:off x="2580640" y="4590067"/>
              <a:ext cx="2875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/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স্থুল সংকেতেরভরের</a:t>
              </a:r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255A73-6F7B-4295-A8CC-6AE7E6C5D8D8}"/>
                </a:ext>
              </a:extLst>
            </p:cNvPr>
            <p:cNvSpPr txBox="1"/>
            <p:nvPr/>
          </p:nvSpPr>
          <p:spPr>
            <a:xfrm>
              <a:off x="1827670" y="4251719"/>
              <a:ext cx="17068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n=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31BEB3-0AF9-4A79-A0F4-2D16F1F90CC3}"/>
              </a:ext>
            </a:extLst>
          </p:cNvPr>
          <p:cNvCxnSpPr/>
          <p:nvPr/>
        </p:nvCxnSpPr>
        <p:spPr>
          <a:xfrm>
            <a:off x="2774520" y="3314093"/>
            <a:ext cx="2672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F675C7-0D4B-4591-B6BD-E0E7D42E8B52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552595" y="3136674"/>
            <a:ext cx="637102" cy="21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0299AC-8D2D-401A-A605-D93439AC1995}"/>
              </a:ext>
            </a:extLst>
          </p:cNvPr>
          <p:cNvGrpSpPr/>
          <p:nvPr/>
        </p:nvGrpSpPr>
        <p:grpSpPr>
          <a:xfrm>
            <a:off x="5911235" y="2692400"/>
            <a:ext cx="2697278" cy="975393"/>
            <a:chOff x="5911235" y="2692400"/>
            <a:chExt cx="2697278" cy="97539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31CE14B-5AD8-430C-83EF-F27B524D1AE7}"/>
                </a:ext>
              </a:extLst>
            </p:cNvPr>
            <p:cNvGrpSpPr/>
            <p:nvPr/>
          </p:nvGrpSpPr>
          <p:grpSpPr>
            <a:xfrm>
              <a:off x="5911235" y="2692400"/>
              <a:ext cx="2247245" cy="975393"/>
              <a:chOff x="5778920" y="2844225"/>
              <a:chExt cx="2896880" cy="100240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2552CC-13F1-4D6D-8354-F52F1F027110}"/>
                  </a:ext>
                </a:extLst>
              </p:cNvPr>
              <p:cNvSpPr txBox="1"/>
              <p:nvPr/>
            </p:nvSpPr>
            <p:spPr>
              <a:xfrm rot="10800000" flipV="1">
                <a:off x="6705600" y="2844225"/>
                <a:ext cx="1970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78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E3FCD3-26F5-4962-BCA8-4F97F3178882}"/>
                  </a:ext>
                </a:extLst>
              </p:cNvPr>
              <p:cNvSpPr txBox="1"/>
              <p:nvPr/>
            </p:nvSpPr>
            <p:spPr>
              <a:xfrm>
                <a:off x="6705600" y="3323412"/>
                <a:ext cx="14427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13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A8B9E9-8B9D-475B-BFB6-64F16E1BA7EC}"/>
                  </a:ext>
                </a:extLst>
              </p:cNvPr>
              <p:cNvSpPr txBox="1"/>
              <p:nvPr/>
            </p:nvSpPr>
            <p:spPr>
              <a:xfrm>
                <a:off x="5778920" y="2999484"/>
                <a:ext cx="584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=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4937D7-F905-4666-BFC9-C2FA207ED59D}"/>
                </a:ext>
              </a:extLst>
            </p:cNvPr>
            <p:cNvSpPr txBox="1"/>
            <p:nvPr/>
          </p:nvSpPr>
          <p:spPr>
            <a:xfrm>
              <a:off x="7681790" y="2866285"/>
              <a:ext cx="926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=6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CA0ACA0-182C-4780-A638-EB582D6D4644}"/>
              </a:ext>
            </a:extLst>
          </p:cNvPr>
          <p:cNvSpPr txBox="1"/>
          <p:nvPr/>
        </p:nvSpPr>
        <p:spPr>
          <a:xfrm>
            <a:off x="3261360" y="4318000"/>
            <a:ext cx="612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কাজেই যৌগটির আণবিক সংকেত </a:t>
            </a:r>
            <a:r>
              <a:rPr lang="en-US" sz="2800" dirty="0"/>
              <a:t>=C</a:t>
            </a:r>
            <a:r>
              <a:rPr lang="en-US" sz="2800" baseline="-25000" dirty="0"/>
              <a:t>6</a:t>
            </a:r>
            <a:r>
              <a:rPr lang="en-US" sz="2800" dirty="0"/>
              <a:t>H</a:t>
            </a:r>
            <a:r>
              <a:rPr lang="en-US" sz="2800" baseline="-25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52644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A3BAB-A777-4681-95C8-E533BAEC9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A95E9-B34B-4AC7-8BC5-C0ECF89FC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আনবিক সংকেত থেকে স্থুল সংকেত নির্ণয়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প্রতীক 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প্রকৃত সংখ্যা দ্বারা সুচিত সংকেতকে আনবিক সংকেত বলে।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সংখ্যার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্ষুদ্রতম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সুচিত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F4FB9-7ADB-4103-AC34-45B342F0E813}"/>
              </a:ext>
            </a:extLst>
          </p:cNvPr>
          <p:cNvSpPr txBox="1"/>
          <p:nvPr/>
        </p:nvSpPr>
        <p:spPr>
          <a:xfrm>
            <a:off x="5334000" y="2661920"/>
            <a:ext cx="15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52629-C502-47A0-ACFC-60356672C2B4}"/>
              </a:ext>
            </a:extLst>
          </p:cNvPr>
          <p:cNvSpPr txBox="1"/>
          <p:nvPr/>
        </p:nvSpPr>
        <p:spPr>
          <a:xfrm>
            <a:off x="2275840" y="3773111"/>
            <a:ext cx="430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6:12:6 =1:2:1 =  C</a:t>
            </a:r>
            <a:r>
              <a:rPr lang="en-US" sz="3200" baseline="-25000" dirty="0">
                <a:solidFill>
                  <a:srgbClr val="FF0000"/>
                </a:solidFill>
              </a:rPr>
              <a:t>1</a:t>
            </a:r>
            <a:r>
              <a:rPr lang="en-US" sz="3200" dirty="0">
                <a:solidFill>
                  <a:srgbClr val="FF0000"/>
                </a:solidFill>
              </a:rPr>
              <a:t>H</a:t>
            </a:r>
            <a:r>
              <a:rPr lang="en-US" sz="3200" baseline="-25000" dirty="0">
                <a:solidFill>
                  <a:srgbClr val="FF0000"/>
                </a:solidFill>
              </a:rPr>
              <a:t>12</a:t>
            </a:r>
            <a:r>
              <a:rPr lang="en-US" sz="3200" dirty="0">
                <a:solidFill>
                  <a:srgbClr val="FF0000"/>
                </a:solidFill>
              </a:rPr>
              <a:t>O</a:t>
            </a:r>
            <a:r>
              <a:rPr lang="en-US" sz="3200" baseline="-25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664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562602" y="2438397"/>
            <a:ext cx="1972983" cy="60960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 গ্রামে প্রকাশিত আনবিকভর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8305801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305801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905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05401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7018619" y="1826558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20001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9648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05400" y="25908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339237" y="2402744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7620001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9753602" y="25908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8288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62600" y="1752601"/>
            <a:ext cx="1972984" cy="4572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আনবিক ভর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8077200" y="1752602"/>
            <a:ext cx="2133603" cy="45719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অণুর ভর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8077201" y="2590803"/>
            <a:ext cx="213360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 নয় 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5105401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605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05202" y="3352800"/>
            <a:ext cx="6705602" cy="16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যৌগের স্থুল সংকেতে ------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 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অণুতে বিদ্যমান সব পরমাণুর প্রতীক থাকে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অণুতে বিদ্যমান সব পরমাণু সংখ্যার ক্ষুদ্রতম অনুপাত বিদ্যমান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অণুতে বিদ্যমান সব পরমাণু প্রকৃত সংখ্যা বিদ্যমান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সঠিক- 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1981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2057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67401" y="5181603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i, ii,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401985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7162802" y="5105403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8686801" y="5181603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i, iii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8305801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99060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686801" y="58674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i, ii,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5410202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7086602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867401" y="5867403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ii, iii</a:t>
            </a:r>
          </a:p>
        </p:txBody>
      </p:sp>
      <p:sp>
        <p:nvSpPr>
          <p:cNvPr id="66" name="Half Frame 65"/>
          <p:cNvSpPr/>
          <p:nvPr/>
        </p:nvSpPr>
        <p:spPr>
          <a:xfrm rot="14014148">
            <a:off x="10006236" y="5755544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5197" y="934573"/>
            <a:ext cx="6781803" cy="6858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মোল অণু  কী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4BA32-22C0-480E-8CEC-F5E0BFB124E0}"/>
              </a:ext>
            </a:extLst>
          </p:cNvPr>
          <p:cNvSpPr txBox="1"/>
          <p:nvPr/>
        </p:nvSpPr>
        <p:spPr>
          <a:xfrm>
            <a:off x="955040" y="6283514"/>
            <a:ext cx="712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অধ্যায় থেকে ৫০টি এম সি কিঊ প্রশ্ন শিখ!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75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AFD46D-7D15-4DA4-997B-5EB5AAF2DC9C}"/>
              </a:ext>
            </a:extLst>
          </p:cNvPr>
          <p:cNvSpPr txBox="1"/>
          <p:nvPr/>
        </p:nvSpPr>
        <p:spPr>
          <a:xfrm>
            <a:off x="2062480" y="914400"/>
            <a:ext cx="7894320" cy="769441"/>
          </a:xfrm>
          <a:prstGeom prst="rect">
            <a:avLst/>
          </a:prstGeom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E6847-F823-49EB-BB23-43DF474FE54D}"/>
              </a:ext>
            </a:extLst>
          </p:cNvPr>
          <p:cNvSpPr txBox="1"/>
          <p:nvPr/>
        </p:nvSpPr>
        <p:spPr>
          <a:xfrm>
            <a:off x="2062480" y="2103120"/>
            <a:ext cx="8168640" cy="8925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/>
              <a:t>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/>
              <a:t>HNO</a:t>
            </a:r>
            <a:r>
              <a:rPr lang="en-US" sz="2800" baseline="-25000" dirty="0"/>
              <a:t>3</a:t>
            </a:r>
            <a:r>
              <a:rPr lang="en-US" sz="2800" dirty="0"/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H ,N ,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O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শতকরা সংযুতি হিসাব কর এবং দেখাও যে এর স্থুল সংকেত ও আণবিক সংকেত একই।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H=1 N=14,O=16, HNO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=63)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398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A30C9A3-F1DF-4EF4-8B64-CD60A0475AF6}"/>
              </a:ext>
            </a:extLst>
          </p:cNvPr>
          <p:cNvGrpSpPr/>
          <p:nvPr/>
        </p:nvGrpSpPr>
        <p:grpSpPr>
          <a:xfrm>
            <a:off x="0" y="640080"/>
            <a:ext cx="11948160" cy="6217920"/>
            <a:chOff x="0" y="640080"/>
            <a:chExt cx="11948160" cy="6217920"/>
          </a:xfrm>
        </p:grpSpPr>
        <p:sp>
          <p:nvSpPr>
            <p:cNvPr id="4" name="Star: 32 Points 3">
              <a:extLst>
                <a:ext uri="{FF2B5EF4-FFF2-40B4-BE49-F238E27FC236}">
                  <a16:creationId xmlns:a16="http://schemas.microsoft.com/office/drawing/2014/main" id="{EB0CB69E-BEEF-49D7-A7BC-D420344D1CFF}"/>
                </a:ext>
              </a:extLst>
            </p:cNvPr>
            <p:cNvSpPr/>
            <p:nvPr/>
          </p:nvSpPr>
          <p:spPr>
            <a:xfrm>
              <a:off x="0" y="640080"/>
              <a:ext cx="11948160" cy="6217920"/>
            </a:xfrm>
            <a:prstGeom prst="star32">
              <a:avLst>
                <a:gd name="adj" fmla="val 2638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F59A31D-8032-4B64-8794-861DAE16BB0C}"/>
                </a:ext>
              </a:extLst>
            </p:cNvPr>
            <p:cNvSpPr/>
            <p:nvPr/>
          </p:nvSpPr>
          <p:spPr>
            <a:xfrm>
              <a:off x="3637653" y="2967335"/>
              <a:ext cx="4916700" cy="1861006"/>
            </a:xfrm>
            <a:prstGeom prst="ellipse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8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Edwardian Script ITC" panose="030303020407070D0804" pitchFamily="66" charset="0"/>
                </a:rPr>
                <a:t>The  End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dwardian Script ITC" panose="030303020407070D08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9567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EAD54-7B16-44A6-8C31-9F5C1A63B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720" y="-165101"/>
            <a:ext cx="2607310" cy="1325563"/>
          </a:xfrm>
        </p:spPr>
        <p:txBody>
          <a:bodyPr/>
          <a:lstStyle/>
          <a:p>
            <a:pPr algn="ctr"/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819A5-B99C-4936-A92D-70AEEBC96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10800000" flipV="1">
            <a:off x="835510" y="2265359"/>
            <a:ext cx="3203893" cy="767556"/>
          </a:xfrm>
        </p:spPr>
        <p:txBody>
          <a:bodyPr>
            <a:norm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DC663-C2E7-497E-9173-BF6CEE3AD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5509" y="2995931"/>
            <a:ext cx="5157787" cy="20742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আব্দুর রশিদ 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টাঙ্গাইল দারুল উলুম কামিল মাদ্রাসা,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টাংগাইল সদর।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 নং-০১৭০৮৩৪৩০৬৪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D3577-9C8D-47F6-B741-01BB1F5F1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4000" kern="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000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8B1BBE-3AB9-4CF7-B61E-F78933296B1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 ও দশম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অধ্যয়ঃ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27653-13AF-45AB-B424-159237314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79320" cy="2179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7710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FD2376-EBA0-4398-BEB3-B30E7DF806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1443" r="-1000"/>
          <a:stretch/>
        </p:blipFill>
        <p:spPr>
          <a:xfrm>
            <a:off x="223520" y="728980"/>
            <a:ext cx="11389360" cy="49784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EC546FF-B8FE-49D4-80FF-7F3B3EB096A9}"/>
              </a:ext>
            </a:extLst>
          </p:cNvPr>
          <p:cNvSpPr/>
          <p:nvPr/>
        </p:nvSpPr>
        <p:spPr>
          <a:xfrm>
            <a:off x="157480" y="3716020"/>
            <a:ext cx="3931920" cy="1808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এটি কি কি দ্বারা গঠিত এর ভর কত?১৮গ্রাম পানিতে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H O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১০০গ্রাম পানিতে 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H O ?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E154539-9E95-4471-8D9C-AE50C183725D}"/>
              </a:ext>
            </a:extLst>
          </p:cNvPr>
          <p:cNvSpPr/>
          <p:nvPr/>
        </p:nvSpPr>
        <p:spPr>
          <a:xfrm>
            <a:off x="4450080" y="3954780"/>
            <a:ext cx="2753360" cy="665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এটি কি কি দ্বারা গঠিতএর ভর কত?   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BB5B2B-0D08-4CF9-B7DF-096D1A222FBB}"/>
              </a:ext>
            </a:extLst>
          </p:cNvPr>
          <p:cNvSpPr/>
          <p:nvPr/>
        </p:nvSpPr>
        <p:spPr>
          <a:xfrm>
            <a:off x="8498840" y="3954780"/>
            <a:ext cx="2753360" cy="665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এটি কি কি দ্বারা গঠিতএর ভর কত?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2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A907D-5B1C-4429-9018-8C99D05DB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েষে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থীরা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-------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DCFF4-8CC3-4639-A7D9-04B15F476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ংযুতি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ী?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ুঝতে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ংযুতি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ুঝতে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মৌলের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ংযুতি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ংকেত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ংযুতি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ংকেত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ণনা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50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A5973-0F05-44BE-9F7A-D511D7A2B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:- 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াৎপর্য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F09CD-0163-47C0-8DF6-B64A2A4F4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ৌগ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(H</a:t>
            </a:r>
            <a:r>
              <a:rPr lang="en-US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O)</a:t>
            </a:r>
            <a:r>
              <a:rPr lang="en-US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ৌলের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ংযুতি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ংযুতি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 মৌলের পারমানবিক ভর*পরমানুর সংখ্যা*১০০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যৌগের আণবিক ভর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D8D322-63C1-49C7-A0C5-CAADCD49F656}"/>
              </a:ext>
            </a:extLst>
          </p:cNvPr>
          <p:cNvCxnSpPr/>
          <p:nvPr/>
        </p:nvCxnSpPr>
        <p:spPr>
          <a:xfrm>
            <a:off x="5689600" y="5085080"/>
            <a:ext cx="49784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9DDAA5-40F4-48F7-864D-4BBA94193C96}"/>
              </a:ext>
            </a:extLst>
          </p:cNvPr>
          <p:cNvGrpSpPr/>
          <p:nvPr/>
        </p:nvGrpSpPr>
        <p:grpSpPr>
          <a:xfrm>
            <a:off x="4714240" y="4523586"/>
            <a:ext cx="6035040" cy="1653377"/>
            <a:chOff x="-660400" y="2795351"/>
            <a:chExt cx="6035040" cy="165337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750620E-0F7F-4499-A0A1-D7FA6AE7D08F}"/>
                </a:ext>
              </a:extLst>
            </p:cNvPr>
            <p:cNvSpPr/>
            <p:nvPr/>
          </p:nvSpPr>
          <p:spPr>
            <a:xfrm>
              <a:off x="-660400" y="2795351"/>
              <a:ext cx="6035040" cy="165337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যৌগ     সংকেত     আণবিক ভর      মোল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4A6F8F5-9940-4031-853F-5B54A813DE8D}"/>
                </a:ext>
              </a:extLst>
            </p:cNvPr>
            <p:cNvCxnSpPr>
              <a:cxnSpLocks/>
            </p:cNvCxnSpPr>
            <p:nvPr/>
          </p:nvCxnSpPr>
          <p:spPr>
            <a:xfrm>
              <a:off x="1005840" y="3332480"/>
              <a:ext cx="64008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9842720-EAC0-4F6A-B13E-B291362A0771}"/>
                </a:ext>
              </a:extLst>
            </p:cNvPr>
            <p:cNvCxnSpPr>
              <a:cxnSpLocks/>
            </p:cNvCxnSpPr>
            <p:nvPr/>
          </p:nvCxnSpPr>
          <p:spPr>
            <a:xfrm>
              <a:off x="2037080" y="3921760"/>
              <a:ext cx="32004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F65A83F-D972-43B4-B585-1DF7986350BB}"/>
                </a:ext>
              </a:extLst>
            </p:cNvPr>
            <p:cNvCxnSpPr>
              <a:cxnSpLocks/>
            </p:cNvCxnSpPr>
            <p:nvPr/>
          </p:nvCxnSpPr>
          <p:spPr>
            <a:xfrm>
              <a:off x="2733040" y="3356845"/>
              <a:ext cx="33528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0CE315-0804-4974-BDF4-1937CF57E9D6}"/>
              </a:ext>
            </a:extLst>
          </p:cNvPr>
          <p:cNvGrpSpPr/>
          <p:nvPr/>
        </p:nvGrpSpPr>
        <p:grpSpPr>
          <a:xfrm>
            <a:off x="2865120" y="2798124"/>
            <a:ext cx="6786880" cy="769441"/>
            <a:chOff x="2926080" y="2805518"/>
            <a:chExt cx="6786880" cy="76944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AAE4670-3C8A-4346-8C5E-D7DB446BCC6F}"/>
                </a:ext>
              </a:extLst>
            </p:cNvPr>
            <p:cNvCxnSpPr/>
            <p:nvPr/>
          </p:nvCxnSpPr>
          <p:spPr>
            <a:xfrm>
              <a:off x="3754120" y="3190240"/>
              <a:ext cx="4866640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6F6DCC-FABB-4722-A027-9C8C65737059}"/>
                </a:ext>
              </a:extLst>
            </p:cNvPr>
            <p:cNvSpPr txBox="1"/>
            <p:nvPr/>
          </p:nvSpPr>
          <p:spPr>
            <a:xfrm>
              <a:off x="8715429" y="2897852"/>
              <a:ext cx="9975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/>
                <a:t>%</a:t>
              </a:r>
              <a:endParaRPr lang="en-US" sz="3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326C07-DA52-4C59-9318-13CC259C971E}"/>
                </a:ext>
              </a:extLst>
            </p:cNvPr>
            <p:cNvSpPr txBox="1"/>
            <p:nvPr/>
          </p:nvSpPr>
          <p:spPr>
            <a:xfrm>
              <a:off x="2926080" y="2805518"/>
              <a:ext cx="5791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/>
                <a:t>= 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4145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E6E0D-C62E-4ADA-A30F-845D5229D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697864"/>
            <a:ext cx="10515600" cy="4717415"/>
          </a:xfrm>
        </p:spPr>
        <p:txBody>
          <a:bodyPr>
            <a:normAutofit fontScale="92500" lnSpcReduction="20000"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HCl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এর মধ্যে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Cl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ংযুতি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বের কর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HCl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এর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=  </a:t>
            </a:r>
            <a:r>
              <a:rPr lang="en-US" sz="3900" dirty="0">
                <a:latin typeface="NikoshBAN" panose="02000000000000000000" pitchFamily="2" charset="0"/>
                <a:cs typeface="NikoshBAN" panose="02000000000000000000" pitchFamily="2" charset="0"/>
              </a:rPr>
              <a:t>1+35.5=36.5</a:t>
            </a:r>
            <a:r>
              <a:rPr lang="as-IN" sz="39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9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9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9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9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9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36.5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HCl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এর মধ্যে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H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= 1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HCl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এর মধ্যে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াছে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=1/36.5</a:t>
            </a:r>
          </a:p>
          <a:p>
            <a:pPr marL="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100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HCl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এর মধ্যে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াছে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=100/36.5</a:t>
            </a:r>
          </a:p>
          <a:p>
            <a:pPr marL="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তএব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H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ংযুতি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=2,74%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Cl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ংযুতি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=( 100-2.78)%</a:t>
            </a:r>
          </a:p>
          <a:p>
            <a:pPr marL="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=97.26%</a:t>
            </a:r>
          </a:p>
          <a:p>
            <a:pPr marL="0" indent="0" algn="ctr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H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ংযুতি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=2,74% </a:t>
            </a:r>
          </a:p>
          <a:p>
            <a:pPr marL="0" indent="0" algn="ctr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Cl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ংযুতি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=97.26%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9DD65-3D43-4E41-A7F9-69CC69CBC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240" y="545464"/>
            <a:ext cx="10515600" cy="618045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সংখ্যার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্ষুদ্রতম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সুচিত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্থুল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সংকেতH</a:t>
            </a:r>
            <a:r>
              <a:rPr lang="en-US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এতে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Hপ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সংখ্যা=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O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সংখ্যা=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Hপ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সংখ্যা  এবং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Oপ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= ২:২ = ১:১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হবে।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স্থুল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সংকেতHO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শ</a:t>
            </a:r>
            <a:r>
              <a:rPr lang="as-IN" sz="3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ংযুতি</a:t>
            </a:r>
            <a:r>
              <a:rPr lang="bn-IN" sz="30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 স্থুল সংকেত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নির্ণয়:- ১।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 শ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ংযুতি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কে (%) স্ব স্ব পারমাণবিক সংখ্যা দ্বারা ভাগ করতে হবে। 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পরমানু দুই বা ততোধিক হলে ভাগফলও দুই বা ততোধিকহবে । এবার সবচেয়েছোট ভাগফল দ্বারা 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ভাগফলগুলোকে ভাগকরে পূর্ণসংখ্যা বের কর। এই সংখ্যাই হবে পরমানুর সংখ্যা---------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উদাহরণ: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H=2.04% S= 32.65%  O=65.30%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এগুলোদ্বারা গঠিত যৌগের স্থুল সংকেত</a:t>
            </a: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 ভর(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H=1,S=32 O=16)  H=      =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S=          =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4.08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O=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= 4.08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9ABB13-75E3-47EB-A086-A49A331FA60B}"/>
              </a:ext>
            </a:extLst>
          </p:cNvPr>
          <p:cNvSpPr txBox="1"/>
          <p:nvPr/>
        </p:nvSpPr>
        <p:spPr>
          <a:xfrm>
            <a:off x="6258560" y="5548105"/>
            <a:ext cx="38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FF6946-CDD2-4CC7-95B6-8CAD6EC00E32}"/>
              </a:ext>
            </a:extLst>
          </p:cNvPr>
          <p:cNvCxnSpPr>
            <a:cxnSpLocks/>
          </p:cNvCxnSpPr>
          <p:nvPr/>
        </p:nvCxnSpPr>
        <p:spPr>
          <a:xfrm>
            <a:off x="6217920" y="5586046"/>
            <a:ext cx="426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8521A7F-57DB-4AB3-B222-97C435CADAE4}"/>
              </a:ext>
            </a:extLst>
          </p:cNvPr>
          <p:cNvGrpSpPr/>
          <p:nvPr/>
        </p:nvGrpSpPr>
        <p:grpSpPr>
          <a:xfrm>
            <a:off x="8020976" y="4910330"/>
            <a:ext cx="922017" cy="1094362"/>
            <a:chOff x="7386322" y="4948121"/>
            <a:chExt cx="922017" cy="109436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F4831B-5A68-4960-9B87-BC26A63DA0DF}"/>
                </a:ext>
              </a:extLst>
            </p:cNvPr>
            <p:cNvSpPr txBox="1"/>
            <p:nvPr/>
          </p:nvSpPr>
          <p:spPr>
            <a:xfrm>
              <a:off x="7475219" y="5642373"/>
              <a:ext cx="8331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৩২</a:t>
              </a:r>
              <a:r>
                <a:rPr lang="en-US" sz="2000" dirty="0"/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D7EEFA-4CF2-46D9-B503-0414B3E0DBCD}"/>
                </a:ext>
              </a:extLst>
            </p:cNvPr>
            <p:cNvSpPr txBox="1"/>
            <p:nvPr/>
          </p:nvSpPr>
          <p:spPr>
            <a:xfrm>
              <a:off x="7386322" y="4948121"/>
              <a:ext cx="833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32.65</a:t>
              </a:r>
              <a:r>
                <a:rPr lang="en-US" sz="2000" dirty="0"/>
                <a:t> 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6A3B5D1-4AB1-43AD-905B-E4A735DD27D8}"/>
                </a:ext>
              </a:extLst>
            </p:cNvPr>
            <p:cNvCxnSpPr>
              <a:cxnSpLocks/>
            </p:cNvCxnSpPr>
            <p:nvPr/>
          </p:nvCxnSpPr>
          <p:spPr>
            <a:xfrm>
              <a:off x="7589522" y="5642373"/>
              <a:ext cx="4267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625B633-AA00-48A8-A6B0-36B411D6C89E}"/>
              </a:ext>
            </a:extLst>
          </p:cNvPr>
          <p:cNvSpPr txBox="1"/>
          <p:nvPr/>
        </p:nvSpPr>
        <p:spPr>
          <a:xfrm>
            <a:off x="1788160" y="5994400"/>
            <a:ext cx="83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en-US" sz="2800" dirty="0"/>
              <a:t> 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1DB1DC-C31C-4C24-AC39-3DAA074C10EF}"/>
              </a:ext>
            </a:extLst>
          </p:cNvPr>
          <p:cNvCxnSpPr>
            <a:cxnSpLocks/>
          </p:cNvCxnSpPr>
          <p:nvPr/>
        </p:nvCxnSpPr>
        <p:spPr>
          <a:xfrm>
            <a:off x="1788160" y="6004692"/>
            <a:ext cx="426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D615566-A0B0-42C0-98DE-3503BE0D4323}"/>
              </a:ext>
            </a:extLst>
          </p:cNvPr>
          <p:cNvSpPr txBox="1"/>
          <p:nvPr/>
        </p:nvSpPr>
        <p:spPr>
          <a:xfrm>
            <a:off x="6076893" y="516751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2.04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FE1F0D-2B90-4521-94FB-4945C51211EB}"/>
              </a:ext>
            </a:extLst>
          </p:cNvPr>
          <p:cNvSpPr txBox="1"/>
          <p:nvPr/>
        </p:nvSpPr>
        <p:spPr>
          <a:xfrm>
            <a:off x="7033839" y="5438722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2.04</a:t>
            </a:r>
            <a:r>
              <a:rPr lang="bn-IN" sz="2400" dirty="0"/>
              <a:t> 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0874B-34FE-48F3-B454-191608B79833}"/>
              </a:ext>
            </a:extLst>
          </p:cNvPr>
          <p:cNvSpPr txBox="1"/>
          <p:nvPr/>
        </p:nvSpPr>
        <p:spPr>
          <a:xfrm>
            <a:off x="1656080" y="5701993"/>
            <a:ext cx="111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৬৫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34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69D7F11-6026-435C-AF62-A98CF602CD2F}"/>
              </a:ext>
            </a:extLst>
          </p:cNvPr>
          <p:cNvGrpSpPr/>
          <p:nvPr/>
        </p:nvGrpSpPr>
        <p:grpSpPr>
          <a:xfrm>
            <a:off x="462280" y="383752"/>
            <a:ext cx="7137402" cy="1564432"/>
            <a:chOff x="746760" y="319166"/>
            <a:chExt cx="7137402" cy="156443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E15429B-62A2-488D-984E-6766371CD430}"/>
                </a:ext>
              </a:extLst>
            </p:cNvPr>
            <p:cNvSpPr txBox="1"/>
            <p:nvPr/>
          </p:nvSpPr>
          <p:spPr>
            <a:xfrm>
              <a:off x="5885180" y="707072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O=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E741C31-F655-418F-82CC-E98E10B5B514}"/>
                </a:ext>
              </a:extLst>
            </p:cNvPr>
            <p:cNvSpPr txBox="1"/>
            <p:nvPr/>
          </p:nvSpPr>
          <p:spPr>
            <a:xfrm>
              <a:off x="3223260" y="760213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S=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AD5D1A-374D-4AF5-ACF6-3C2427AC6900}"/>
                </a:ext>
              </a:extLst>
            </p:cNvPr>
            <p:cNvSpPr txBox="1"/>
            <p:nvPr/>
          </p:nvSpPr>
          <p:spPr>
            <a:xfrm>
              <a:off x="1026160" y="1360378"/>
              <a:ext cx="81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=2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2D14E15-8555-4762-B432-93121AF6139B}"/>
                </a:ext>
              </a:extLst>
            </p:cNvPr>
            <p:cNvSpPr txBox="1"/>
            <p:nvPr/>
          </p:nvSpPr>
          <p:spPr>
            <a:xfrm>
              <a:off x="3832860" y="1042143"/>
              <a:ext cx="1026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020283-59B9-4F79-AF6C-58C947D00E34}"/>
                </a:ext>
              </a:extLst>
            </p:cNvPr>
            <p:cNvSpPr txBox="1"/>
            <p:nvPr/>
          </p:nvSpPr>
          <p:spPr>
            <a:xfrm>
              <a:off x="1170940" y="460131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2.04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1E3496-3199-4F33-AB87-9C7C8191762F}"/>
                </a:ext>
              </a:extLst>
            </p:cNvPr>
            <p:cNvSpPr txBox="1"/>
            <p:nvPr/>
          </p:nvSpPr>
          <p:spPr>
            <a:xfrm>
              <a:off x="746760" y="790991"/>
              <a:ext cx="55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H=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B37D87-05DC-490A-B112-679427327B2C}"/>
                </a:ext>
              </a:extLst>
            </p:cNvPr>
            <p:cNvCxnSpPr/>
            <p:nvPr/>
          </p:nvCxnSpPr>
          <p:spPr>
            <a:xfrm>
              <a:off x="1229360" y="1021823"/>
              <a:ext cx="10566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AA0DA3B-0EE6-4483-B2C0-74279463A4D2}"/>
                </a:ext>
              </a:extLst>
            </p:cNvPr>
            <p:cNvCxnSpPr/>
            <p:nvPr/>
          </p:nvCxnSpPr>
          <p:spPr>
            <a:xfrm>
              <a:off x="3779520" y="1042143"/>
              <a:ext cx="10566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54D78A-4CD0-414A-B351-31B90B20E6E3}"/>
                </a:ext>
              </a:extLst>
            </p:cNvPr>
            <p:cNvSpPr txBox="1"/>
            <p:nvPr/>
          </p:nvSpPr>
          <p:spPr>
            <a:xfrm>
              <a:off x="3779520" y="319166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32.65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564CB3-FDF6-4C94-B52A-BAD55EC61C1C}"/>
                </a:ext>
              </a:extLst>
            </p:cNvPr>
            <p:cNvSpPr txBox="1"/>
            <p:nvPr/>
          </p:nvSpPr>
          <p:spPr>
            <a:xfrm>
              <a:off x="3373120" y="1358929"/>
              <a:ext cx="81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=1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441E0B-9A5F-499A-A47D-7C4A00E5FE6F}"/>
                </a:ext>
              </a:extLst>
            </p:cNvPr>
            <p:cNvSpPr txBox="1"/>
            <p:nvPr/>
          </p:nvSpPr>
          <p:spPr>
            <a:xfrm>
              <a:off x="1229360" y="1052602"/>
              <a:ext cx="1026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1.02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0F6125-3AC3-4694-869A-E5A8C0519402}"/>
                </a:ext>
              </a:extLst>
            </p:cNvPr>
            <p:cNvSpPr txBox="1"/>
            <p:nvPr/>
          </p:nvSpPr>
          <p:spPr>
            <a:xfrm>
              <a:off x="6080760" y="1358929"/>
              <a:ext cx="81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=4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397A93-2F1F-49DE-9F7B-5897C9EDB143}"/>
                </a:ext>
              </a:extLst>
            </p:cNvPr>
            <p:cNvSpPr txBox="1"/>
            <p:nvPr/>
          </p:nvSpPr>
          <p:spPr>
            <a:xfrm>
              <a:off x="6664962" y="522662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65.30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3DA973-1F73-441F-B618-45F194F624D6}"/>
                </a:ext>
              </a:extLst>
            </p:cNvPr>
            <p:cNvSpPr txBox="1"/>
            <p:nvPr/>
          </p:nvSpPr>
          <p:spPr>
            <a:xfrm>
              <a:off x="6684011" y="1085760"/>
              <a:ext cx="810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16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E06675-3DBF-40A1-AB25-EAF286A788D4}"/>
                </a:ext>
              </a:extLst>
            </p:cNvPr>
            <p:cNvCxnSpPr/>
            <p:nvPr/>
          </p:nvCxnSpPr>
          <p:spPr>
            <a:xfrm>
              <a:off x="6595112" y="926345"/>
              <a:ext cx="10566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9969CF-AE17-4526-8C36-320E1B24CA27}"/>
              </a:ext>
            </a:extLst>
          </p:cNvPr>
          <p:cNvGrpSpPr/>
          <p:nvPr/>
        </p:nvGrpSpPr>
        <p:grpSpPr>
          <a:xfrm>
            <a:off x="526731" y="2416916"/>
            <a:ext cx="6684965" cy="954107"/>
            <a:chOff x="297815" y="2625488"/>
            <a:chExt cx="6684965" cy="95410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558A7DF-1C54-4F1B-9717-E124EC428C68}"/>
                </a:ext>
              </a:extLst>
            </p:cNvPr>
            <p:cNvSpPr txBox="1"/>
            <p:nvPr/>
          </p:nvSpPr>
          <p:spPr>
            <a:xfrm>
              <a:off x="297815" y="2625488"/>
              <a:ext cx="61506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বং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মৌলের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প্রতীক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সমুহ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স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ং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ত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িখ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লেই স্থুল সংকেত পাওয়া যায় 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9D0830-3634-4C37-865A-39C65E2C5C7A}"/>
                </a:ext>
              </a:extLst>
            </p:cNvPr>
            <p:cNvSpPr txBox="1"/>
            <p:nvPr/>
          </p:nvSpPr>
          <p:spPr>
            <a:xfrm>
              <a:off x="4979988" y="2989507"/>
              <a:ext cx="2002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  <a:r>
                <a:rPr lang="en-US" sz="2800" baseline="-25000" dirty="0"/>
                <a:t>2</a:t>
              </a:r>
              <a:r>
                <a:rPr lang="en-US" sz="2800" dirty="0"/>
                <a:t>SO </a:t>
              </a:r>
              <a:r>
                <a:rPr lang="en-US" sz="2800" baseline="-25000" dirty="0"/>
                <a:t>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9865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D0BD-B2A1-47BA-B2CD-DF4739A59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আনবিক সংকেত নির্ণয় শতকরা সংযুতি থেকে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D076A-64C6-4AFA-8B8F-273598139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86535"/>
          </a:xfrm>
        </p:spPr>
        <p:txBody>
          <a:bodyPr>
            <a:normAutofit fontScale="92500" lnSpcReduction="20000"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প্রথমে শতকরা সংযুতি থেকে স্থুল সংকেত  নির্ণয় করে স্থুল সংকেতের  ভর বের কর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এই ধরনের সমস্যার ক্ষেত্রে আনবিক ভর অবশ্যই দেওয়া থাকবে।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আনবিক ভর অবশ্যই স্থুল সংকেতেরভরের গুনিতক/সমান হবে । এই গুনিতকের মান যদি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n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ধরা হয় তবে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EA8E04-9C66-4029-A167-B4A54048E876}"/>
              </a:ext>
            </a:extLst>
          </p:cNvPr>
          <p:cNvGrpSpPr/>
          <p:nvPr/>
        </p:nvGrpSpPr>
        <p:grpSpPr>
          <a:xfrm>
            <a:off x="1402080" y="3984972"/>
            <a:ext cx="4053840" cy="1189870"/>
            <a:chOff x="1402080" y="3984972"/>
            <a:chExt cx="4053840" cy="11898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5D4695-B239-4333-B780-8424C3CA350D}"/>
                </a:ext>
              </a:extLst>
            </p:cNvPr>
            <p:cNvSpPr txBox="1"/>
            <p:nvPr/>
          </p:nvSpPr>
          <p:spPr>
            <a:xfrm>
              <a:off x="2712720" y="3984972"/>
              <a:ext cx="20726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/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আনবিক ভর</a:t>
              </a:r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F076BD0-6887-4764-8F52-43FC9506CE69}"/>
                </a:ext>
              </a:extLst>
            </p:cNvPr>
            <p:cNvSpPr txBox="1"/>
            <p:nvPr/>
          </p:nvSpPr>
          <p:spPr>
            <a:xfrm>
              <a:off x="2580640" y="4590067"/>
              <a:ext cx="2875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/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স্থুল সংকেতেরভরের</a:t>
              </a: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3F214-71AB-45C4-AF01-27D3B12B0629}"/>
                </a:ext>
              </a:extLst>
            </p:cNvPr>
            <p:cNvSpPr txBox="1"/>
            <p:nvPr/>
          </p:nvSpPr>
          <p:spPr>
            <a:xfrm>
              <a:off x="1402080" y="4113013"/>
              <a:ext cx="17068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n=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FD9097-9C97-49F4-9651-E6BE3622DC0A}"/>
              </a:ext>
            </a:extLst>
          </p:cNvPr>
          <p:cNvCxnSpPr/>
          <p:nvPr/>
        </p:nvCxnSpPr>
        <p:spPr>
          <a:xfrm>
            <a:off x="2326640" y="4497733"/>
            <a:ext cx="2672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C4EFED-7830-4DDE-BB8C-7B2AC86058A7}"/>
              </a:ext>
            </a:extLst>
          </p:cNvPr>
          <p:cNvGrpSpPr/>
          <p:nvPr/>
        </p:nvGrpSpPr>
        <p:grpSpPr>
          <a:xfrm>
            <a:off x="6096000" y="3860800"/>
            <a:ext cx="5151120" cy="830997"/>
            <a:chOff x="6096000" y="3860800"/>
            <a:chExt cx="5151120" cy="83099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862100-59D5-499C-8A1D-2F9923E61BB7}"/>
                </a:ext>
              </a:extLst>
            </p:cNvPr>
            <p:cNvSpPr txBox="1"/>
            <p:nvPr/>
          </p:nvSpPr>
          <p:spPr>
            <a:xfrm>
              <a:off x="6096000" y="3860800"/>
              <a:ext cx="30073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এখন স্থুল সংকেত ও আনবিক সংকেত  মধ্যে সম্পর্ক হবে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E803B7-4F1F-4021-84D5-CDA65327441B}"/>
                </a:ext>
              </a:extLst>
            </p:cNvPr>
            <p:cNvSpPr txBox="1"/>
            <p:nvPr/>
          </p:nvSpPr>
          <p:spPr>
            <a:xfrm>
              <a:off x="9103360" y="4173337"/>
              <a:ext cx="2143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sz="2400" dirty="0"/>
                <a:t>CH)n= </a:t>
              </a:r>
              <a:r>
                <a:rPr lang="en-US" sz="2400" dirty="0" err="1"/>
                <a:t>CnHn</a:t>
              </a:r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9E3B71C-49F0-4AD0-97E4-EFE09AFEDFD2}"/>
              </a:ext>
            </a:extLst>
          </p:cNvPr>
          <p:cNvSpPr txBox="1"/>
          <p:nvPr/>
        </p:nvSpPr>
        <p:spPr>
          <a:xfrm>
            <a:off x="1082040" y="6099656"/>
            <a:ext cx="874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যৌগে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C=93.31%, H=7.69%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আছে যৌগের আনবিক ভর=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যৌগটির আনবিক সংকেত বের কর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2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1187</Words>
  <Application>Microsoft Office PowerPoint</Application>
  <PresentationFormat>Widescreen</PresentationFormat>
  <Paragraphs>124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Edwardian Script ITC</vt:lpstr>
      <vt:lpstr>NikoshBAN</vt:lpstr>
      <vt:lpstr>Times New Roman</vt:lpstr>
      <vt:lpstr>Office Theme</vt:lpstr>
      <vt:lpstr>PowerPoint Presentation</vt:lpstr>
      <vt:lpstr>            পরিচিতি</vt:lpstr>
      <vt:lpstr>PowerPoint Presentation</vt:lpstr>
      <vt:lpstr>এই পাঠ শেষে শিক্ষার্থীরা------- </vt:lpstr>
      <vt:lpstr>কিপয়েন্ট :-  তোমাদের যা জানতে হবে---- যৌগের নাম থেকে আণবিক সংকেত এবং এরপর সংকেতের তাৎপর্য</vt:lpstr>
      <vt:lpstr>PowerPoint Presentation</vt:lpstr>
      <vt:lpstr>PowerPoint Presentation</vt:lpstr>
      <vt:lpstr>PowerPoint Presentation</vt:lpstr>
      <vt:lpstr>আনবিক সংকেত নির্ণয় শতকরা সংযুতি থেকে -------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rashid</dc:creator>
  <cp:lastModifiedBy>abdur rashid</cp:lastModifiedBy>
  <cp:revision>71</cp:revision>
  <dcterms:created xsi:type="dcterms:W3CDTF">2020-05-24T04:14:46Z</dcterms:created>
  <dcterms:modified xsi:type="dcterms:W3CDTF">2020-05-29T07:38:30Z</dcterms:modified>
</cp:coreProperties>
</file>