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71" r:id="rId4"/>
    <p:sldId id="259" r:id="rId5"/>
    <p:sldId id="273" r:id="rId6"/>
    <p:sldId id="261" r:id="rId7"/>
    <p:sldId id="275" r:id="rId8"/>
    <p:sldId id="276" r:id="rId9"/>
    <p:sldId id="262" r:id="rId10"/>
    <p:sldId id="263" r:id="rId11"/>
    <p:sldId id="281" r:id="rId12"/>
    <p:sldId id="286" r:id="rId13"/>
    <p:sldId id="260" r:id="rId14"/>
    <p:sldId id="316" r:id="rId15"/>
    <p:sldId id="306" r:id="rId16"/>
    <p:sldId id="293" r:id="rId17"/>
    <p:sldId id="305" r:id="rId18"/>
    <p:sldId id="307" r:id="rId19"/>
    <p:sldId id="308" r:id="rId20"/>
    <p:sldId id="309" r:id="rId21"/>
    <p:sldId id="310" r:id="rId22"/>
    <p:sldId id="267" r:id="rId23"/>
    <p:sldId id="315" r:id="rId24"/>
    <p:sldId id="295" r:id="rId25"/>
    <p:sldId id="296" r:id="rId26"/>
    <p:sldId id="312" r:id="rId27"/>
    <p:sldId id="311" r:id="rId28"/>
    <p:sldId id="297" r:id="rId29"/>
    <p:sldId id="300" r:id="rId30"/>
    <p:sldId id="313" r:id="rId31"/>
    <p:sldId id="317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4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9938-119B-4EA2-8BAE-56EE278AA9B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0881E-684A-4715-94BD-9EDA8C0BD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816F-72BF-4C00-B415-31CFE0B38A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881E-684A-4715-94BD-9EDA8C0BDB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881E-684A-4715-94BD-9EDA8C0BDB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6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8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4D18-78B6-4F6F-B33A-82F2A5839EA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3DF7-A49D-412D-8F4F-B583F5A4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3577">
            <a:off x="7883682" y="4477296"/>
            <a:ext cx="1265079" cy="922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1310" y="854602"/>
            <a:ext cx="4080690" cy="186204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1500" b="1" dirty="0">
              <a:ln w="11430">
                <a:solidFill>
                  <a:srgbClr val="00000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097" y="4620037"/>
            <a:ext cx="343715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err="1">
                <a:ln w="1143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31655" y="2730183"/>
            <a:ext cx="34529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 w="1143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ফুলেল</a:t>
            </a:r>
            <a:endParaRPr lang="en-US" sz="11500" b="1" dirty="0">
              <a:ln w="11430">
                <a:solidFill>
                  <a:srgbClr val="00000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3329" y="5693983"/>
            <a:ext cx="2839818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ভাঙাই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9" t="3395" r="3421" b="5239"/>
          <a:stretch/>
        </p:blipFill>
        <p:spPr>
          <a:xfrm>
            <a:off x="1653308" y="246749"/>
            <a:ext cx="5579969" cy="38172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699156" y="4484389"/>
            <a:ext cx="7488272" cy="110799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একটি বাক্য বলি?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65443"/>
            <a:ext cx="914400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ঘর দিয়ে একটি বাক্য বলি?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942" y="5388429"/>
            <a:ext cx="437220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বানাই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61" y="538295"/>
            <a:ext cx="5321679" cy="29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7806" y="438606"/>
            <a:ext cx="4994354" cy="37415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10" y="464527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দিয়ে একটি বাক্য বলি?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651" y="5771799"/>
            <a:ext cx="5964663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ডাকে, ঘ্যা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ঘ্যা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ঠের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আলোচ্য বিষয়ঃ</a:t>
            </a:r>
            <a:b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>
                <a:latin typeface="NikoshBAN" pitchFamily="2" charset="0"/>
                <a:cs typeface="NikoshBAN" pitchFamily="2" charset="0"/>
              </a:rPr>
              <a:t>ব্যঞ্জনবর্ণঃ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br>
              <a:rPr lang="bn-BD" sz="7200" dirty="0">
                <a:latin typeface="NikoshBAN" pitchFamily="2" charset="0"/>
                <a:cs typeface="NikoshBAN" pitchFamily="2" charset="0"/>
              </a:rPr>
            </a:br>
            <a:r>
              <a:rPr lang="bn-BD" sz="7200" dirty="0">
                <a:latin typeface="NikoshBAN" pitchFamily="2" charset="0"/>
                <a:cs typeface="NikoshBAN" pitchFamily="2" charset="0"/>
              </a:rPr>
              <a:t>শোনা, বলা, পড়া, লেখা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4"/>
          <a:stretch/>
        </p:blipFill>
        <p:spPr>
          <a:xfrm rot="18604005">
            <a:off x="2632318" y="1213260"/>
            <a:ext cx="3485020" cy="3657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382127" y="21288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8483" y="4743653"/>
            <a:ext cx="861133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22930" y="5466928"/>
            <a:ext cx="1066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3530" y="4743653"/>
            <a:ext cx="914400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844" y="4742554"/>
            <a:ext cx="838200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70732" y="4430401"/>
            <a:ext cx="1187897" cy="1862048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597" y="175176"/>
            <a:ext cx="3576333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5443" y="3042218"/>
            <a:ext cx="2735044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001" y="0"/>
            <a:ext cx="9154804" cy="701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4"/>
          <a:stretch/>
        </p:blipFill>
        <p:spPr>
          <a:xfrm rot="18604005">
            <a:off x="2784718" y="1365660"/>
            <a:ext cx="3485020" cy="36579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flipH="1">
            <a:off x="5534527" y="173688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883" y="4896053"/>
            <a:ext cx="861133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75330" y="5619328"/>
            <a:ext cx="1066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55930" y="4896053"/>
            <a:ext cx="914400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4244" y="4894954"/>
            <a:ext cx="838200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3132" y="4582801"/>
            <a:ext cx="1187897" cy="1862048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997" y="327576"/>
            <a:ext cx="3576333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47843" y="3194618"/>
            <a:ext cx="2735044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9" y="152391"/>
            <a:ext cx="9144000" cy="68580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4"/>
          <a:stretch/>
        </p:blipFill>
        <p:spPr>
          <a:xfrm rot="18604005">
            <a:off x="2632308" y="1365655"/>
            <a:ext cx="3485020" cy="36579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flipH="1">
            <a:off x="5382117" y="173683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8473" y="4896048"/>
            <a:ext cx="861133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22920" y="5619323"/>
            <a:ext cx="1066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03520" y="4896048"/>
            <a:ext cx="914400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1834" y="4894949"/>
            <a:ext cx="838200" cy="144655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70722" y="4582796"/>
            <a:ext cx="1187897" cy="1862048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1587" y="327571"/>
            <a:ext cx="3576333" cy="92333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95433" y="3194613"/>
            <a:ext cx="2735044" cy="10156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1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59303"/>
            <a:ext cx="9144000" cy="575542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latin typeface="NikoshBAN" pitchFamily="2" charset="0"/>
                <a:cs typeface="NikoshBAN" pitchFamily="2" charset="0"/>
              </a:rPr>
              <a:t>আর কী কী </a:t>
            </a:r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latin typeface="NikoshBAN" pitchFamily="2" charset="0"/>
                <a:cs typeface="NikoshBAN" pitchFamily="2" charset="0"/>
              </a:rPr>
              <a:t>হয় এখন তা আমরা শিখব 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382127" y="21288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১৫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15" y="1848193"/>
            <a:ext cx="4856413" cy="331751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46760" y="445008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117024" y="4771944"/>
            <a:ext cx="1699260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46760" y="4450080"/>
            <a:ext cx="25106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1500">
                <a:latin typeface="NikoshBAN" pitchFamily="2" charset="0"/>
                <a:cs typeface="NikoshBAN" pitchFamily="2" charset="0"/>
              </a:rPr>
              <a:t>লা 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0" y="91440"/>
            <a:ext cx="1281522" cy="167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16042" y="37408"/>
            <a:ext cx="914400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হয়......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6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1535E-17 L 0.71737 -0.04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68" y="-21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1945 L 0.80191 0.6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16" y="1862048"/>
            <a:ext cx="4532837" cy="2851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46760" y="445008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31892" y="4450080"/>
            <a:ext cx="1699260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82880"/>
            <a:ext cx="1281522" cy="167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আর কি হয়......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" y="5050495"/>
            <a:ext cx="29065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মলা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25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1945 L 0.80191 0.6016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310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9028 L 0.71737 -0.0469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6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07" y="1581518"/>
            <a:ext cx="5581585" cy="3714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46760" y="445008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31892" y="4450080"/>
            <a:ext cx="1699260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82880"/>
            <a:ext cx="1281522" cy="167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আর কি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হয়......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" y="5050495"/>
            <a:ext cx="301076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ঠাল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92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1945 L 0.80191 0.6016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310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9028 L 0.71737 -0.0469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6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46760" y="445008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31892" y="4450080"/>
            <a:ext cx="1699260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82880"/>
            <a:ext cx="1281522" cy="167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হয়......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" y="5050495"/>
            <a:ext cx="183415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ল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16" y="1723543"/>
            <a:ext cx="2752545" cy="33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1945 L 0.80191 0.6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310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9028 L 0.71737 -0.04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6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rt 9"/>
          <p:cNvSpPr/>
          <p:nvPr/>
        </p:nvSpPr>
        <p:spPr>
          <a:xfrm>
            <a:off x="2403986" y="-1"/>
            <a:ext cx="4055807" cy="2124145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989" y="2124145"/>
            <a:ext cx="8665028" cy="4585871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আযহারুল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		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নয়ানীলক্ষ্মী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০১৭২৪৮২৪০১৭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azharfa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406" y="489681"/>
            <a:ext cx="2403987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50" y="1639914"/>
            <a:ext cx="3752888" cy="35416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46760" y="445008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31892" y="4450080"/>
            <a:ext cx="1699260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82880"/>
            <a:ext cx="1281522" cy="167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য়ার কি হয়......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" y="5050495"/>
            <a:ext cx="227017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1945 L 0.80191 0.6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310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9028 L 0.71737 -0.04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6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9" y="1781123"/>
            <a:ext cx="5237547" cy="29330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46760" y="4450080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31892" y="4450080"/>
            <a:ext cx="1699260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82880"/>
            <a:ext cx="1281522" cy="167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আর কি হয়......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" y="5050495"/>
            <a:ext cx="28103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মির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5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1945 L 0.80191 0.6016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310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9028 L 0.71737 -0.0469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68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137"/>
            <a:ext cx="427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দেখে শব্দ বলি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85794" y="2743084"/>
            <a:ext cx="1527651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82" y="3989161"/>
            <a:ext cx="2272518" cy="1860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66" y="4009029"/>
            <a:ext cx="2567052" cy="14375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29" y="1043334"/>
            <a:ext cx="2861371" cy="20002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1" y="1098754"/>
            <a:ext cx="2697987" cy="16969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0" y="4251334"/>
            <a:ext cx="2053805" cy="20016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" y="927467"/>
            <a:ext cx="2825232" cy="19299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3792987" y="2853832"/>
            <a:ext cx="1527651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মলা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6949487" y="2911944"/>
            <a:ext cx="1822782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685794" y="5714332"/>
            <a:ext cx="1527651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3638432" y="5821538"/>
            <a:ext cx="1447589" cy="111524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6949487" y="5679040"/>
            <a:ext cx="1527651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450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95282" y="596159"/>
            <a:ext cx="7500968" cy="4225706"/>
            <a:chOff x="5765" y="907599"/>
            <a:chExt cx="9138235" cy="6403933"/>
          </a:xfrm>
        </p:grpSpPr>
        <p:sp>
          <p:nvSpPr>
            <p:cNvPr id="5" name="TextBox 4"/>
            <p:cNvSpPr txBox="1"/>
            <p:nvPr/>
          </p:nvSpPr>
          <p:spPr>
            <a:xfrm flipH="1">
              <a:off x="685793" y="2743084"/>
              <a:ext cx="1527651" cy="16324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0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982" y="3989161"/>
              <a:ext cx="2272518" cy="18607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66" y="4009029"/>
              <a:ext cx="2567052" cy="14375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629" y="1098754"/>
              <a:ext cx="2861371" cy="2000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251" y="1098754"/>
              <a:ext cx="2697987" cy="16969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40" y="4251334"/>
              <a:ext cx="2053805" cy="20016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" y="927467"/>
              <a:ext cx="2825232" cy="19299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3792986" y="2853831"/>
              <a:ext cx="1872089" cy="16324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মলা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6949486" y="2911943"/>
              <a:ext cx="2194512" cy="16324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কাঁ</a:t>
              </a:r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ঠাল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685794" y="5714332"/>
              <a:ext cx="1527651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638432" y="5821538"/>
              <a:ext cx="1447589" cy="111524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</a:t>
              </a:r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6949486" y="5679040"/>
              <a:ext cx="1962931" cy="16324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কু</a:t>
              </a:r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মির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000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66" y="3989161"/>
              <a:ext cx="2567052" cy="14375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629" y="1078886"/>
              <a:ext cx="2861371" cy="20002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251" y="1078886"/>
              <a:ext cx="2697987" cy="169696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" y="907599"/>
              <a:ext cx="2825232" cy="192997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" y="500543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বলতো দেখি এখানের সবগুলো শব্দ কোন বর্ণ দিয়ে শুরু হয়েছে?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74582"/>
            <a:ext cx="9144000" cy="264687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1079" y="3553677"/>
            <a:ext cx="5793546" cy="120032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 এটা কি?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525">
            <a:off x="1437310" y="-634854"/>
            <a:ext cx="6490282" cy="48456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95831" y="4889586"/>
            <a:ext cx="1885990" cy="120032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6697" y="3507811"/>
            <a:ext cx="7102350" cy="313932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য়েছে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65" y="3553677"/>
            <a:ext cx="9051635" cy="31547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19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598" y="30057"/>
            <a:ext cx="4501662" cy="230832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বই খুলি </a:t>
            </a:r>
          </a:p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 ২০-২১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855" y="2573953"/>
            <a:ext cx="4978399" cy="378565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 কোথায়  </a:t>
            </a:r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আছে খুঁজে বের করি।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4" y="2573953"/>
            <a:ext cx="2908290" cy="3785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464456" y="-113007"/>
            <a:ext cx="255120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382127" y="691864"/>
            <a:ext cx="3761873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12295"/>
            <a:ext cx="9144000" cy="6858000"/>
            <a:chOff x="0" y="-26688"/>
            <a:chExt cx="9144000" cy="68846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6" r="3871" b="2857"/>
            <a:stretch/>
          </p:blipFill>
          <p:spPr>
            <a:xfrm>
              <a:off x="4644572" y="-26688"/>
              <a:ext cx="4499428" cy="68846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" t="1911" r="5500"/>
            <a:stretch/>
          </p:blipFill>
          <p:spPr>
            <a:xfrm>
              <a:off x="0" y="0"/>
              <a:ext cx="4818743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flipH="1">
            <a:off x="6464456" y="-113007"/>
            <a:ext cx="255120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6688"/>
            <a:ext cx="9144000" cy="6884688"/>
            <a:chOff x="0" y="-26688"/>
            <a:chExt cx="9144000" cy="68846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6" r="3871" b="2857"/>
            <a:stretch/>
          </p:blipFill>
          <p:spPr>
            <a:xfrm>
              <a:off x="4644572" y="-26688"/>
              <a:ext cx="4499428" cy="68846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" t="1911" r="5500"/>
            <a:stretch/>
          </p:blipFill>
          <p:spPr>
            <a:xfrm>
              <a:off x="0" y="0"/>
              <a:ext cx="4818743" cy="6858000"/>
            </a:xfrm>
            <a:prstGeom prst="rect">
              <a:avLst/>
            </a:prstGeom>
          </p:spPr>
        </p:pic>
      </p:grpSp>
      <p:sp>
        <p:nvSpPr>
          <p:cNvPr id="37" name="Oval 36"/>
          <p:cNvSpPr/>
          <p:nvPr/>
        </p:nvSpPr>
        <p:spPr>
          <a:xfrm>
            <a:off x="752166" y="2312687"/>
            <a:ext cx="383459" cy="47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28684" y="6386051"/>
            <a:ext cx="393290" cy="47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00015" y="978311"/>
            <a:ext cx="339214" cy="47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00015" y="2743200"/>
            <a:ext cx="448304" cy="4866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00015" y="3229897"/>
            <a:ext cx="629265" cy="7030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11310" y="3868645"/>
            <a:ext cx="629265" cy="7030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699" y="215566"/>
            <a:ext cx="4037428" cy="377026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010" y="4116230"/>
            <a:ext cx="7652826" cy="101566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বর্ণটি কে কে পড়তে পারবে?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17" y="5118422"/>
            <a:ext cx="7711820" cy="2185214"/>
          </a:xfrm>
          <a:prstGeom prst="rect">
            <a:avLst/>
          </a:prstGeom>
          <a:noFill/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এক জন এক জন করে জিজ্ঞাসা </a:t>
            </a:r>
            <a:r>
              <a:rPr lang="bn-BD" sz="5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করবেন।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382127" y="21288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৩ 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flipH="1">
            <a:off x="5382127" y="2238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625" y="13765"/>
            <a:ext cx="311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এসো দেখি ও লিখি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489025" y="1491099"/>
            <a:ext cx="4077323" cy="46880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18720053">
            <a:off x="3351135" y="2194677"/>
            <a:ext cx="2856842" cy="2677922"/>
          </a:xfrm>
          <a:prstGeom prst="halfFrame">
            <a:avLst>
              <a:gd name="adj1" fmla="val 20247"/>
              <a:gd name="adj2" fmla="val 1979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2052111" flipV="1">
            <a:off x="3795293" y="2027962"/>
            <a:ext cx="2154057" cy="3088472"/>
          </a:xfrm>
          <a:prstGeom prst="diagStripe">
            <a:avLst>
              <a:gd name="adj" fmla="val 69747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5150" y="2107586"/>
            <a:ext cx="2638269" cy="2293495"/>
            <a:chOff x="2252551" y="1662003"/>
            <a:chExt cx="2638269" cy="2293495"/>
          </a:xfrm>
        </p:grpSpPr>
        <p:sp>
          <p:nvSpPr>
            <p:cNvPr id="16" name="Block Arc 15"/>
            <p:cNvSpPr/>
            <p:nvPr/>
          </p:nvSpPr>
          <p:spPr>
            <a:xfrm rot="1967785">
              <a:off x="2252551" y="1662003"/>
              <a:ext cx="2638269" cy="2293495"/>
            </a:xfrm>
            <a:prstGeom prst="blockArc">
              <a:avLst>
                <a:gd name="adj1" fmla="val 12721450"/>
                <a:gd name="adj2" fmla="val 20357074"/>
                <a:gd name="adj3" fmla="val 20206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942189" y="2506801"/>
              <a:ext cx="915656" cy="8672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789">
            <a:off x="10569252" y="-1316261"/>
            <a:ext cx="2851742" cy="212910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789">
            <a:off x="10444703" y="4199859"/>
            <a:ext cx="2851742" cy="212910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789">
            <a:off x="10149086" y="2321443"/>
            <a:ext cx="2851742" cy="212910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312">
            <a:off x="11033007" y="-390106"/>
            <a:ext cx="3493585" cy="2608308"/>
          </a:xfrm>
          <a:prstGeom prst="rect">
            <a:avLst/>
          </a:prstGeom>
          <a:noFill/>
        </p:spPr>
      </p:pic>
      <p:sp>
        <p:nvSpPr>
          <p:cNvPr id="3" name="Diagonal Stripe 2"/>
          <p:cNvSpPr/>
          <p:nvPr/>
        </p:nvSpPr>
        <p:spPr>
          <a:xfrm rot="16403417">
            <a:off x="2122418" y="2378168"/>
            <a:ext cx="2827866" cy="3928533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836" y="13765"/>
            <a:ext cx="9143999" cy="681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/>
          <p:cNvSpPr/>
          <p:nvPr/>
        </p:nvSpPr>
        <p:spPr>
          <a:xfrm>
            <a:off x="2641425" y="1643499"/>
            <a:ext cx="4077323" cy="46880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alf Frame 30"/>
          <p:cNvSpPr/>
          <p:nvPr/>
        </p:nvSpPr>
        <p:spPr>
          <a:xfrm rot="18720053">
            <a:off x="3503535" y="2347077"/>
            <a:ext cx="2856842" cy="2677922"/>
          </a:xfrm>
          <a:prstGeom prst="halfFrame">
            <a:avLst>
              <a:gd name="adj1" fmla="val 20247"/>
              <a:gd name="adj2" fmla="val 19794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iagonal Stripe 31"/>
          <p:cNvSpPr/>
          <p:nvPr/>
        </p:nvSpPr>
        <p:spPr>
          <a:xfrm rot="2052111" flipV="1">
            <a:off x="3871493" y="2313087"/>
            <a:ext cx="2154057" cy="3088472"/>
          </a:xfrm>
          <a:prstGeom prst="diagStripe">
            <a:avLst>
              <a:gd name="adj" fmla="val 69747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701993" y="2225740"/>
            <a:ext cx="2638269" cy="2293495"/>
            <a:chOff x="2252551" y="1662003"/>
            <a:chExt cx="2638269" cy="2293495"/>
          </a:xfrm>
          <a:solidFill>
            <a:srgbClr val="00B0F0"/>
          </a:solidFill>
        </p:grpSpPr>
        <p:sp>
          <p:nvSpPr>
            <p:cNvPr id="34" name="Block Arc 33"/>
            <p:cNvSpPr/>
            <p:nvPr/>
          </p:nvSpPr>
          <p:spPr>
            <a:xfrm rot="1967785">
              <a:off x="2252551" y="1662003"/>
              <a:ext cx="2638269" cy="2293495"/>
            </a:xfrm>
            <a:prstGeom prst="blockArc">
              <a:avLst>
                <a:gd name="adj1" fmla="val 12721450"/>
                <a:gd name="adj2" fmla="val 20357074"/>
                <a:gd name="adj3" fmla="val 20206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942189" y="2506801"/>
              <a:ext cx="915656" cy="86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789">
            <a:off x="10721652" y="-1163861"/>
            <a:ext cx="2851742" cy="2129108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789">
            <a:off x="10597103" y="4352259"/>
            <a:ext cx="2851742" cy="2129108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789">
            <a:off x="10301486" y="2473843"/>
            <a:ext cx="2851742" cy="2129108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312">
            <a:off x="11185407" y="-237706"/>
            <a:ext cx="3493585" cy="2608308"/>
          </a:xfrm>
          <a:prstGeom prst="rect">
            <a:avLst/>
          </a:prstGeom>
          <a:noFill/>
        </p:spPr>
      </p:pic>
      <p:sp>
        <p:nvSpPr>
          <p:cNvPr id="40" name="Diagonal Stripe 39"/>
          <p:cNvSpPr/>
          <p:nvPr/>
        </p:nvSpPr>
        <p:spPr>
          <a:xfrm rot="16403417">
            <a:off x="2274818" y="2530568"/>
            <a:ext cx="2827866" cy="3928533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101789" y="5454787"/>
            <a:ext cx="9185427" cy="172354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ঘুরে ঘুরে দেখবেন, না পারলে লিখতে সাহায্য করবেন।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37" y="0"/>
            <a:ext cx="311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এসো দেখি ও লিখি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5382127" y="-17211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146 0.06643 L -0.96146 0.06666 C -0.95886 0.06643 -0.93698 0.06666 -0.93039 0.06689 C -0.92101 0.06759 -0.91216 0.06851 -0.90261 0.06921 C -0.89289 0.06944 -0.88282 0.07013 -0.87309 0.07013 L -0.83698 0.07152 C -0.82639 0.07199 -0.8257 0.07199 -0.81233 0.07222 C -0.78889 0.07245 -0.74184 0.07268 -0.74184 0.07314 C -0.7257 0.07268 -0.6823 0.07314 -0.6566 0.07222 C -0.65434 0.07222 -0.65226 0.07199 -0.65 0.07199 C -0.64184 0.07176 -0.63368 0.07152 -0.62553 0.07129 C -0.62327 0.07106 -0.62118 0.07106 -0.61893 0.07083 C -0.60903 0.07037 -0.5948 0.07013 -0.58455 0.07013 C -0.56216 0.06944 -0.53976 0.07013 -0.51719 0.07013 " pathEditMode="relative" rAng="0" ptsTypes="AAAAAAAAAAAAAA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045 -0.37986 L -0.69045 -0.37963 C -0.6941 -0.37431 -0.69792 -0.36991 -0.70156 -0.36458 C -0.71146 -0.35046 -0.70313 -0.36065 -0.71077 -0.35162 C -0.71458 -0.33796 -0.7099 -0.35116 -0.71632 -0.34074 C -0.7184 -0.33727 -0.71997 -0.33333 -0.72188 -0.32963 C -0.72361 -0.32662 -0.7257 -0.32384 -0.72743 -0.32107 C -0.73073 -0.30949 -0.72795 -0.31597 -0.73854 -0.30347 L -0.74236 -0.29908 C -0.74288 -0.29699 -0.74288 -0.29445 -0.7441 -0.29259 C -0.7507 -0.28195 -0.75226 -0.28218 -0.76077 -0.27732 C -0.76788 -0.26458 -0.76042 -0.27593 -0.76997 -0.26644 C -0.77708 -0.25926 -0.77691 -0.2588 -0.78108 -0.25093 C -0.78542 -0.23542 -0.77917 -0.2544 -0.78854 -0.23796 C -0.79913 -0.21898 -0.77813 -0.24583 -0.79583 -0.22477 C -0.79913 -0.2132 -0.7967 -0.22014 -0.80504 -0.20509 C -0.80642 -0.20301 -0.80729 -0.20046 -0.80886 -0.19861 C -0.81406 -0.19236 -0.81163 -0.19583 -0.81632 -0.18773 C -0.82153 -0.16898 -0.81424 -0.19167 -0.8217 -0.17662 C -0.82292 -0.17477 -0.82274 -0.17222 -0.82379 -0.17014 C -0.82448 -0.16829 -0.82656 -0.16759 -0.82743 -0.16574 C -0.82899 -0.1632 -0.82952 -0.15972 -0.83125 -0.15695 C -0.83368 -0.15301 -0.84045 -0.14607 -0.84045 -0.14583 C -0.84549 -0.12755 -0.8382 -0.15023 -0.84583 -0.13519 C -0.84688 -0.13333 -0.84705 -0.13079 -0.8474 -0.12871 C -0.83507 -0.11852 -0.8408 -0.12153 -0.83125 -0.11783 C -0.80313 -0.0956 -0.83177 -0.11945 -0.81458 -0.10232 C -0.81267 -0.1007 -0.81059 -0.09977 -0.80886 -0.09815 C -0.80573 -0.09468 -0.80278 -0.09074 -0.79965 -0.08704 C -0.79844 -0.08565 -0.79688 -0.08449 -0.79583 -0.08264 C -0.79358 -0.07847 -0.78993 -0.07454 -0.78854 -0.06968 C -0.78611 -0.06111 -0.78802 -0.06482 -0.78299 -0.0588 C -0.77986 -0.04699 -0.78368 -0.05579 -0.7757 -0.05 C -0.77413 -0.04884 -0.77327 -0.04676 -0.77188 -0.0456 C -0.7684 -0.04236 -0.76389 -0.04051 -0.76077 -0.03681 C -0.75955 -0.03542 -0.75851 -0.03357 -0.75695 -0.03241 C -0.75538 -0.03125 -0.7533 -0.03102 -0.75156 -0.03033 L -0.74028 -0.02153 L -0.7349 -0.01713 C -0.72431 0.00162 -0.73837 -0.0206 -0.7257 -0.00833 C -0.72379 -0.00671 -0.72327 -0.00394 -0.72188 -0.00185 C -0.71615 0.00602 -0.71389 0.00741 -0.70695 0.01342 C -0.70469 0.01782 -0.70278 0.02292 -0.69965 0.02662 C -0.69653 0.03009 -0.69288 0.0331 -0.69045 0.0375 C -0.68906 0.03958 -0.6882 0.0419 -0.68681 0.04398 C -0.68559 0.0456 -0.68438 0.04722 -0.68299 0.04838 C -0.68125 0.04954 -0.67726 0.05069 -0.67726 0.05092 " pathEditMode="relative" rAng="0" ptsTypes="AAAAAAAAAAAAAAAAAAAAAAAAAAAAAAAAAAAAAAAAAAAAA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21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55 -0.22291 L -0.70955 -0.22268 C -0.70903 -0.34444 -0.70903 -0.4662 -0.70799 -0.58773 C -0.7059 -0.86365 -0.70642 -0.43981 -0.70642 -0.69699 " pathEditMode="relative" rAng="0" ptsTypes="AAAA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389 0.01921 L -0.71389 0.01945 C -0.69635 0.02176 -0.70417 0.01921 -0.6901 0.02546 C -0.68854 0.02616 -0.68681 0.02639 -0.68542 0.02755 C -0.68385 0.02894 -0.68247 0.03079 -0.68056 0.03171 C -0.67865 0.03287 -0.67639 0.0331 -0.67431 0.0338 C -0.67101 0.03519 -0.66476 0.0382 -0.66476 0.03843 C -0.66163 0.04097 -0.65885 0.04491 -0.65521 0.04653 L -0.63611 0.05509 L -0.62656 0.05926 L -0.62188 0.06134 C -0.61875 0.06435 -0.61354 0.06505 -0.61233 0.06991 C -0.60955 0.08102 -0.61163 0.07431 -0.60434 0.08889 C -0.6033 0.09074 -0.60174 0.09259 -0.60122 0.09514 C -0.59896 0.1044 -0.60087 0.1 -0.59479 0.10787 C -0.59201 0.11921 -0.59427 0.1125 -0.58698 0.12709 L -0.58368 0.13334 L -0.58056 0.13982 C -0.58004 0.14167 -0.57969 0.14398 -0.57899 0.14607 C -0.57813 0.14792 -0.57656 0.15 -0.57587 0.15232 C -0.57483 0.15556 -0.57483 0.15926 -0.57413 0.16296 C -0.57483 0.17315 -0.57326 0.18449 -0.57587 0.19468 C -0.57656 0.19792 -0.58594 0.20857 -0.5901 0.21134 C -0.59167 0.2125 -0.59323 0.21296 -0.59479 0.21366 C -0.6059 0.21296 -0.61719 0.2132 -0.6283 0.21134 C -0.63004 0.21111 -0.63177 0.20926 -0.63299 0.20718 C -0.63403 0.20533 -0.63403 0.20278 -0.63455 0.20093 C -0.63403 0.18843 -0.63385 0.1757 -0.63299 0.16296 C -0.63247 0.1544 -0.63142 0.15695 -0.62656 0.1544 C -0.62448 0.15301 -0.62257 0.15116 -0.62031 0.15 C -0.61823 0.14931 -0.61597 0.14908 -0.61389 0.14792 C -0.61233 0.14746 -0.61076 0.14676 -0.6092 0.14607 C -0.60122 0.14676 -0.59271 0.14421 -0.58542 0.14792 C -0.58108 0.15046 -0.58212 0.17014 -0.58212 0.17315 " pathEditMode="relative" rAng="0" ptsTypes="AAAAAAAAAAAAAAAAAAAAAAAAAAAAAAAAAA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9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146 0.06643 L -0.96146 0.06666 C -0.95885 0.06643 -0.93698 0.06666 -0.93038 0.0669 C -0.921 0.06759 -0.91215 0.06852 -0.9026 0.06921 C -0.89288 0.06967 -0.88281 0.07014 -0.87309 0.07014 L -0.83698 0.07153 C -0.82639 0.07199 -0.82569 0.07199 -0.81232 0.07222 C -0.78889 0.07245 -0.74184 0.07268 -0.74184 0.07315 C -0.72569 0.07268 -0.68229 0.07315 -0.65659 0.07222 C -0.65434 0.07222 -0.65225 0.07199 -0.65 0.07199 C -0.64184 0.07176 -0.63368 0.07153 -0.62552 0.07129 C -0.62326 0.07106 -0.62118 0.07106 -0.61892 0.07083 C -0.60903 0.07037 -0.59479 0.07014 -0.58455 0.07014 C -0.56215 0.06967 -0.53975 0.07014 -0.51719 0.07014 " pathEditMode="relative" rAng="0" ptsTypes="AAAAAAAAAAAAAA">
                                      <p:cBhvr>
                                        <p:cTn id="6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046 -0.37986 L -0.69046 -0.37963 C -0.6941 -0.37477 -0.69792 -0.36991 -0.70157 -0.36458 C -0.71146 -0.35046 -0.70313 -0.36065 -0.71077 -0.35162 C -0.71459 -0.33796 -0.7099 -0.35116 -0.71632 -0.34074 C -0.71841 -0.33727 -0.71997 -0.33333 -0.72188 -0.32963 C -0.72362 -0.32662 -0.7257 -0.32384 -0.72744 -0.32106 C -0.73073 -0.30949 -0.72796 -0.31597 -0.73855 -0.30347 L -0.74237 -0.29907 C -0.74289 -0.29699 -0.74289 -0.29444 -0.7441 -0.29259 C -0.7507 -0.28194 -0.75226 -0.28218 -0.76077 -0.27731 C -0.76789 -0.26458 -0.76042 -0.27593 -0.76997 -0.26643 C -0.77709 -0.25926 -0.77691 -0.2588 -0.78108 -0.25093 C -0.78542 -0.23542 -0.77917 -0.2544 -0.78855 -0.23796 C -0.79914 -0.21898 -0.77813 -0.24583 -0.79584 -0.22477 C -0.79914 -0.21319 -0.79671 -0.22014 -0.80504 -0.20509 C -0.80643 -0.20301 -0.8073 -0.20046 -0.80886 -0.19861 C -0.81407 -0.19236 -0.81164 -0.19583 -0.81632 -0.18773 C -0.82153 -0.16898 -0.81424 -0.19167 -0.82171 -0.17662 C -0.82292 -0.17477 -0.82275 -0.17222 -0.82379 -0.17014 C -0.82448 -0.16829 -0.82657 -0.16759 -0.82744 -0.16574 C -0.829 -0.16319 -0.82952 -0.15972 -0.83125 -0.15694 C -0.83369 -0.15301 -0.84046 -0.14606 -0.84046 -0.14583 C -0.84549 -0.12755 -0.8382 -0.15023 -0.84584 -0.13518 C -0.84688 -0.13333 -0.84705 -0.13079 -0.8474 -0.1287 C -0.83507 -0.11852 -0.8408 -0.12153 -0.83125 -0.11782 C -0.80313 -0.0956 -0.83178 -0.11944 -0.81459 -0.10231 C -0.81268 -0.10069 -0.81059 -0.09977 -0.80886 -0.09815 C -0.80573 -0.09468 -0.80278 -0.09074 -0.79966 -0.08704 C -0.79844 -0.08565 -0.79688 -0.08449 -0.79584 -0.08264 C -0.79358 -0.07847 -0.78994 -0.07454 -0.78855 -0.06968 C -0.78612 -0.06111 -0.78803 -0.06481 -0.78299 -0.0588 C -0.77987 -0.04699 -0.78369 -0.05579 -0.7757 -0.05 C -0.77414 -0.04884 -0.77327 -0.04676 -0.77188 -0.0456 C -0.76841 -0.04236 -0.76389 -0.04051 -0.76077 -0.0368 C -0.75955 -0.03542 -0.75851 -0.03356 -0.75695 -0.03241 C -0.75539 -0.03125 -0.7533 -0.03102 -0.75157 -0.03032 L -0.74028 -0.02153 L -0.7349 -0.01713 C -0.72431 0.00162 -0.73837 -0.0206 -0.7257 -0.00833 C -0.72379 -0.00671 -0.72327 -0.00393 -0.72188 -0.00185 C -0.71615 0.00602 -0.71389 0.00741 -0.70695 0.01343 C -0.70469 0.01782 -0.70278 0.02292 -0.69966 0.02662 C -0.69653 0.03009 -0.69289 0.0331 -0.69046 0.0375 C -0.68907 0.03958 -0.6882 0.0419 -0.68681 0.04398 C -0.68559 0.0456 -0.68438 0.04722 -0.68299 0.04838 C -0.68125 0.04954 -0.67726 0.0507 -0.67726 0.05093 " pathEditMode="relative" rAng="0" ptsTypes="AAAAAAAAAAAAAAAAAAAAAAAAAAAAAAAAAAAAAAAAAAAAA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21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55 -0.22291 L -0.70955 -0.22268 C -0.70903 -0.34444 -0.70903 -0.4662 -0.70799 -0.58773 C -0.70591 -0.86365 -0.70643 -0.43981 -0.70643 -0.69699 " pathEditMode="relative" rAng="0" ptsTypes="AAAA">
                                      <p:cBhvr>
                                        <p:cTn id="7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389 0.01922 L -0.71389 0.01945 C -0.69636 0.02176 -0.70417 0.01922 -0.69011 0.02547 C -0.68855 0.02616 -0.68681 0.02639 -0.68542 0.02755 C -0.68386 0.02894 -0.68247 0.03079 -0.68056 0.03172 C -0.67865 0.03287 -0.67639 0.03311 -0.67431 0.0338 C -0.67101 0.03519 -0.66476 0.0382 -0.66476 0.03843 C -0.66164 0.04098 -0.65886 0.04491 -0.65521 0.04653 L -0.63611 0.0551 L -0.62657 0.05926 L -0.62188 0.06135 C -0.61875 0.06436 -0.61355 0.06505 -0.61233 0.06991 C -0.60955 0.08102 -0.61164 0.07431 -0.60434 0.08889 C -0.6033 0.09051 -0.60174 0.09237 -0.60122 0.09514 C -0.59896 0.1044 -0.60087 0.1 -0.5948 0.10787 C -0.59202 0.11922 -0.59427 0.1125 -0.58698 0.12709 L -0.58368 0.13334 L -0.58056 0.13982 C -0.58004 0.14167 -0.57969 0.14399 -0.579 0.14607 C -0.57813 0.14792 -0.57657 0.15 -0.57587 0.15232 C -0.57483 0.15556 -0.57483 0.15926 -0.57414 0.16297 C -0.57483 0.17315 -0.57327 0.18449 -0.57587 0.19468 C -0.57657 0.19792 -0.58594 0.20857 -0.59011 0.21112 C -0.59167 0.2125 -0.59323 0.21297 -0.5948 0.21366 C -0.60591 0.21297 -0.61719 0.2132 -0.6283 0.21112 C -0.63004 0.21112 -0.63177 0.20926 -0.63299 0.20695 C -0.63403 0.20533 -0.63403 0.20278 -0.63455 0.20093 C -0.63403 0.18843 -0.63386 0.1757 -0.63299 0.16297 C -0.63247 0.1544 -0.63143 0.15695 -0.62657 0.1544 C -0.62448 0.15301 -0.62257 0.15116 -0.62032 0.15 C -0.61823 0.14931 -0.61598 0.14908 -0.61389 0.14792 C -0.61233 0.14746 -0.61077 0.14676 -0.60921 0.14607 C -0.60122 0.14676 -0.59271 0.14422 -0.58542 0.14792 C -0.58108 0.15047 -0.58212 0.17014 -0.58212 0.17315 " pathEditMode="relative" rAng="0" ptsTypes="AAAAAAAAAAAAAAAAAAAAAAAAAAAAAAAAAA">
                                      <p:cBhvr>
                                        <p:cTn id="8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9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7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890191"/>
            <a:ext cx="91440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8000" b="1" dirty="0">
              <a:ln w="11430">
                <a:solidFill>
                  <a:srgbClr val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2" y="3343292"/>
            <a:ext cx="914400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dirty="0">
                <a:ln w="11430">
                  <a:solidFill>
                    <a:srgbClr val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পাঠঃ  ১৬ </a:t>
            </a:r>
          </a:p>
          <a:p>
            <a:pPr algn="ctr"/>
            <a:r>
              <a:rPr lang="en-US" sz="7200" dirty="0" err="1">
                <a:ln w="11430">
                  <a:solidFill>
                    <a:srgbClr val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ব্যঞ্জনবর্ণঃ</a:t>
            </a:r>
            <a:r>
              <a:rPr lang="en-US" sz="7200" dirty="0">
                <a:ln w="11430">
                  <a:solidFill>
                    <a:srgbClr val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dirty="0">
                <a:ln w="11430">
                  <a:solidFill>
                    <a:srgbClr val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>
                <a:ln w="11430">
                  <a:solidFill>
                    <a:srgbClr val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dirty="0">
                <a:ln w="11430">
                  <a:solidFill>
                    <a:srgbClr val="00000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২০-২১)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6221"/>
            <a:ext cx="9143999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প্রথম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8" y="2224463"/>
            <a:ext cx="914400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পিরিয়ডঃ</a:t>
            </a:r>
            <a:r>
              <a:rPr lang="bn-BD" sz="6600" b="1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11430"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366211" y="5822835"/>
            <a:ext cx="3761873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-41624" y="32814"/>
            <a:ext cx="3920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এসো দেখি ও লিখি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loud Callout 25"/>
          <p:cNvSpPr/>
          <p:nvPr/>
        </p:nvSpPr>
        <p:spPr>
          <a:xfrm>
            <a:off x="3638903" y="1153882"/>
            <a:ext cx="3433010" cy="3601831"/>
          </a:xfrm>
          <a:prstGeom prst="cloudCallout">
            <a:avLst/>
          </a:prstGeom>
          <a:solidFill>
            <a:srgbClr val="00B0F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4" name="Object 3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680862"/>
              </p:ext>
            </p:extLst>
          </p:nvPr>
        </p:nvGraphicFramePr>
        <p:xfrm>
          <a:off x="4551089" y="2184324"/>
          <a:ext cx="2008128" cy="169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1089" y="2184324"/>
                        <a:ext cx="2008128" cy="1694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 flipH="1">
            <a:off x="5382127" y="21288"/>
            <a:ext cx="3761676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৭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41624" y="5121402"/>
            <a:ext cx="9185427" cy="19082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ঘুরে ঘুরে দেখবেন, না পারলে লিখতে সাহায্য করবেন।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696" y="3303430"/>
            <a:ext cx="7652826" cy="156966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বর্ণটি লিখে আনবে।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10" y="1336744"/>
            <a:ext cx="7652826" cy="144655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09538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269801" y="1397794"/>
            <a:ext cx="6604398" cy="3200400"/>
            <a:chOff x="1268014" y="1626394"/>
            <a:chExt cx="6604398" cy="32004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199" y="1650206"/>
              <a:ext cx="2347913" cy="31765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014" y="1626394"/>
              <a:ext cx="2347913" cy="31765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499" y="1626394"/>
              <a:ext cx="2347913" cy="317658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08942" y="2446973"/>
            <a:ext cx="9143999" cy="2215991"/>
          </a:xfrm>
          <a:prstGeom prst="rect">
            <a:avLst/>
          </a:prstGeom>
          <a:noFill/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6669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557588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0" y="3313197"/>
            <a:ext cx="9144000" cy="2476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/>
          <p:cNvSpPr/>
          <p:nvPr/>
        </p:nvSpPr>
        <p:spPr>
          <a:xfrm>
            <a:off x="0" y="3302418"/>
            <a:ext cx="9144000" cy="2476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dvAuto="5000"/>
      <p:bldP spid="26" grpId="0" animBg="1"/>
      <p:bldP spid="27" grpId="0" animBg="1"/>
      <p:bldP spid="2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06" y="255072"/>
            <a:ext cx="2689737" cy="446035"/>
          </a:xfrm>
        </p:spPr>
        <p:txBody>
          <a:bodyPr>
            <a:no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255072"/>
            <a:ext cx="9144000" cy="6602928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 algn="just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1.২.1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কারচিহ্নহীন শব্দ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মনোযোগসহকারে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137160" indent="0" algn="just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 শব্দ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মনোযোগসহকারে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137160" indent="0" algn="just">
              <a:buNone/>
            </a:pP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pPr marL="13716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1.1.1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 ও শব্দে ব্যবহৃত বাংলা বর্ণমালার ধ্বনি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ভাবে 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1.২.1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কারচিহ্নহীন শব্দ স্পষ্ট ও শুদ্ধভাবে বলতে 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 algn="just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 শব্দ স্পষ্টভাবে বলতে পারবে।</a:t>
            </a:r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 algn="just">
              <a:buNone/>
            </a:pP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3716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1.1.1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37160" indent="0" algn="just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.1.1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নিজের লেখা বর্ণ চিনে পড়তে পারবে।</a:t>
            </a:r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 algn="just">
              <a:buNone/>
            </a:pP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pPr marL="137160" indent="0"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স্পষ্ট ও সঠিক আকৃতিতে বাংলা বর্ণমালা লিখতে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25"/>
          <p:cNvSpPr/>
          <p:nvPr/>
        </p:nvSpPr>
        <p:spPr>
          <a:xfrm>
            <a:off x="2286000" y="1588168"/>
            <a:ext cx="3970421" cy="4325934"/>
          </a:xfrm>
          <a:prstGeom prst="cloudCallout">
            <a:avLst/>
          </a:prstGeom>
          <a:solidFill>
            <a:srgbClr val="00B0F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এসো ভিডিও দেখি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82127" y="16042"/>
            <a:ext cx="3761873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২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24444"/>
              </p:ext>
            </p:extLst>
          </p:nvPr>
        </p:nvGraphicFramePr>
        <p:xfrm>
          <a:off x="4467727" y="41793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7727" y="41793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6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86691" y="4538996"/>
            <a:ext cx="7495309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7465" y="5543729"/>
            <a:ext cx="1708089" cy="110799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825">
            <a:off x="661758" y="1058333"/>
            <a:ext cx="6870839" cy="3099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21" y="155602"/>
            <a:ext cx="2767113" cy="156966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382127" y="16042"/>
            <a:ext cx="3761873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525">
            <a:off x="593212" y="-1109675"/>
            <a:ext cx="8075212" cy="602894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10813" y="4071653"/>
            <a:ext cx="7271305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লম  দিয়ে একটি বাক্য বলি?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0718" y="5288674"/>
            <a:ext cx="2735044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/>
          <a:stretch/>
        </p:blipFill>
        <p:spPr>
          <a:xfrm>
            <a:off x="861356" y="433137"/>
            <a:ext cx="7347645" cy="47725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-1" y="5783225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" y="5783225"/>
            <a:ext cx="9143999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827865" y="5707377"/>
            <a:ext cx="2670182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1" y="220133"/>
            <a:ext cx="6596068" cy="4082140"/>
          </a:xfrm>
          <a:prstGeom prst="roundRect">
            <a:avLst>
              <a:gd name="adj" fmla="val 11111"/>
            </a:avLst>
          </a:prstGeom>
          <a:solidFill>
            <a:srgbClr val="92D050"/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145491" y="4573108"/>
            <a:ext cx="6880410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একটি বাক্য বলি?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444</Words>
  <Application>Microsoft Office PowerPoint</Application>
  <PresentationFormat>On-screen Show (4:3)</PresentationFormat>
  <Paragraphs>141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পাঠের আলোচ্য বিষয়ঃ ব্যঞ্জনবর্ণঃ ক  শোনা, বলা, পড়া, লেখা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198</cp:revision>
  <dcterms:created xsi:type="dcterms:W3CDTF">2020-03-31T17:03:35Z</dcterms:created>
  <dcterms:modified xsi:type="dcterms:W3CDTF">2020-05-02T17:05:19Z</dcterms:modified>
</cp:coreProperties>
</file>