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9" r:id="rId3"/>
    <p:sldId id="281" r:id="rId4"/>
    <p:sldId id="280" r:id="rId5"/>
    <p:sldId id="264" r:id="rId6"/>
    <p:sldId id="261" r:id="rId7"/>
    <p:sldId id="262" r:id="rId8"/>
    <p:sldId id="27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7" r:id="rId17"/>
    <p:sldId id="272" r:id="rId18"/>
    <p:sldId id="260" r:id="rId19"/>
    <p:sldId id="298" r:id="rId20"/>
    <p:sldId id="274" r:id="rId21"/>
    <p:sldId id="277" r:id="rId22"/>
    <p:sldId id="286" r:id="rId23"/>
    <p:sldId id="285" r:id="rId24"/>
    <p:sldId id="278" r:id="rId25"/>
    <p:sldId id="283" r:id="rId26"/>
    <p:sldId id="287" r:id="rId27"/>
    <p:sldId id="290" r:id="rId28"/>
    <p:sldId id="291" r:id="rId29"/>
    <p:sldId id="292" r:id="rId30"/>
    <p:sldId id="295" r:id="rId31"/>
    <p:sldId id="296" r:id="rId32"/>
    <p:sldId id="29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5FBC-844A-604B-BC8B-1A1F58B9C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1682D-4D76-1145-9304-6B7A3741F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B1117-59D1-624E-B739-A8E32F40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B388-0366-D648-B238-DC1C83B56E99}" type="datetimeFigureOut">
              <a:rPr lang="en-US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8E4A7-241D-4C4A-A7F1-63D9AB13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D1066-26C2-3E44-8EA2-A15865C5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73ED-8DAB-9646-B237-F1F7EB73E8D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6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6A92B-B204-4043-B8E1-937901E5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ED7AE-5237-534B-AB29-A6FC7E6C0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18947-B02E-1241-B67A-CE0225A29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B388-0366-D648-B238-DC1C83B56E99}" type="datetimeFigureOut">
              <a:rPr lang="en-US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B2046-BF40-D345-BB28-482CCA5C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DD253-34EF-4E42-8EB7-B9CA4318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73ED-8DAB-9646-B237-F1F7EB73E8D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39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C9DC4A-8073-974E-8066-CDC619D2C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3D706-E476-2546-B084-46500F267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11AA1-22F0-0144-B99B-52329C7E2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B388-0366-D648-B238-DC1C83B56E99}" type="datetimeFigureOut">
              <a:rPr lang="en-US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1E365-8E9C-424A-94FB-199268F17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43720-DB3B-F94A-AC60-2B39125B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73ED-8DAB-9646-B237-F1F7EB73E8D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5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7A66-CE66-8B4E-9D33-A4C5966D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DDEFC-906D-9243-9686-6AF611931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68E6A-67D1-EA41-884B-BF6F5830C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B388-0366-D648-B238-DC1C83B56E99}" type="datetimeFigureOut">
              <a:rPr lang="en-US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0A371-39FE-984D-BBF9-C164F77B2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743F4-6762-1648-8346-D95A9C38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73ED-8DAB-9646-B237-F1F7EB73E8D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47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01FC4-1343-984D-AED3-21B925BF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AFD78-B199-414A-9E1F-BD520F71B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4B930-E12C-1747-BF71-9BCBED11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B388-0366-D648-B238-DC1C83B56E99}" type="datetimeFigureOut">
              <a:rPr lang="en-US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C18A7-7F06-9144-856D-5943ECF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F2C5B-8960-8043-9F3D-DA62B0B7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73ED-8DAB-9646-B237-F1F7EB73E8D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E795B-88B9-3144-9ED3-F3069A27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B0EA-9C3B-474F-BEFA-88772C1A3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63248-522B-A04E-BED5-3187CA4FF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CF521-3D1E-5747-803B-79657C69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B388-0366-D648-B238-DC1C83B56E99}" type="datetimeFigureOut">
              <a:rPr lang="en-US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00899-7469-E84B-AFB7-CCB5C176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E2149-F23D-1046-8F98-895B646B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73ED-8DAB-9646-B237-F1F7EB73E8D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76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E27E-1ECF-8845-936E-406CE720C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E2DC6-3A98-024E-BD26-6FCCB2B02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4B54B-43BB-CE48-83D0-741C61B98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16D429-20C1-ED41-83E4-B18B5C901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89C7A-AE3E-1540-8E72-5995D9176D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C5962F-6617-E644-8385-FB9D21A9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B388-0366-D648-B238-DC1C83B56E99}" type="datetimeFigureOut">
              <a:rPr lang="en-US"/>
              <a:t>5/3/2020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781525-719D-9143-BDCE-0848B8CC1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F19566-0A4B-2643-8319-266A00172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73ED-8DAB-9646-B237-F1F7EB73E8D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98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60D75-95FE-5645-B91B-AAEBA110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03172F-59DF-4E4C-B4A4-75C64D2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B388-0366-D648-B238-DC1C83B56E99}" type="datetimeFigureOut">
              <a:rPr lang="en-US"/>
              <a:t>5/3/2020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6B573-37AD-3741-901B-9FEF4F19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FEA24-4E03-D24F-B58F-536A0E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73ED-8DAB-9646-B237-F1F7EB73E8D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0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7A7C97-C708-0548-AA57-AF5E94191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B388-0366-D648-B238-DC1C83B56E99}" type="datetimeFigureOut">
              <a:rPr lang="en-US"/>
              <a:t>5/3/2020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5AF304-743E-E046-9B3B-0C55D3D4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B7796-B879-C04B-B73D-BC0C6C9B8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73ED-8DAB-9646-B237-F1F7EB73E8D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11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1DB5-0D92-994B-8C59-E439AC4C9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271F5-FD95-2442-8055-7B7295986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2DB97-A71F-9D48-9D18-3FC72DCED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AD16A-3A0B-5747-B4B3-8C1F4B9C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B388-0366-D648-B238-DC1C83B56E99}" type="datetimeFigureOut">
              <a:rPr lang="en-US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A5972-5590-BB47-8F0F-4F34744D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FBDA3-F334-0B42-BC73-A5C0C3F8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73ED-8DAB-9646-B237-F1F7EB73E8D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36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D8016-32AE-1049-AC49-5507C6DF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D64EDD-5CDF-5249-A3C8-5A6941F25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07EF4-3423-B34D-9C07-6D17856D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66DCF-6BD3-7A49-9931-851D934A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B388-0366-D648-B238-DC1C83B56E99}" type="datetimeFigureOut">
              <a:rPr lang="en-US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50230-B8A6-544E-9F99-02890FC0E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9787B-C862-3942-B8D9-7CE08FF8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73ED-8DAB-9646-B237-F1F7EB73E8D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18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D0487-3341-1947-B155-DA8679AE8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1AFAB-B211-F64F-B9EE-2416DF10E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9333C-5CD5-B042-8DDF-4DB2492B7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EB388-0366-D648-B238-DC1C83B56E99}" type="datetimeFigureOut">
              <a:rPr lang="en-US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5FE2B-8346-BC4E-B606-8543C8174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55965-7AB7-9A46-B9BE-2D4ACDEBC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73ED-8DAB-9646-B237-F1F7EB73E8D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n.m.wikipedia.org/w/index.php?title=%E0%A6%AA%E0%A7%8D%E0%A6%B0%E0%A6%A4%E0%A7%8D%E0%A6%AF%E0%A6%95%E0%A7%8D%E0%A6%B7%E0%A6%A8&amp;action=edit&amp;redlink=1" TargetMode="External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6ED3D7B-14FA-1549-8C06-8070E11DC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65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62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06CF21C-8C63-E242-8FF2-A0676ADF5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23" y="351234"/>
            <a:ext cx="11283552" cy="615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70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2B68480-6894-C74B-AA1F-EBDE9C0FD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8" y="341709"/>
            <a:ext cx="10964465" cy="623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3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CB8A276-C6C5-894F-A391-CD452F27E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5" y="498872"/>
            <a:ext cx="11087101" cy="610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9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D642EA3-260B-6146-A86D-EA9B2552E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0" y="327420"/>
            <a:ext cx="10910889" cy="633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41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A2A19B-CB80-7E44-AC62-7D9D61283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6" y="244078"/>
            <a:ext cx="11057334" cy="620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39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706A69-EC6F-8B4A-8ED4-A6EDFB40C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367902"/>
            <a:ext cx="10688241" cy="620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55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28812F-C84B-F944-8184-723C477DCF46}"/>
              </a:ext>
            </a:extLst>
          </p:cNvPr>
          <p:cNvSpPr txBox="1"/>
          <p:nvPr/>
        </p:nvSpPr>
        <p:spPr>
          <a:xfrm>
            <a:off x="898922" y="539178"/>
            <a:ext cx="10709671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fontAlgn="base"/>
            <a:r>
              <a:rPr lang="as-IN" sz="2800" b="1" i="0">
                <a:solidFill>
                  <a:srgbClr val="222222"/>
                </a:solidFill>
                <a:effectLst/>
                <a:latin typeface="inherit"/>
              </a:rPr>
              <a:t>সংবেদন</a:t>
            </a:r>
            <a:r>
              <a:rPr lang="as-IN" sz="2800" b="0" i="0">
                <a:solidFill>
                  <a:srgbClr val="222222"/>
                </a:solidFill>
                <a:effectLst/>
                <a:latin typeface="-apple-system"/>
              </a:rPr>
              <a:t> হল উদ্দীপনার জন্য প্রাথমিক অনুভূতি বা চেতনাবোধ। সংবেদন প্রাণীকে জগৎ সম্পর্কে অবহিত করে এবং এ সংবেদনের মাধ্যমেই প্রতিক্রিয়ার সৃষ্টি হয়ে থাকে। অর্থাৎ কোন উদ্দীপক (যেমন - শব্দ, তাপ, আলো) ইন্দ্রিয়ে আঘাত করলে (যেমন - কান, ত্বক, চোখ) যে অনুভূতি বা সচেতনতার সৃষ্টি হয় তাকেই সংবেদন বলে। 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DB3A0F2-2219-3C46-B96D-10F52EA76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2" y="2935675"/>
            <a:ext cx="10709671" cy="39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41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A40F1E5C-B43B-B843-BC32-AD582CF1ECE4}"/>
              </a:ext>
            </a:extLst>
          </p:cNvPr>
          <p:cNvSpPr/>
          <p:nvPr/>
        </p:nvSpPr>
        <p:spPr>
          <a:xfrm>
            <a:off x="892969" y="696516"/>
            <a:ext cx="10358437" cy="292893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হেনরি.এল.রডিজার ও তাঁর সহযোগীদের (১৯৮৪) মতে, “সংবেদন বলতে পরিবেশ থেকে উদ্দীপনা গ্রহণকে বোঝায়। ”</a:t>
            </a:r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সবশেষে বলা  যায়,কোনো উদ্দীপক ইন্দ্রিয়ে আঘাত করলে যে অনুভূতি বা সচেতনতার সৃষ্টি হয় তাকেই বলে সংবেদন ।         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5B52A17-23E9-5247-8D56-07C4FA216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9" y="3446859"/>
            <a:ext cx="10406062" cy="341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81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25D6E9-D1D8-334A-9988-1BEA3604AD18}"/>
              </a:ext>
            </a:extLst>
          </p:cNvPr>
          <p:cNvSpPr txBox="1"/>
          <p:nvPr/>
        </p:nvSpPr>
        <p:spPr>
          <a:xfrm>
            <a:off x="997147" y="843677"/>
            <a:ext cx="1051917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endParaRPr lang="as-IN" sz="4400" b="0" i="0">
              <a:solidFill>
                <a:srgbClr val="222222"/>
              </a:solidFill>
              <a:effectLst/>
              <a:latin typeface="-apple-system"/>
            </a:endParaRPr>
          </a:p>
          <a:p>
            <a:pPr algn="l" fontAlgn="base"/>
            <a:r>
              <a:rPr lang="as-IN" sz="4400" b="0" i="0">
                <a:solidFill>
                  <a:srgbClr val="222222"/>
                </a:solidFill>
                <a:effectLst/>
                <a:latin typeface="-apple-system"/>
              </a:rPr>
              <a:t>সংবেদন ও</a:t>
            </a:r>
            <a:r>
              <a:rPr lang="en-US" sz="4400" b="0" i="0">
                <a:solidFill>
                  <a:srgbClr val="222222"/>
                </a:solidFill>
                <a:effectLst/>
                <a:latin typeface="-apple-system"/>
              </a:rPr>
              <a:t> প্রত্যক্ষণের মধ্যে </a:t>
            </a:r>
            <a:r>
              <a:rPr lang="as-IN" sz="4400" b="0" i="0">
                <a:solidFill>
                  <a:srgbClr val="222222"/>
                </a:solidFill>
                <a:effectLst/>
                <a:latin typeface="-apple-system"/>
              </a:rPr>
              <a:t> পার্থক্য রয়েছে। সংবেদন সৃষ্টি হওয়ার পর মস্তিষ্ক এর ব্যাখ্যা দান করে। একে </a:t>
            </a:r>
            <a:r>
              <a:rPr lang="as-IN" sz="4400" b="0" i="0" u="none" strike="noStrike">
                <a:solidFill>
                  <a:srgbClr val="DD3333"/>
                </a:solidFill>
                <a:effectLst/>
                <a:latin typeface="inherit"/>
                <a:hlinkClick r:id="rId2" tooltip="প্রত্যক্ষন (পাতার অস্তিত্ব নেই)"/>
              </a:rPr>
              <a:t>প্রত্যক্ষন</a:t>
            </a:r>
            <a:r>
              <a:rPr lang="as-IN" sz="4400" b="0" i="0">
                <a:solidFill>
                  <a:srgbClr val="222222"/>
                </a:solidFill>
                <a:effectLst/>
                <a:latin typeface="-apple-system"/>
              </a:rPr>
              <a:t> বলা হয়। প্রত্যক্ষনের ব্যাখ্যার উপর নির্ভর করেই মস্তিষ্ক সিদ্ধান্ত নেয় কেমন প্রতিক্রিয়া করা উচিত।</a:t>
            </a:r>
          </a:p>
        </p:txBody>
      </p:sp>
    </p:spTree>
    <p:extLst>
      <p:ext uri="{BB962C8B-B14F-4D97-AF65-F5344CB8AC3E}">
        <p14:creationId xmlns:p14="http://schemas.microsoft.com/office/powerpoint/2010/main" val="1763148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4BE088-77FA-2B45-B371-8C7E7177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01500" cy="69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90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99B2C3A-A598-3B46-9C0A-6239069CD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304799"/>
            <a:ext cx="11465718" cy="63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85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9AEE49C-61F6-3C4C-9A22-CD168AEB1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469106"/>
            <a:ext cx="11662171" cy="62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5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121C-4C44-7E4E-9301-490B9838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দলীয় কাজঃ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A2AE1-ACB5-314D-AF9C-5F94F76CE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/>
              <a:t>সংবেদন কাকে বলে?  উদাহরণ দাও। </a:t>
            </a:r>
          </a:p>
          <a:p>
            <a:r>
              <a:rPr lang="en-US" sz="5400" b="1"/>
              <a:t>প্রত্যক্ষণ কাকে বলে?  উদাহরণ দাও।   </a:t>
            </a:r>
          </a:p>
        </p:txBody>
      </p:sp>
    </p:spTree>
    <p:extLst>
      <p:ext uri="{BB962C8B-B14F-4D97-AF65-F5344CB8AC3E}">
        <p14:creationId xmlns:p14="http://schemas.microsoft.com/office/powerpoint/2010/main" val="3998631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8A6A1F55-FC46-554F-AF8F-4EC6042BFB97}"/>
              </a:ext>
            </a:extLst>
          </p:cNvPr>
          <p:cNvSpPr/>
          <p:nvPr/>
        </p:nvSpPr>
        <p:spPr>
          <a:xfrm>
            <a:off x="157758" y="0"/>
            <a:ext cx="11876484" cy="3268265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উদ্দীপকের প্রতি প্রাথমিক চেতনা বা বোধকে সংবেদন বলে।আর সংবেদনের ব্যাখ্যাই হলো প্রত্যক্ষণ।  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6F1F12C-6C9A-3847-BAB5-6193C336D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3128962"/>
            <a:ext cx="10690622" cy="37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67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784B5B83-7543-C643-9F1B-2657824B0EF3}"/>
              </a:ext>
            </a:extLst>
          </p:cNvPr>
          <p:cNvSpPr/>
          <p:nvPr/>
        </p:nvSpPr>
        <p:spPr>
          <a:xfrm>
            <a:off x="505419" y="0"/>
            <a:ext cx="10656690" cy="326826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মর্গান কিং ও সঙ্গীঁদের (১৯৯৩) মতে, “পৃথিবীকে যেভাবে দেখা,শুনা,অনুভব করা,স্বাদ নেয়া,গন্ধ নেয়া হয় তাকে প্রত্যক্ষণ বলে।”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6001952-B31A-2A48-A398-6CC5DF7F2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91" y="2969418"/>
            <a:ext cx="1065669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63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B0065-D95B-AA42-A42F-4937113A4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মূল্যায়নঃ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F9CC7-00B4-5244-93B3-A467A6BC0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438" y="2035969"/>
            <a:ext cx="10139362" cy="4140994"/>
          </a:xfrm>
        </p:spPr>
        <p:txBody>
          <a:bodyPr>
            <a:noAutofit/>
          </a:bodyPr>
          <a:lstStyle/>
          <a:p>
            <a:r>
              <a:rPr lang="en-US" sz="1400" b="1"/>
              <a:t>১/ জানার বা জ্ঞাত হওয়ার প্রথম প্রক্রিয়াটি কোনটি? </a:t>
            </a:r>
          </a:p>
          <a:p>
            <a:r>
              <a:rPr lang="en-US" sz="1400" b="1"/>
              <a:t>২/ সংবেদন প্রধানত কয় প্রকার? </a:t>
            </a:r>
          </a:p>
          <a:p>
            <a:r>
              <a:rPr lang="en-US" sz="1400" b="1"/>
              <a:t>৩/ সংবেদনের পরবর্তী রূপটি কী?</a:t>
            </a:r>
          </a:p>
          <a:p>
            <a:r>
              <a:rPr lang="en-US" sz="1400" b="1"/>
              <a:t>৪/ সংবেদনের অর্থ পূর্ণ রূপ কী?</a:t>
            </a:r>
          </a:p>
          <a:p>
            <a:r>
              <a:rPr lang="en-US" sz="1400" b="1"/>
              <a:t>৫/  সংবেদনের সময় ব্যক্তির মন কি রকম থাকে? </a:t>
            </a:r>
          </a:p>
          <a:p>
            <a:r>
              <a:rPr lang="en-US" sz="1400" b="1"/>
              <a:t>৬/   সংবেদন কি ধরনের প্রক্রিয়া ?</a:t>
            </a:r>
          </a:p>
          <a:p>
            <a:r>
              <a:rPr lang="en-US" sz="1400" b="1"/>
              <a:t>৭/ সংবেদন কি থেকে সৃষ্টি হয়? </a:t>
            </a:r>
          </a:p>
          <a:p>
            <a:r>
              <a:rPr lang="en-US" sz="1400" b="1"/>
              <a:t>৮/ ইন্দ্রিয় সংবেদন বা বিশেষ সংবেদন কত প্রকার? </a:t>
            </a:r>
          </a:p>
          <a:p>
            <a:r>
              <a:rPr lang="en-US" sz="1400" b="1"/>
              <a:t>৯/  ফুসফুস, হৃদপিন্ড,পাকস্থলী সংবেদনের কোন ধরনের উপাদান?  </a:t>
            </a:r>
          </a:p>
          <a:p>
            <a:r>
              <a:rPr lang="en-US" sz="1400" b="1"/>
              <a:t>১০/সংবেদন কিসের উপর নির্ভর করে ?  </a:t>
            </a:r>
          </a:p>
          <a:p>
            <a:r>
              <a:rPr lang="en-US" sz="1400" b="1"/>
              <a:t>১১/ সংবেদনের একটি গুরুত্বপূর্ণ ধর্ম  কী? </a:t>
            </a:r>
          </a:p>
          <a:p>
            <a:r>
              <a:rPr lang="en-US" sz="1400" b="1"/>
              <a:t>১২/ প্রত্যক্ষণ কিসের অর্থ  প্রকাশ করে?</a:t>
            </a:r>
          </a:p>
          <a:p>
            <a:r>
              <a:rPr lang="en-US" sz="1400" b="1"/>
              <a:t>১৩/প্রত্যক্ষণ কী ধরনের প্রক্রিয়া ?  </a:t>
            </a:r>
          </a:p>
          <a:p>
            <a:r>
              <a:rPr lang="en-US" sz="1400" b="1"/>
              <a:t>১৪/  প্রত্যক্ষণ সবসময় কিসের উপর নির্ভর করে? </a:t>
            </a:r>
          </a:p>
        </p:txBody>
      </p:sp>
    </p:spTree>
    <p:extLst>
      <p:ext uri="{BB962C8B-B14F-4D97-AF65-F5344CB8AC3E}">
        <p14:creationId xmlns:p14="http://schemas.microsoft.com/office/powerpoint/2010/main" val="135389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ADBC-729B-1B44-BA7A-A7410D86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প্রশ্নের উওর মিলিয়ে নাও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20E533-F6F0-1943-B740-2F5FB69855A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/>
              <a:t>১/ জানার বা জ্ঞাত হওয়ার প্রথম প্রক্রিয়াটি কোনটি? # উত্তরঃ সংবেদন</a:t>
            </a:r>
          </a:p>
          <a:p>
            <a:r>
              <a:rPr lang="en-US" sz="1600" b="1"/>
              <a:t>২/ সংবেদন প্রধানত কয় প্রকার? #উত্তরঃ৫ প্রকার </a:t>
            </a:r>
          </a:p>
          <a:p>
            <a:r>
              <a:rPr lang="en-US" sz="1600" b="1"/>
              <a:t>৩/ সংবেদনের পরবর্তী রূপটি কী? #উত্তরঃ প্রত্যক্ষণ </a:t>
            </a:r>
          </a:p>
          <a:p>
            <a:r>
              <a:rPr lang="en-US" sz="1600" b="1"/>
              <a:t>৪/ সংবেদনের অর্থ পূর্ণ রূপ কী?#উত্তরঃ প্রত্যক্ষণ </a:t>
            </a:r>
          </a:p>
          <a:p>
            <a:r>
              <a:rPr lang="en-US" sz="1600" b="1"/>
              <a:t>৫/  সংবেদনের সময় ব্যক্তির মন কি রকম থাকে? #উত্তরঃ নিষ্ক্রিয়</a:t>
            </a:r>
          </a:p>
          <a:p>
            <a:r>
              <a:rPr lang="en-US" sz="1600" b="1"/>
              <a:t> ৬/   সংবেদন কি ধরনের প্রক্রিয়া ?#উত্তরঃবস্তুকেন্দ্রিক মানসিক প্রক্রিয়া</a:t>
            </a:r>
          </a:p>
          <a:p>
            <a:r>
              <a:rPr lang="en-US" sz="1600" b="1"/>
              <a:t>  ৭/ সংবেদন কি থেকে সৃষ্টি হয়? #উত্তরঃ উদ্দীপক </a:t>
            </a:r>
          </a:p>
          <a:p>
            <a:r>
              <a:rPr lang="en-US" sz="1600" b="1"/>
              <a:t>৮/ ইন্দ্রিয় সংবেদন বা বিশেষ সংবেদন কত প্রকার? #উত্তরঃ ৫ প্রকার</a:t>
            </a:r>
          </a:p>
          <a:p>
            <a:r>
              <a:rPr lang="en-US" sz="1600" b="1"/>
              <a:t>৯/  ফুসফুস, হৃদপিন্ড,পাকস্থলী সংবেদনের কোন ধরনের উপাদান?  #উত্তরঃ দেহজ সংবেদনের উপাদান</a:t>
            </a:r>
          </a:p>
          <a:p>
            <a:r>
              <a:rPr lang="en-US" sz="1600" b="1"/>
              <a:t>১০ /সংবেদন কিসের উপর নির্ভর করে ?  #উত্তরঃ জ্ঞানেন্দ্রিয়ের মাধ্যমে</a:t>
            </a:r>
          </a:p>
          <a:p>
            <a:r>
              <a:rPr lang="en-US" sz="1600" b="1"/>
              <a:t> ১১/ সংবেদনের একটি গুরুত্বপূর্ণ ধর্ম  কী? #উত্তরঃতীব্রতা   </a:t>
            </a:r>
          </a:p>
          <a:p>
            <a:r>
              <a:rPr lang="en-US" sz="1600" b="1"/>
              <a:t>১২/ প্রত্যক্ষণ কিসের অর্থ  প্রকাশ করে? # উত্তরঃসংবেদনের </a:t>
            </a:r>
          </a:p>
          <a:p>
            <a:r>
              <a:rPr lang="en-US" sz="1600" b="1"/>
              <a:t>১৩/প্রত্যক্ষণ কী ধরনের প্রক্রিয়া ?  # উত্তরঃমানসিক প্রক্রিয়া</a:t>
            </a:r>
          </a:p>
          <a:p>
            <a:r>
              <a:rPr lang="en-US" sz="1600" b="1"/>
              <a:t>১৪/  প্রত্যক্ষণ সবসময় কিসের উপর নির্ভর করে?  # উত্তরঃসংবেদনের উপর  </a:t>
            </a:r>
          </a:p>
        </p:txBody>
      </p:sp>
    </p:spTree>
    <p:extLst>
      <p:ext uri="{BB962C8B-B14F-4D97-AF65-F5344CB8AC3E}">
        <p14:creationId xmlns:p14="http://schemas.microsoft.com/office/powerpoint/2010/main" val="3838349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DB82-090E-E943-838C-59FEA56E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বাড়ির কাজঃ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B0BB3B-BE30-FD4F-87FE-FD899C60C5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/>
              <a:t>১/ জানার বা জ্ঞাত হওয়ার প্রথম প্রক্রিয়াটি কোনটি? </a:t>
            </a:r>
          </a:p>
          <a:p>
            <a:r>
              <a:rPr lang="en-US" sz="1400" b="1"/>
              <a:t>২/ সংবেদন প্রধানত কয় প্রকার? </a:t>
            </a:r>
          </a:p>
          <a:p>
            <a:r>
              <a:rPr lang="en-US" sz="1400" b="1"/>
              <a:t>৩/ সংবেদনের পরবর্তী রূপটি কী?</a:t>
            </a:r>
          </a:p>
          <a:p>
            <a:r>
              <a:rPr lang="en-US" sz="1400" b="1"/>
              <a:t>৪/ সংবেদনের অর্থ পূর্ণ রূপ কী?</a:t>
            </a:r>
          </a:p>
          <a:p>
            <a:r>
              <a:rPr lang="en-US" sz="1400" b="1"/>
              <a:t>৫/  সংবেদনের সময় ব্যক্তির মন কি রকম থাকে? </a:t>
            </a:r>
          </a:p>
          <a:p>
            <a:r>
              <a:rPr lang="en-US" sz="1400" b="1"/>
              <a:t>৬/   সংবেদন কি ধরনের প্রক্রিয়া ?</a:t>
            </a:r>
          </a:p>
          <a:p>
            <a:r>
              <a:rPr lang="en-US" sz="1400" b="1"/>
              <a:t>৭/ সংবেদন কি থেকে সৃষ্টি হয়? </a:t>
            </a:r>
          </a:p>
          <a:p>
            <a:r>
              <a:rPr lang="en-US" sz="1400" b="1"/>
              <a:t>৮/ ইন্দ্রিয় সংবেদন বা বিশেষ সংবেদন কত প্রকার? </a:t>
            </a:r>
          </a:p>
          <a:p>
            <a:r>
              <a:rPr lang="en-US" sz="1400" b="1"/>
              <a:t>৯/  ফুসফুস, হৃদপিন্ড,পাকস্থলী সংবেদনের কোন ধরনের উপাদান?  </a:t>
            </a:r>
          </a:p>
          <a:p>
            <a:r>
              <a:rPr lang="en-US" sz="1400" b="1"/>
              <a:t>১০/সংবেদন কিসের উপর নির্ভর করে ?  </a:t>
            </a:r>
          </a:p>
          <a:p>
            <a:r>
              <a:rPr lang="en-US" sz="1400" b="1"/>
              <a:t>১১/ সংবেদনের একটি গুরুত্বপূর্ণ ধর্ম  কী? </a:t>
            </a:r>
          </a:p>
          <a:p>
            <a:r>
              <a:rPr lang="en-US" sz="1400" b="1"/>
              <a:t>১২/ প্রত্যক্ষণ কিসের অর্থ  প্রকাশ করে?</a:t>
            </a:r>
          </a:p>
          <a:p>
            <a:r>
              <a:rPr lang="en-US" sz="1400" b="1"/>
              <a:t>১৩/প্রত্যক্ষণ কী ধরনের প্রক্রিয়া ?  </a:t>
            </a:r>
          </a:p>
          <a:p>
            <a:r>
              <a:rPr lang="en-US" sz="1400" b="1"/>
              <a:t>১৪/  প্রত্যক্ষণ সবসময় কিসের উপর নির্ভর করে? </a:t>
            </a:r>
          </a:p>
          <a:p>
            <a:r>
              <a:rPr lang="en-US" sz="1400" b="1"/>
              <a:t>১৫/সংবেদন  কাকে বলে? </a:t>
            </a:r>
          </a:p>
          <a:p>
            <a:r>
              <a:rPr lang="en-US" sz="1400" b="1"/>
              <a:t>১৬/ প্রত্যক্ষণ কাকে বলে ?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DC9A5D1-87F6-A444-BCA1-4572480C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06" y="897729"/>
            <a:ext cx="5257800" cy="559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22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ED9C72E-9CE0-1646-904F-9946278DE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22906" cy="66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48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C874C05-1E6A-B145-BBBC-BFDDB4127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91" y="0"/>
            <a:ext cx="11995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37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D3EC7BB-52FB-004D-BE17-910AF837A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8166"/>
            <a:ext cx="11930063" cy="649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48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0C2DC2E-D035-1A40-A2AE-ED1C8A92D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87188" cy="66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04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9601CE07-7223-DD48-BE3E-791EC74CE770}"/>
              </a:ext>
            </a:extLst>
          </p:cNvPr>
          <p:cNvSpPr/>
          <p:nvPr/>
        </p:nvSpPr>
        <p:spPr>
          <a:xfrm rot="10800000" flipH="1" flipV="1">
            <a:off x="1143002" y="0"/>
            <a:ext cx="8554640" cy="2657475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সবাইকে অসংখ্য ধন্যবাদ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F1608E3-8529-454F-9F6B-455A66EF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3" y="2639617"/>
            <a:ext cx="11376422" cy="40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4212EA-224A-8245-A2D2-6AD59C27A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1" y="217883"/>
            <a:ext cx="11625263" cy="639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83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5F37F69-3B85-2C4F-A463-4E5BCB864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8166"/>
            <a:ext cx="12037219" cy="67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48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72DFC2-1E1A-FB48-B1CC-4586550C5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4" y="2745579"/>
            <a:ext cx="11822906" cy="3933828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7D2FBA33-D53E-9043-BEE2-F2A8E5AFCAAF}"/>
              </a:ext>
            </a:extLst>
          </p:cNvPr>
          <p:cNvSpPr/>
          <p:nvPr/>
        </p:nvSpPr>
        <p:spPr>
          <a:xfrm>
            <a:off x="1178718" y="535781"/>
            <a:ext cx="10644188" cy="220979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মনোবিজ্ঞানের ক্লাসে সবাইকে স্বাগতম 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CD0B49D-605A-9D4E-8FAA-95078E85E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4" y="2593710"/>
            <a:ext cx="11822906" cy="408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41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02D7E-CE2C-524E-8740-2ADB6345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0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/>
              <a:t>শিক্ষক পরিচিতি  ও  পাঠ পরিচিতি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1F393-CA4D-D845-8829-A1C289859F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/>
              <a:t>শিক্ষক পরিচিতি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A8409-3FE7-8142-8C33-785D76927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817812"/>
            <a:ext cx="5157787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ফারহানা তাসমিন</a:t>
            </a:r>
          </a:p>
          <a:p>
            <a:pPr marL="0" indent="0">
              <a:buNone/>
            </a:pPr>
            <a:r>
              <a:rPr lang="en-US" b="1"/>
              <a:t>প্রভাষক (মনোবিজ্ঞান ) </a:t>
            </a:r>
          </a:p>
          <a:p>
            <a:pPr marL="0" indent="0">
              <a:buNone/>
            </a:pPr>
            <a:r>
              <a:rPr lang="en-US" b="1"/>
              <a:t>আব্দুল আউয়াল  বিশ্ববিদ্যালয় কলেজ,তেলিহাটি, শ্রীপুর, গাজীপুর ।   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0D2977-BB31-9240-BEF3-C1078BF3F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/>
              <a:t>পাঠ পরিচিতি 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1C5B0D-B11A-1C49-8CD8-ABFAD438A65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একাদশ শ্রেণি   </a:t>
            </a:r>
          </a:p>
          <a:p>
            <a:r>
              <a:rPr lang="en-US" b="1"/>
              <a:t>মনোবিজ্ঞান ১ম পত্র</a:t>
            </a:r>
          </a:p>
          <a:p>
            <a:r>
              <a:rPr lang="en-US" b="1"/>
              <a:t>ষষ্ঠ অধ্যায়</a:t>
            </a:r>
          </a:p>
          <a:p>
            <a:r>
              <a:rPr lang="en-US" b="1"/>
              <a:t>সংবেদন ও প্রত্যক্ষণ</a:t>
            </a:r>
          </a:p>
          <a:p>
            <a:r>
              <a:rPr lang="en-US" b="1"/>
              <a:t>Sensation &amp; Perception </a:t>
            </a:r>
          </a:p>
          <a:p>
            <a:r>
              <a:rPr lang="en-US" b="1"/>
              <a:t>আজকের পাঠঃ সংবেদন ও প্রত্যক্ষণের ধারণা   </a:t>
            </a:r>
          </a:p>
          <a:p>
            <a:r>
              <a:rPr lang="en-US" b="1"/>
              <a:t>  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340434D-A15C-2949-A9DF-E795CEDB5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7" y="1268415"/>
            <a:ext cx="1365783" cy="216892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D81F4DBF-D04E-DB42-93F4-8F2F80043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656" y="355600"/>
            <a:ext cx="3512343" cy="214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3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250B88B-0A79-E34E-BCA8-B21640DB7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4" y="1656087"/>
            <a:ext cx="10537032" cy="4770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5A8C65-EA7E-2C4F-AF63-05D0AF686DDA}"/>
              </a:ext>
            </a:extLst>
          </p:cNvPr>
          <p:cNvSpPr txBox="1"/>
          <p:nvPr/>
        </p:nvSpPr>
        <p:spPr>
          <a:xfrm>
            <a:off x="518457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E01703-73B6-564F-8E43-1905F46D4ADA}"/>
              </a:ext>
            </a:extLst>
          </p:cNvPr>
          <p:cNvSpPr txBox="1"/>
          <p:nvPr/>
        </p:nvSpPr>
        <p:spPr>
          <a:xfrm>
            <a:off x="518457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EC2EEB47-6E74-D246-BBA5-CBC2EEE96C94}"/>
              </a:ext>
            </a:extLst>
          </p:cNvPr>
          <p:cNvSpPr/>
          <p:nvPr/>
        </p:nvSpPr>
        <p:spPr>
          <a:xfrm>
            <a:off x="1397495" y="-16669"/>
            <a:ext cx="9397009" cy="253126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ছবিতে কী দেখা যাচ্ছে? </a:t>
            </a:r>
          </a:p>
        </p:txBody>
      </p:sp>
    </p:spTree>
    <p:extLst>
      <p:ext uri="{BB962C8B-B14F-4D97-AF65-F5344CB8AC3E}">
        <p14:creationId xmlns:p14="http://schemas.microsoft.com/office/powerpoint/2010/main" val="1453950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2DD3C5C-9807-294F-A4DE-A38B89EDA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22" y="3021806"/>
            <a:ext cx="10883503" cy="3542058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5A269590-6360-B048-B9D0-9BA11ED76297}"/>
              </a:ext>
            </a:extLst>
          </p:cNvPr>
          <p:cNvSpPr/>
          <p:nvPr/>
        </p:nvSpPr>
        <p:spPr>
          <a:xfrm>
            <a:off x="654248" y="0"/>
            <a:ext cx="11216877" cy="302180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আজকের পাঠঃ সংবেদন (Sensation) ও প্রত্যক্ষণ (Perception)   </a:t>
            </a:r>
          </a:p>
        </p:txBody>
      </p:sp>
    </p:spTree>
    <p:extLst>
      <p:ext uri="{BB962C8B-B14F-4D97-AF65-F5344CB8AC3E}">
        <p14:creationId xmlns:p14="http://schemas.microsoft.com/office/powerpoint/2010/main" val="1375128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16A3-97D7-3A46-AA78-939613CA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0"/>
            <a:ext cx="9925049" cy="2214563"/>
          </a:xfrm>
        </p:spPr>
        <p:txBody>
          <a:bodyPr/>
          <a:lstStyle/>
          <a:p>
            <a:r>
              <a:rPr lang="en-US" b="1"/>
              <a:t>শিখনফলঃ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FC0B8-5D27-F24F-A4AF-AA0F397ED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/>
              <a:t>এই পাঠ শেষে শিক্ষার্থীরা</a:t>
            </a:r>
          </a:p>
          <a:p>
            <a:r>
              <a:rPr lang="en-US" sz="5400" b="1"/>
              <a:t>সংবেদন কী তা বলতে পারবে ।</a:t>
            </a:r>
          </a:p>
          <a:p>
            <a:r>
              <a:rPr lang="en-US" sz="5400" b="1"/>
              <a:t>প্রত্যক্ষণ  কী তা বলতে পারবে । </a:t>
            </a:r>
          </a:p>
          <a:p>
            <a:pPr marL="0" indent="0">
              <a:buNone/>
            </a:pPr>
            <a:r>
              <a:rPr lang="en-US" sz="54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681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76CBA6D-B910-D34D-B0A3-C04181158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59543"/>
            <a:ext cx="11705034" cy="669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02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শিক্ষক পরিচিতি  ও  পাঠ পরিচিতি </vt:lpstr>
      <vt:lpstr>PowerPoint Presentation</vt:lpstr>
      <vt:lpstr>PowerPoint Presentation</vt:lpstr>
      <vt:lpstr>শিখনফলঃ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কাজঃ</vt:lpstr>
      <vt:lpstr>PowerPoint Presentation</vt:lpstr>
      <vt:lpstr>PowerPoint Presentation</vt:lpstr>
      <vt:lpstr>মূল্যায়নঃ </vt:lpstr>
      <vt:lpstr>প্রশ্নের উওর মিলিয়ে নাও </vt:lpstr>
      <vt:lpstr>বাড়ির কাজঃ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farhana tasmin</dc:creator>
  <cp:lastModifiedBy>farhana tasmin</cp:lastModifiedBy>
  <cp:revision>8</cp:revision>
  <dcterms:created xsi:type="dcterms:W3CDTF">2020-05-02T11:01:41Z</dcterms:created>
  <dcterms:modified xsi:type="dcterms:W3CDTF">2020-05-03T04:48:05Z</dcterms:modified>
</cp:coreProperties>
</file>